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0"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 id="298" r:id="rId45"/>
    <p:sldId id="300" r:id="rId46"/>
    <p:sldId id="302" r:id="rId47"/>
    <p:sldId id="301"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23" r:id="rId61"/>
    <p:sldId id="317" r:id="rId62"/>
    <p:sldId id="324" r:id="rId63"/>
    <p:sldId id="319" r:id="rId64"/>
    <p:sldId id="320" r:id="rId65"/>
    <p:sldId id="321" r:id="rId66"/>
    <p:sldId id="322"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46" r:id="rId81"/>
    <p:sldId id="338" r:id="rId82"/>
    <p:sldId id="340" r:id="rId83"/>
    <p:sldId id="341" r:id="rId84"/>
    <p:sldId id="342" r:id="rId85"/>
    <p:sldId id="343" r:id="rId86"/>
    <p:sldId id="344" r:id="rId87"/>
    <p:sldId id="347" r:id="rId88"/>
    <p:sldId id="348" r:id="rId89"/>
    <p:sldId id="349" r:id="rId90"/>
    <p:sldId id="352" r:id="rId91"/>
    <p:sldId id="350" r:id="rId92"/>
    <p:sldId id="351" r:id="rId93"/>
    <p:sldId id="353" r:id="rId94"/>
    <p:sldId id="354" r:id="rId95"/>
    <p:sldId id="355" r:id="rId96"/>
    <p:sldId id="356" r:id="rId97"/>
    <p:sldId id="357" r:id="rId98"/>
    <p:sldId id="358" r:id="rId99"/>
    <p:sldId id="359" r:id="rId100"/>
    <p:sldId id="360" r:id="rId101"/>
    <p:sldId id="361" r:id="rId102"/>
    <p:sldId id="364" r:id="rId103"/>
    <p:sldId id="362" r:id="rId104"/>
    <p:sldId id="363" r:id="rId105"/>
    <p:sldId id="365" r:id="rId106"/>
    <p:sldId id="366" r:id="rId107"/>
    <p:sldId id="367" r:id="rId108"/>
    <p:sldId id="368" r:id="rId109"/>
    <p:sldId id="369" r:id="rId110"/>
    <p:sldId id="370" r:id="rId111"/>
    <p:sldId id="371" r:id="rId112"/>
    <p:sldId id="372" r:id="rId113"/>
    <p:sldId id="373" r:id="rId114"/>
    <p:sldId id="374" r:id="rId115"/>
    <p:sldId id="375" r:id="rId116"/>
    <p:sldId id="376" r:id="rId117"/>
    <p:sldId id="377" r:id="rId118"/>
    <p:sldId id="378" r:id="rId119"/>
    <p:sldId id="379" r:id="rId120"/>
    <p:sldId id="381" r:id="rId121"/>
    <p:sldId id="382" r:id="rId122"/>
    <p:sldId id="380" r:id="rId123"/>
    <p:sldId id="383" r:id="rId124"/>
    <p:sldId id="384" r:id="rId125"/>
    <p:sldId id="385" r:id="rId126"/>
    <p:sldId id="389" r:id="rId127"/>
    <p:sldId id="390" r:id="rId128"/>
    <p:sldId id="387" r:id="rId129"/>
    <p:sldId id="391" r:id="rId130"/>
    <p:sldId id="392" r:id="rId1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04"/>
    <p:restoredTop sz="92730"/>
  </p:normalViewPr>
  <p:slideViewPr>
    <p:cSldViewPr snapToGrid="0" snapToObjects="1">
      <p:cViewPr varScale="1">
        <p:scale>
          <a:sx n="86" d="100"/>
          <a:sy n="86" d="100"/>
        </p:scale>
        <p:origin x="240" y="8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F52698-11CC-4262-9588-79A676DA7327}" type="doc">
      <dgm:prSet loTypeId="urn:microsoft.com/office/officeart/2018/2/layout/Icon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A52CB2EE-1BC8-43C2-A282-F56DD3E211CA}">
      <dgm:prSet custT="1"/>
      <dgm:spPr/>
      <dgm:t>
        <a:bodyPr/>
        <a:lstStyle/>
        <a:p>
          <a:r>
            <a:rPr lang="en-US" sz="2800" dirty="0"/>
            <a:t>Ruth Lawrence- began going to Oxford University when she was twelve years old. She is the youngest ever to do so.</a:t>
          </a:r>
        </a:p>
      </dgm:t>
    </dgm:pt>
    <dgm:pt modelId="{2F43EA54-3FAE-4380-AC13-A50D5E53F2CE}" type="parTrans" cxnId="{7E562296-BE54-43AF-9ED2-CF3EDE11D222}">
      <dgm:prSet/>
      <dgm:spPr/>
      <dgm:t>
        <a:bodyPr/>
        <a:lstStyle/>
        <a:p>
          <a:endParaRPr lang="en-US"/>
        </a:p>
      </dgm:t>
    </dgm:pt>
    <dgm:pt modelId="{A1C74FA4-095D-4A23-9CC0-634E774132C0}" type="sibTrans" cxnId="{7E562296-BE54-43AF-9ED2-CF3EDE11D222}">
      <dgm:prSet/>
      <dgm:spPr/>
      <dgm:t>
        <a:bodyPr/>
        <a:lstStyle/>
        <a:p>
          <a:endParaRPr lang="en-US"/>
        </a:p>
      </dgm:t>
    </dgm:pt>
    <dgm:pt modelId="{A9B3CB34-9FD9-48A6-B1DC-CD6675587135}">
      <dgm:prSet custT="1"/>
      <dgm:spPr/>
      <dgm:t>
        <a:bodyPr/>
        <a:lstStyle/>
        <a:p>
          <a:r>
            <a:rPr lang="en-US" sz="2400" dirty="0"/>
            <a:t>Albert Wong is a famous pianist. HE began to play when he was three, and at age five he beat many teenagers to win first place in a Dallas piano competition. He made his first CD at ten years of age.</a:t>
          </a:r>
        </a:p>
      </dgm:t>
    </dgm:pt>
    <dgm:pt modelId="{23B903F1-8B8A-44D7-A589-68950C9C8A98}" type="parTrans" cxnId="{2937A6AB-E56E-436D-8F47-29288799A86E}">
      <dgm:prSet/>
      <dgm:spPr/>
      <dgm:t>
        <a:bodyPr/>
        <a:lstStyle/>
        <a:p>
          <a:endParaRPr lang="en-US"/>
        </a:p>
      </dgm:t>
    </dgm:pt>
    <dgm:pt modelId="{FA7A0580-E7D1-4D69-BE80-21DCD0504F09}" type="sibTrans" cxnId="{2937A6AB-E56E-436D-8F47-29288799A86E}">
      <dgm:prSet/>
      <dgm:spPr/>
      <dgm:t>
        <a:bodyPr/>
        <a:lstStyle/>
        <a:p>
          <a:endParaRPr lang="en-US"/>
        </a:p>
      </dgm:t>
    </dgm:pt>
    <dgm:pt modelId="{B7B20F66-0F55-4DD2-8CFD-01B9B269AC86}" type="pres">
      <dgm:prSet presAssocID="{A7F52698-11CC-4262-9588-79A676DA7327}" presName="root" presStyleCnt="0">
        <dgm:presLayoutVars>
          <dgm:dir/>
          <dgm:resizeHandles val="exact"/>
        </dgm:presLayoutVars>
      </dgm:prSet>
      <dgm:spPr/>
    </dgm:pt>
    <dgm:pt modelId="{9F6EBFB4-A00E-40FC-A7BA-C21351D4EE0E}" type="pres">
      <dgm:prSet presAssocID="{A52CB2EE-1BC8-43C2-A282-F56DD3E211CA}" presName="compNode" presStyleCnt="0"/>
      <dgm:spPr/>
    </dgm:pt>
    <dgm:pt modelId="{091BFFB1-7E46-415B-938A-E25D35F0D0FE}" type="pres">
      <dgm:prSet presAssocID="{A52CB2EE-1BC8-43C2-A282-F56DD3E211CA}" presName="iconRect" presStyleLbl="node1" presStyleIdx="0" presStyleCnt="2" custLinFactNeighborX="-3733" custLinFactNeighborY="-40750"/>
      <dgm:spPr>
        <a:blipFill>
          <a:blip xmlns:r="http://schemas.openxmlformats.org/officeDocument/2006/relationships">
            <a:extLst>
              <a:ext uri="{28A0092B-C50C-407E-A947-70E740481C1C}">
                <a14:useLocalDpi xmlns:a14="http://schemas.microsoft.com/office/drawing/2010/main" val="0"/>
              </a:ext>
            </a:extLst>
          </a:blip>
          <a:stretch>
            <a:fillRect/>
          </a:stretch>
        </a:blipFill>
        <a:ln>
          <a:noFill/>
        </a:ln>
      </dgm:spPr>
      <dgm:extLst>
        <a:ext uri="{E40237B7-FDA0-4F09-8148-C483321AD2D9}">
          <dgm14:cNvPr xmlns:dgm14="http://schemas.microsoft.com/office/drawing/2010/diagram" id="0" name="" descr="Classroom"/>
        </a:ext>
      </dgm:extLst>
    </dgm:pt>
    <dgm:pt modelId="{5645EA96-5DBE-48EE-A7C3-5666B01EF717}" type="pres">
      <dgm:prSet presAssocID="{A52CB2EE-1BC8-43C2-A282-F56DD3E211CA}" presName="spaceRect" presStyleCnt="0"/>
      <dgm:spPr/>
    </dgm:pt>
    <dgm:pt modelId="{33B78B0E-48F3-4158-88F0-A67372E0C0C1}" type="pres">
      <dgm:prSet presAssocID="{A52CB2EE-1BC8-43C2-A282-F56DD3E211CA}" presName="textRect" presStyleLbl="revTx" presStyleIdx="0" presStyleCnt="2" custScaleX="120873" custScaleY="153655">
        <dgm:presLayoutVars>
          <dgm:chMax val="1"/>
          <dgm:chPref val="1"/>
        </dgm:presLayoutVars>
      </dgm:prSet>
      <dgm:spPr/>
    </dgm:pt>
    <dgm:pt modelId="{00AC05A8-10B4-44F1-AAC8-1E1609A87471}" type="pres">
      <dgm:prSet presAssocID="{A1C74FA4-095D-4A23-9CC0-634E774132C0}" presName="sibTrans" presStyleCnt="0"/>
      <dgm:spPr/>
    </dgm:pt>
    <dgm:pt modelId="{3907ED98-1FB1-4C5E-B645-5A13B913AE7F}" type="pres">
      <dgm:prSet presAssocID="{A9B3CB34-9FD9-48A6-B1DC-CD6675587135}" presName="compNode" presStyleCnt="0"/>
      <dgm:spPr/>
    </dgm:pt>
    <dgm:pt modelId="{1B520E5C-24BD-4070-A88D-C9B4B6554CAF}" type="pres">
      <dgm:prSet presAssocID="{A9B3CB34-9FD9-48A6-B1DC-CD6675587135}" presName="iconRect" presStyleLbl="node1" presStyleIdx="1" presStyleCnt="2" custLinFactNeighborX="6720" custLinFactNeighborY="-96314"/>
      <dgm:spPr>
        <a:blipFill>
          <a:blip xmlns:r="http://schemas.openxmlformats.org/officeDocument/2006/relationships">
            <a:extLst>
              <a:ext uri="{28A0092B-C50C-407E-A947-70E740481C1C}">
                <a14:useLocalDpi xmlns:a14="http://schemas.microsoft.com/office/drawing/2010/main" val="0"/>
              </a:ext>
            </a:extLst>
          </a:blip>
          <a:stretch>
            <a:fillRect/>
          </a:stretch>
        </a:blipFill>
        <a:ln>
          <a:noFill/>
        </a:ln>
      </dgm:spPr>
      <dgm:extLst>
        <a:ext uri="{E40237B7-FDA0-4F09-8148-C483321AD2D9}">
          <dgm14:cNvPr xmlns:dgm14="http://schemas.microsoft.com/office/drawing/2010/diagram" id="0" name="" descr="Drum Set"/>
        </a:ext>
      </dgm:extLst>
    </dgm:pt>
    <dgm:pt modelId="{F9D09648-34CC-4F55-B5AF-0E43CE3ABD54}" type="pres">
      <dgm:prSet presAssocID="{A9B3CB34-9FD9-48A6-B1DC-CD6675587135}" presName="spaceRect" presStyleCnt="0"/>
      <dgm:spPr/>
    </dgm:pt>
    <dgm:pt modelId="{1A23D12E-F493-44E7-AFBF-9F785A2CC87C}" type="pres">
      <dgm:prSet presAssocID="{A9B3CB34-9FD9-48A6-B1DC-CD6675587135}" presName="textRect" presStyleLbl="revTx" presStyleIdx="1" presStyleCnt="2" custScaleX="128163" custScaleY="158156">
        <dgm:presLayoutVars>
          <dgm:chMax val="1"/>
          <dgm:chPref val="1"/>
        </dgm:presLayoutVars>
      </dgm:prSet>
      <dgm:spPr/>
    </dgm:pt>
  </dgm:ptLst>
  <dgm:cxnLst>
    <dgm:cxn modelId="{95C21E0A-0596-4396-9D09-CD9DFE6AF19D}" type="presOf" srcId="{A9B3CB34-9FD9-48A6-B1DC-CD6675587135}" destId="{1A23D12E-F493-44E7-AFBF-9F785A2CC87C}" srcOrd="0" destOrd="0" presId="urn:microsoft.com/office/officeart/2018/2/layout/IconLabelList"/>
    <dgm:cxn modelId="{A5C25D6B-B59D-4309-B289-E3B20ABD04D0}" type="presOf" srcId="{A7F52698-11CC-4262-9588-79A676DA7327}" destId="{B7B20F66-0F55-4DD2-8CFD-01B9B269AC86}" srcOrd="0" destOrd="0" presId="urn:microsoft.com/office/officeart/2018/2/layout/IconLabelList"/>
    <dgm:cxn modelId="{771C9F8B-379C-47A4-A187-80EAE2355F40}" type="presOf" srcId="{A52CB2EE-1BC8-43C2-A282-F56DD3E211CA}" destId="{33B78B0E-48F3-4158-88F0-A67372E0C0C1}" srcOrd="0" destOrd="0" presId="urn:microsoft.com/office/officeart/2018/2/layout/IconLabelList"/>
    <dgm:cxn modelId="{7E562296-BE54-43AF-9ED2-CF3EDE11D222}" srcId="{A7F52698-11CC-4262-9588-79A676DA7327}" destId="{A52CB2EE-1BC8-43C2-A282-F56DD3E211CA}" srcOrd="0" destOrd="0" parTransId="{2F43EA54-3FAE-4380-AC13-A50D5E53F2CE}" sibTransId="{A1C74FA4-095D-4A23-9CC0-634E774132C0}"/>
    <dgm:cxn modelId="{2937A6AB-E56E-436D-8F47-29288799A86E}" srcId="{A7F52698-11CC-4262-9588-79A676DA7327}" destId="{A9B3CB34-9FD9-48A6-B1DC-CD6675587135}" srcOrd="1" destOrd="0" parTransId="{23B903F1-8B8A-44D7-A589-68950C9C8A98}" sibTransId="{FA7A0580-E7D1-4D69-BE80-21DCD0504F09}"/>
    <dgm:cxn modelId="{3F0ED4AA-BE8D-4927-B8E8-F30174DD4C74}" type="presParOf" srcId="{B7B20F66-0F55-4DD2-8CFD-01B9B269AC86}" destId="{9F6EBFB4-A00E-40FC-A7BA-C21351D4EE0E}" srcOrd="0" destOrd="0" presId="urn:microsoft.com/office/officeart/2018/2/layout/IconLabelList"/>
    <dgm:cxn modelId="{74E4CBB4-115C-455B-A6B5-A44AD80AE0FC}" type="presParOf" srcId="{9F6EBFB4-A00E-40FC-A7BA-C21351D4EE0E}" destId="{091BFFB1-7E46-415B-938A-E25D35F0D0FE}" srcOrd="0" destOrd="0" presId="urn:microsoft.com/office/officeart/2018/2/layout/IconLabelList"/>
    <dgm:cxn modelId="{59A7CAB1-3268-4B7F-8451-8F2DC1F14E41}" type="presParOf" srcId="{9F6EBFB4-A00E-40FC-A7BA-C21351D4EE0E}" destId="{5645EA96-5DBE-48EE-A7C3-5666B01EF717}" srcOrd="1" destOrd="0" presId="urn:microsoft.com/office/officeart/2018/2/layout/IconLabelList"/>
    <dgm:cxn modelId="{65A6AB6A-3546-4989-9025-DC0E34F996DB}" type="presParOf" srcId="{9F6EBFB4-A00E-40FC-A7BA-C21351D4EE0E}" destId="{33B78B0E-48F3-4158-88F0-A67372E0C0C1}" srcOrd="2" destOrd="0" presId="urn:microsoft.com/office/officeart/2018/2/layout/IconLabelList"/>
    <dgm:cxn modelId="{35CFC290-5AD8-41F6-8691-0C1675A5D850}" type="presParOf" srcId="{B7B20F66-0F55-4DD2-8CFD-01B9B269AC86}" destId="{00AC05A8-10B4-44F1-AAC8-1E1609A87471}" srcOrd="1" destOrd="0" presId="urn:microsoft.com/office/officeart/2018/2/layout/IconLabelList"/>
    <dgm:cxn modelId="{5675AA50-E7A5-4D4F-B597-4B30C922BD6F}" type="presParOf" srcId="{B7B20F66-0F55-4DD2-8CFD-01B9B269AC86}" destId="{3907ED98-1FB1-4C5E-B645-5A13B913AE7F}" srcOrd="2" destOrd="0" presId="urn:microsoft.com/office/officeart/2018/2/layout/IconLabelList"/>
    <dgm:cxn modelId="{00FDD85C-A367-4FCB-A55C-906A9EB53276}" type="presParOf" srcId="{3907ED98-1FB1-4C5E-B645-5A13B913AE7F}" destId="{1B520E5C-24BD-4070-A88D-C9B4B6554CAF}" srcOrd="0" destOrd="0" presId="urn:microsoft.com/office/officeart/2018/2/layout/IconLabelList"/>
    <dgm:cxn modelId="{8694D3D9-15EA-4E7D-B90F-6E861292AD93}" type="presParOf" srcId="{3907ED98-1FB1-4C5E-B645-5A13B913AE7F}" destId="{F9D09648-34CC-4F55-B5AF-0E43CE3ABD54}" srcOrd="1" destOrd="0" presId="urn:microsoft.com/office/officeart/2018/2/layout/IconLabelList"/>
    <dgm:cxn modelId="{9A18332F-D294-4F9F-873F-35AAC708CE53}" type="presParOf" srcId="{3907ED98-1FB1-4C5E-B645-5A13B913AE7F}" destId="{1A23D12E-F493-44E7-AFBF-9F785A2CC87C}"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1BFFB1-7E46-415B-938A-E25D35F0D0FE}">
      <dsp:nvSpPr>
        <dsp:cNvPr id="0" name=""/>
        <dsp:cNvSpPr/>
      </dsp:nvSpPr>
      <dsp:spPr>
        <a:xfrm>
          <a:off x="1839795" y="0"/>
          <a:ext cx="1944000" cy="1944000"/>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B78B0E-48F3-4158-88F0-A67372E0C0C1}">
      <dsp:nvSpPr>
        <dsp:cNvPr id="0" name=""/>
        <dsp:cNvSpPr/>
      </dsp:nvSpPr>
      <dsp:spPr>
        <a:xfrm>
          <a:off x="273507" y="2592677"/>
          <a:ext cx="5221713" cy="3272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pPr>
          <a:r>
            <a:rPr lang="en-US" sz="2800" kern="1200" dirty="0"/>
            <a:t>Ruth Lawrence- began going to Oxford University when she was twelve years old. She is the youngest ever to do so.</a:t>
          </a:r>
        </a:p>
      </dsp:txBody>
      <dsp:txXfrm>
        <a:off x="273507" y="2592677"/>
        <a:ext cx="5221713" cy="3272730"/>
      </dsp:txXfrm>
    </dsp:sp>
    <dsp:sp modelId="{1B520E5C-24BD-4070-A88D-C9B4B6554CAF}">
      <dsp:nvSpPr>
        <dsp:cNvPr id="0" name=""/>
        <dsp:cNvSpPr/>
      </dsp:nvSpPr>
      <dsp:spPr>
        <a:xfrm>
          <a:off x="8178179" y="0"/>
          <a:ext cx="1944000" cy="1902269"/>
        </a:xfrm>
        <a:prstGeom prst="rect">
          <a:avLst/>
        </a:prstGeom>
        <a:blipFill>
          <a:blip xmlns:r="http://schemas.openxmlformats.org/officeDocument/2006/relationships">
            <a:extLst>
              <a:ext uri="{28A0092B-C50C-407E-A947-70E740481C1C}">
                <a14:useLocalDpi xmlns:a14="http://schemas.microsoft.com/office/drawing/2010/main" val="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A23D12E-F493-44E7-AFBF-9F785A2CC87C}">
      <dsp:nvSpPr>
        <dsp:cNvPr id="0" name=""/>
        <dsp:cNvSpPr/>
      </dsp:nvSpPr>
      <dsp:spPr>
        <a:xfrm>
          <a:off x="6251221" y="2362027"/>
          <a:ext cx="5536641" cy="3594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dirty="0"/>
            <a:t>Albert Wong is a famous pianist. HE began to play when he was three, and at age five he beat many teenagers to win first place in a Dallas piano competition. He made his first CD at ten years of age.</a:t>
          </a:r>
        </a:p>
      </dsp:txBody>
      <dsp:txXfrm>
        <a:off x="6251221" y="2362027"/>
        <a:ext cx="5536641" cy="359435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9BCA10-74D9-F54E-AC1F-8FB3DE8285F7}" type="datetimeFigureOut">
              <a:rPr lang="en-US" smtClean="0"/>
              <a:t>2/17/21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ADE45F-A548-B940-B497-E1E0A8722DE1}" type="slidenum">
              <a:rPr lang="en-US" smtClean="0"/>
              <a:t>‹#›</a:t>
            </a:fld>
            <a:endParaRPr lang="en-US"/>
          </a:p>
        </p:txBody>
      </p:sp>
    </p:spTree>
    <p:extLst>
      <p:ext uri="{BB962C8B-B14F-4D97-AF65-F5344CB8AC3E}">
        <p14:creationId xmlns:p14="http://schemas.microsoft.com/office/powerpoint/2010/main" val="20210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FADE45F-A548-B940-B497-E1E0A8722DE1}" type="slidenum">
              <a:rPr lang="en-US" smtClean="0"/>
              <a:t>1</a:t>
            </a:fld>
            <a:endParaRPr lang="en-US"/>
          </a:p>
        </p:txBody>
      </p:sp>
    </p:spTree>
    <p:extLst>
      <p:ext uri="{BB962C8B-B14F-4D97-AF65-F5344CB8AC3E}">
        <p14:creationId xmlns:p14="http://schemas.microsoft.com/office/powerpoint/2010/main" val="1190790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6847D-1CF6-46BA-B46B-48BED0604A28}"/>
              </a:ext>
            </a:extLst>
          </p:cNvPr>
          <p:cNvSpPr>
            <a:spLocks noGrp="1"/>
          </p:cNvSpPr>
          <p:nvPr>
            <p:ph type="ctrTitle"/>
          </p:nvPr>
        </p:nvSpPr>
        <p:spPr>
          <a:xfrm>
            <a:off x="1524000" y="1122363"/>
            <a:ext cx="9144000" cy="2387600"/>
          </a:xfrm>
        </p:spPr>
        <p:txBody>
          <a:bodyPr anchor="b"/>
          <a:lstStyle>
            <a:lvl1pPr algn="ctr">
              <a:defRPr sz="6000" b="1" cap="all" spc="1500" baseline="0">
                <a:latin typeface="+mj-lt"/>
                <a:ea typeface="Source Sans Pro SemiBold" panose="020B0603030403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FB4F5A5-C931-4A4C-B6B1-EF4C95965BFF}"/>
              </a:ext>
            </a:extLst>
          </p:cNvPr>
          <p:cNvSpPr>
            <a:spLocks noGrp="1"/>
          </p:cNvSpPr>
          <p:nvPr>
            <p:ph type="subTitle" idx="1"/>
          </p:nvPr>
        </p:nvSpPr>
        <p:spPr>
          <a:xfrm>
            <a:off x="1524000" y="3602038"/>
            <a:ext cx="9144000" cy="1655762"/>
          </a:xfrm>
        </p:spPr>
        <p:txBody>
          <a:bodyPr/>
          <a:lstStyle>
            <a:lvl1pPr marL="0" indent="0" algn="ctr">
              <a:buNone/>
              <a:defRPr sz="2400" cap="all" spc="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7" name="Graphic 185">
            <a:extLst>
              <a:ext uri="{FF2B5EF4-FFF2-40B4-BE49-F238E27FC236}">
                <a16:creationId xmlns:a16="http://schemas.microsoft.com/office/drawing/2014/main" id="{8A351602-3772-4279-B0D3-A523F6F6EAB3}"/>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A5AAAA75-5FFB-4C07-AD4A-3146773E6CDD}"/>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1479895E-3847-44BB-8404-28F14219FB70}"/>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50E02F68-8149-4236-8D9F-6B550F78B932}"/>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956FCAAB-F073-4561-A484-42C7DD10DC26}"/>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6CF8DB94-87A3-43E9-9BBB-301CFF0FB05B}"/>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35DE4AEC-B6E4-439C-B716-EBE3D4D1DC76}"/>
              </a:ext>
            </a:extLst>
          </p:cNvPr>
          <p:cNvSpPr>
            <a:spLocks noGrp="1"/>
          </p:cNvSpPr>
          <p:nvPr>
            <p:ph type="dt" sz="half" idx="10"/>
          </p:nvPr>
        </p:nvSpPr>
        <p:spPr/>
        <p:txBody>
          <a:bodyPr/>
          <a:lstStyle/>
          <a:p>
            <a:fld id="{97BFF81C-1FCB-4DBA-8044-F1A0FCFD45A6}" type="datetime1">
              <a:rPr lang="en-US" smtClean="0"/>
              <a:t>2/17/21</a:t>
            </a:fld>
            <a:endParaRPr lang="en-US" dirty="0"/>
          </a:p>
        </p:txBody>
      </p:sp>
      <p:sp>
        <p:nvSpPr>
          <p:cNvPr id="5" name="Footer Placeholder 4">
            <a:extLst>
              <a:ext uri="{FF2B5EF4-FFF2-40B4-BE49-F238E27FC236}">
                <a16:creationId xmlns:a16="http://schemas.microsoft.com/office/drawing/2014/main" id="{F478BC18-102E-45BF-8FEA-801E9C59D143}"/>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FAA8BF5F-B1F8-461F-9B3D-7D50D02423E7}"/>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7D6BF779-0B8C-4CC2-9268-9506AD0C5331}"/>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87178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3A871-D377-4EC0-9ACF-86842F01E1D0}"/>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3D53202-92A9-45A3-B812-777DB9578B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7" name="Graphic 185">
            <a:extLst>
              <a:ext uri="{FF2B5EF4-FFF2-40B4-BE49-F238E27FC236}">
                <a16:creationId xmlns:a16="http://schemas.microsoft.com/office/drawing/2014/main" id="{7196FB0C-3A9D-4892-90C9-21F3459AAD9E}"/>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16938C96-CF0F-4B69-A695-913F11BFC6F0}"/>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3CA7E6BB-6B60-4BF5-9D3E-A3FE782EF5B0}"/>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3F693EDA-57B3-4AEB-863B-B198C2A5A8E3}"/>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B3A04A96-045F-4B6E-AEEE-11A2FA01B4FC}"/>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7FB357DC-5AD3-44F4-879B-5AD6B18AC36F}"/>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FA2CA47F-83AD-4BE3-AC2F-6C17883F78C7}"/>
              </a:ext>
            </a:extLst>
          </p:cNvPr>
          <p:cNvSpPr>
            <a:spLocks noGrp="1"/>
          </p:cNvSpPr>
          <p:nvPr>
            <p:ph type="dt" sz="half" idx="10"/>
          </p:nvPr>
        </p:nvSpPr>
        <p:spPr/>
        <p:txBody>
          <a:bodyPr/>
          <a:lstStyle/>
          <a:p>
            <a:fld id="{FB9092B3-2D87-4CDF-B84B-C46E5F5D31F7}" type="datetime1">
              <a:rPr lang="en-US" smtClean="0"/>
              <a:t>2/17/21</a:t>
            </a:fld>
            <a:endParaRPr lang="en-US" dirty="0"/>
          </a:p>
        </p:txBody>
      </p:sp>
      <p:sp>
        <p:nvSpPr>
          <p:cNvPr id="5" name="Footer Placeholder 4">
            <a:extLst>
              <a:ext uri="{FF2B5EF4-FFF2-40B4-BE49-F238E27FC236}">
                <a16:creationId xmlns:a16="http://schemas.microsoft.com/office/drawing/2014/main" id="{21118A72-3200-4597-A9C5-0D9ECFF3E8C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D70055A-71D4-49B4-8A8F-19AFDB84E958}"/>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0B0E5D27-C447-432F-982D-B60FDD6F34AD}"/>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601480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C59DBB-9256-464D-8A6A-8BDA71541D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A25E310-E6CB-4838-8E9B-B288DA5527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7" name="Graphic 185">
            <a:extLst>
              <a:ext uri="{FF2B5EF4-FFF2-40B4-BE49-F238E27FC236}">
                <a16:creationId xmlns:a16="http://schemas.microsoft.com/office/drawing/2014/main" id="{BCF412A8-E798-47AD-ABD9-98D76A55D30B}"/>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E70160C5-475D-401A-AEE2-2C04E99A1518}"/>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07CC7CE9-9C7F-49C2-8609-47BF523390F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726FD5F1-978C-45AF-9086-D5DBE1F01681}"/>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3873AB1C-723A-4FB4-9B23-65BAF5074833}"/>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61DE5510-5094-4FA4-96E5-AD4841D1C38A}"/>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F7CE2202-679F-48B0-B2DD-F6F54711224B}"/>
              </a:ext>
            </a:extLst>
          </p:cNvPr>
          <p:cNvSpPr>
            <a:spLocks noGrp="1"/>
          </p:cNvSpPr>
          <p:nvPr>
            <p:ph type="dt" sz="half" idx="10"/>
          </p:nvPr>
        </p:nvSpPr>
        <p:spPr/>
        <p:txBody>
          <a:bodyPr/>
          <a:lstStyle/>
          <a:p>
            <a:fld id="{3D769E57-47B1-47B0-B526-3153E4B1E729}" type="datetime1">
              <a:rPr lang="en-US" smtClean="0"/>
              <a:t>2/17/21</a:t>
            </a:fld>
            <a:endParaRPr lang="en-US" dirty="0"/>
          </a:p>
        </p:txBody>
      </p:sp>
      <p:sp>
        <p:nvSpPr>
          <p:cNvPr id="5" name="Footer Placeholder 4">
            <a:extLst>
              <a:ext uri="{FF2B5EF4-FFF2-40B4-BE49-F238E27FC236}">
                <a16:creationId xmlns:a16="http://schemas.microsoft.com/office/drawing/2014/main" id="{D07BC83D-E4C0-49E1-ADA1-1AF403984BD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31BF211E-B2EA-4CDC-9E84-B6898394921B}"/>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1FE2F5FD-5D31-4C1D-82F8-93624C7B0A3C}"/>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59986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88500-1605-41EA-A15F-9B79DF7E405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9B14AC8-25A5-4D7F-BF23-CB20AA2ECF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aphic 185">
            <a:extLst>
              <a:ext uri="{FF2B5EF4-FFF2-40B4-BE49-F238E27FC236}">
                <a16:creationId xmlns:a16="http://schemas.microsoft.com/office/drawing/2014/main" id="{8997F1B7-1EE7-4EA5-A5A4-866F9A810C9F}"/>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B5E13483-2FB6-4753-8402-06FDC3498E06}"/>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88F0DF22-F640-4002-B783-DF1C6A9473F6}"/>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9C2787B8-7984-4332-B611-D3D3DE898FE0}"/>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AF3646C-B3D7-4F57-8FD2-CD93CEB39214}"/>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C65FA7DA-93A0-43A4-834C-0F1BB9806A8C}"/>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21995D22-0146-4DE2-9E78-4C00333D499A}"/>
              </a:ext>
            </a:extLst>
          </p:cNvPr>
          <p:cNvSpPr>
            <a:spLocks noGrp="1"/>
          </p:cNvSpPr>
          <p:nvPr>
            <p:ph type="dt" sz="half" idx="10"/>
          </p:nvPr>
        </p:nvSpPr>
        <p:spPr/>
        <p:txBody>
          <a:bodyPr/>
          <a:lstStyle/>
          <a:p>
            <a:fld id="{5A87773D-8987-489A-A650-3D6F7D5C7C38}" type="datetime1">
              <a:rPr lang="en-US" smtClean="0"/>
              <a:t>2/17/21</a:t>
            </a:fld>
            <a:endParaRPr lang="en-US" dirty="0"/>
          </a:p>
        </p:txBody>
      </p:sp>
      <p:sp>
        <p:nvSpPr>
          <p:cNvPr id="5" name="Footer Placeholder 4">
            <a:extLst>
              <a:ext uri="{FF2B5EF4-FFF2-40B4-BE49-F238E27FC236}">
                <a16:creationId xmlns:a16="http://schemas.microsoft.com/office/drawing/2014/main" id="{6459717A-A1FE-485D-AFFF-2C7026C710A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76DB88B-64CF-4100-8F07-D191DD7939F9}"/>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104332FF-8349-42A5-B5C8-5EE3825CE252}"/>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92235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BFE6C-EBF1-47DE-8468-E7125172B7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4104992-D139-48DC-BCCE-D71EA23CA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7" name="Graphic 185">
            <a:extLst>
              <a:ext uri="{FF2B5EF4-FFF2-40B4-BE49-F238E27FC236}">
                <a16:creationId xmlns:a16="http://schemas.microsoft.com/office/drawing/2014/main" id="{A8C5E768-0E62-4DE7-A0AF-93121DA8439E}"/>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6402845F-9E8A-41E1-B051-1AAA46C997A2}"/>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AA45C410-5FD0-4339-A3BC-A865DE4190A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C7B0B703-8BA8-483C-A433-C44C809687DE}"/>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ECCFA03D-B879-419B-88B9-F4F3645C8AF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B6B0260A-6B2D-4F54-8614-60BC3103E166}"/>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751AB8F6-0796-47E9-B1D4-760B7CCFC75D}"/>
              </a:ext>
            </a:extLst>
          </p:cNvPr>
          <p:cNvSpPr>
            <a:spLocks noGrp="1"/>
          </p:cNvSpPr>
          <p:nvPr>
            <p:ph type="dt" sz="half" idx="10"/>
          </p:nvPr>
        </p:nvSpPr>
        <p:spPr/>
        <p:txBody>
          <a:bodyPr/>
          <a:lstStyle/>
          <a:p>
            <a:fld id="{97E150C1-1D78-4D80-810D-E9E86F6E88AB}" type="datetime1">
              <a:rPr lang="en-US" smtClean="0"/>
              <a:t>2/17/21</a:t>
            </a:fld>
            <a:endParaRPr lang="en-US" dirty="0"/>
          </a:p>
        </p:txBody>
      </p:sp>
      <p:sp>
        <p:nvSpPr>
          <p:cNvPr id="5" name="Footer Placeholder 4">
            <a:extLst>
              <a:ext uri="{FF2B5EF4-FFF2-40B4-BE49-F238E27FC236}">
                <a16:creationId xmlns:a16="http://schemas.microsoft.com/office/drawing/2014/main" id="{37886FC0-7327-44D9-B689-0AE73FD25596}"/>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219D265-BFBA-4C93-9B1A-B9483AE6BF32}"/>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464F5FEB-DE92-47DA-8C46-DC088E8960A4}"/>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500556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637BE-B22F-40EE-94F0-04549BC56238}"/>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AA71582-4BAF-4211-AD4A-476ED6EB11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99DCF6B-C800-4345-BAE9-EE9FA65903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aphic 185">
            <a:extLst>
              <a:ext uri="{FF2B5EF4-FFF2-40B4-BE49-F238E27FC236}">
                <a16:creationId xmlns:a16="http://schemas.microsoft.com/office/drawing/2014/main" id="{E6190A1E-5381-43C4-B058-7758339984D6}"/>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F7E35469-0BEA-4E5E-955F-1AA300A62DE5}"/>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58F650BE-565E-4A52-8143-7A87700FC5F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286A3F89-AA2A-44E5-915E-C47A069EB68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C57F514-AB27-4489-8D3C-01DD1025DDAD}"/>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0141169F-1C39-4D04-AF32-D0D14D004B05}"/>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93087465-759F-4895-8FC6-DD464FB918CA}"/>
              </a:ext>
            </a:extLst>
          </p:cNvPr>
          <p:cNvSpPr>
            <a:spLocks noGrp="1"/>
          </p:cNvSpPr>
          <p:nvPr>
            <p:ph type="dt" sz="half" idx="10"/>
          </p:nvPr>
        </p:nvSpPr>
        <p:spPr/>
        <p:txBody>
          <a:bodyPr/>
          <a:lstStyle/>
          <a:p>
            <a:fld id="{29E9CBD8-1588-4B6B-B74D-87480DDE94C0}" type="datetime1">
              <a:rPr lang="en-US" smtClean="0"/>
              <a:t>2/17/21</a:t>
            </a:fld>
            <a:endParaRPr lang="en-US" dirty="0"/>
          </a:p>
        </p:txBody>
      </p:sp>
      <p:sp>
        <p:nvSpPr>
          <p:cNvPr id="6" name="Footer Placeholder 5">
            <a:extLst>
              <a:ext uri="{FF2B5EF4-FFF2-40B4-BE49-F238E27FC236}">
                <a16:creationId xmlns:a16="http://schemas.microsoft.com/office/drawing/2014/main" id="{92F1AA18-D8A5-44D9-881C-522258ED54D7}"/>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1C1BA574-A76A-4F4C-8CBD-768278B66E72}"/>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2793E083-ADC4-4391-83DD-781529A66110}"/>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85204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1B666-D6BE-4FA8-9CF1-F15FD58B0CBF}"/>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BCE4B4A-DE64-4563-83CD-C40B1D681D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DA0314-0202-4E6D-8352-C28376A9C0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B56083-87B4-4603-B6FF-A9EB68E3E6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3708CF-F028-4917-A9CB-59BF5248A2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0" name="Graphic 185">
            <a:extLst>
              <a:ext uri="{FF2B5EF4-FFF2-40B4-BE49-F238E27FC236}">
                <a16:creationId xmlns:a16="http://schemas.microsoft.com/office/drawing/2014/main" id="{81B934BF-E239-47E1-93E9-EA3182162D21}"/>
              </a:ext>
            </a:extLst>
          </p:cNvPr>
          <p:cNvGrpSpPr/>
          <p:nvPr/>
        </p:nvGrpSpPr>
        <p:grpSpPr>
          <a:xfrm>
            <a:off x="10999563" y="5987064"/>
            <a:ext cx="1054467" cy="469689"/>
            <a:chOff x="9841624" y="4115729"/>
            <a:chExt cx="602170" cy="268223"/>
          </a:xfrm>
          <a:solidFill>
            <a:schemeClr val="tx1"/>
          </a:solidFill>
        </p:grpSpPr>
        <p:sp>
          <p:nvSpPr>
            <p:cNvPr id="11" name="Freeform: Shape 10">
              <a:extLst>
                <a:ext uri="{FF2B5EF4-FFF2-40B4-BE49-F238E27FC236}">
                  <a16:creationId xmlns:a16="http://schemas.microsoft.com/office/drawing/2014/main" id="{C3BBF177-5044-426A-93ED-64BDC84BF184}"/>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74270648-77F5-4D28-B691-DA57AA28FD73}"/>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6086B770-2F70-4B7B-9525-286BBD63AD72}"/>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57DDC14D-7AE3-41CD-ADFC-A3601D4F9DF3}"/>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42181834-8401-4B66-85EE-1CBF57807DAB}"/>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7" name="Date Placeholder 6">
            <a:extLst>
              <a:ext uri="{FF2B5EF4-FFF2-40B4-BE49-F238E27FC236}">
                <a16:creationId xmlns:a16="http://schemas.microsoft.com/office/drawing/2014/main" id="{A433C091-3B62-4087-9A97-63BBE28CFF17}"/>
              </a:ext>
            </a:extLst>
          </p:cNvPr>
          <p:cNvSpPr>
            <a:spLocks noGrp="1"/>
          </p:cNvSpPr>
          <p:nvPr>
            <p:ph type="dt" sz="half" idx="10"/>
          </p:nvPr>
        </p:nvSpPr>
        <p:spPr/>
        <p:txBody>
          <a:bodyPr/>
          <a:lstStyle/>
          <a:p>
            <a:fld id="{AD794440-721C-4D75-BD4F-4CFB3D51CDCA}" type="datetime1">
              <a:rPr lang="en-US" smtClean="0"/>
              <a:t>2/17/21</a:t>
            </a:fld>
            <a:endParaRPr lang="en-US" dirty="0"/>
          </a:p>
        </p:txBody>
      </p:sp>
      <p:sp>
        <p:nvSpPr>
          <p:cNvPr id="8" name="Footer Placeholder 7">
            <a:extLst>
              <a:ext uri="{FF2B5EF4-FFF2-40B4-BE49-F238E27FC236}">
                <a16:creationId xmlns:a16="http://schemas.microsoft.com/office/drawing/2014/main" id="{870710C3-2723-4847-BCAF-96D9FAE50555}"/>
              </a:ext>
            </a:extLst>
          </p:cNvPr>
          <p:cNvSpPr>
            <a:spLocks noGrp="1"/>
          </p:cNvSpPr>
          <p:nvPr>
            <p:ph type="ftr" sz="quarter" idx="11"/>
          </p:nvPr>
        </p:nvSpPr>
        <p:spPr/>
        <p:txBody>
          <a:bodyPr/>
          <a:lstStyle/>
          <a:p>
            <a:r>
              <a:rPr lang="en-US" dirty="0"/>
              <a:t>Sample Footer Text</a:t>
            </a:r>
          </a:p>
        </p:txBody>
      </p:sp>
      <p:sp>
        <p:nvSpPr>
          <p:cNvPr id="9" name="Slide Number Placeholder 8">
            <a:extLst>
              <a:ext uri="{FF2B5EF4-FFF2-40B4-BE49-F238E27FC236}">
                <a16:creationId xmlns:a16="http://schemas.microsoft.com/office/drawing/2014/main" id="{96618B2C-95AC-4438-97FD-07ACF297B8FE}"/>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7" name="Oval 16">
            <a:extLst>
              <a:ext uri="{FF2B5EF4-FFF2-40B4-BE49-F238E27FC236}">
                <a16:creationId xmlns:a16="http://schemas.microsoft.com/office/drawing/2014/main" id="{D6B0F5A7-6E8A-4BCD-8F1F-233ECD21B262}"/>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498874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9CF7F-748D-4598-983E-96A2BE26930A}"/>
              </a:ext>
            </a:extLst>
          </p:cNvPr>
          <p:cNvSpPr>
            <a:spLocks noGrp="1"/>
          </p:cNvSpPr>
          <p:nvPr>
            <p:ph type="title"/>
          </p:nvPr>
        </p:nvSpPr>
        <p:spPr/>
        <p:txBody>
          <a:bodyPr/>
          <a:lstStyle/>
          <a:p>
            <a:r>
              <a:rPr lang="en-US"/>
              <a:t>Click to edit Master title style</a:t>
            </a:r>
            <a:endParaRPr lang="en-US" dirty="0"/>
          </a:p>
        </p:txBody>
      </p:sp>
      <p:grpSp>
        <p:nvGrpSpPr>
          <p:cNvPr id="6" name="Graphic 185">
            <a:extLst>
              <a:ext uri="{FF2B5EF4-FFF2-40B4-BE49-F238E27FC236}">
                <a16:creationId xmlns:a16="http://schemas.microsoft.com/office/drawing/2014/main" id="{DFD4D3BE-80D4-4E69-9C76-F0D8517DF690}"/>
              </a:ext>
            </a:extLst>
          </p:cNvPr>
          <p:cNvGrpSpPr/>
          <p:nvPr/>
        </p:nvGrpSpPr>
        <p:grpSpPr>
          <a:xfrm>
            <a:off x="10999563" y="5987064"/>
            <a:ext cx="1054467" cy="469689"/>
            <a:chOff x="9841624" y="4115729"/>
            <a:chExt cx="602170" cy="268223"/>
          </a:xfrm>
          <a:solidFill>
            <a:schemeClr val="tx1"/>
          </a:solidFill>
        </p:grpSpPr>
        <p:sp>
          <p:nvSpPr>
            <p:cNvPr id="7" name="Freeform: Shape 6">
              <a:extLst>
                <a:ext uri="{FF2B5EF4-FFF2-40B4-BE49-F238E27FC236}">
                  <a16:creationId xmlns:a16="http://schemas.microsoft.com/office/drawing/2014/main" id="{A0B6E97F-00E1-4372-8978-8BCBDC9026E6}"/>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CC7651B7-7A30-4AFA-A4D7-0B0C5D2DDAA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FD2FC5CA-556B-4409-B084-34753A1F04E6}"/>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3E63FB41-EE1F-4889-9096-3A38936330D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0DD19F3B-7B3E-4861-8FDA-D0116C96C16E}"/>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3" name="Date Placeholder 2">
            <a:extLst>
              <a:ext uri="{FF2B5EF4-FFF2-40B4-BE49-F238E27FC236}">
                <a16:creationId xmlns:a16="http://schemas.microsoft.com/office/drawing/2014/main" id="{410A2C46-C908-4010-AAE2-9FA41B145C4D}"/>
              </a:ext>
            </a:extLst>
          </p:cNvPr>
          <p:cNvSpPr>
            <a:spLocks noGrp="1"/>
          </p:cNvSpPr>
          <p:nvPr>
            <p:ph type="dt" sz="half" idx="10"/>
          </p:nvPr>
        </p:nvSpPr>
        <p:spPr/>
        <p:txBody>
          <a:bodyPr/>
          <a:lstStyle/>
          <a:p>
            <a:fld id="{B2701A64-483B-4532-94FB-D8F90CB6DEE0}" type="datetime1">
              <a:rPr lang="en-US" smtClean="0"/>
              <a:t>2/17/21</a:t>
            </a:fld>
            <a:endParaRPr lang="en-US" dirty="0"/>
          </a:p>
        </p:txBody>
      </p:sp>
      <p:sp>
        <p:nvSpPr>
          <p:cNvPr id="4" name="Footer Placeholder 3">
            <a:extLst>
              <a:ext uri="{FF2B5EF4-FFF2-40B4-BE49-F238E27FC236}">
                <a16:creationId xmlns:a16="http://schemas.microsoft.com/office/drawing/2014/main" id="{C7CF5279-7D37-4D98-9A70-987C84F62C2B}"/>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2896FAD0-59EF-49AA-BBC6-A0EC184DD2C9}"/>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3" name="Oval 12">
            <a:extLst>
              <a:ext uri="{FF2B5EF4-FFF2-40B4-BE49-F238E27FC236}">
                <a16:creationId xmlns:a16="http://schemas.microsoft.com/office/drawing/2014/main" id="{876EB399-18D2-46D5-8757-35FCFF8EA80D}"/>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022203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aphic 185">
            <a:extLst>
              <a:ext uri="{FF2B5EF4-FFF2-40B4-BE49-F238E27FC236}">
                <a16:creationId xmlns:a16="http://schemas.microsoft.com/office/drawing/2014/main" id="{773CCE17-EE0F-40E0-B7AE-CF7677B64709}"/>
              </a:ext>
            </a:extLst>
          </p:cNvPr>
          <p:cNvGrpSpPr/>
          <p:nvPr/>
        </p:nvGrpSpPr>
        <p:grpSpPr>
          <a:xfrm>
            <a:off x="10999563" y="5987064"/>
            <a:ext cx="1054467" cy="469689"/>
            <a:chOff x="9841624" y="4115729"/>
            <a:chExt cx="602170" cy="268223"/>
          </a:xfrm>
          <a:solidFill>
            <a:schemeClr val="tx1"/>
          </a:solidFill>
        </p:grpSpPr>
        <p:sp>
          <p:nvSpPr>
            <p:cNvPr id="6" name="Freeform: Shape 5">
              <a:extLst>
                <a:ext uri="{FF2B5EF4-FFF2-40B4-BE49-F238E27FC236}">
                  <a16:creationId xmlns:a16="http://schemas.microsoft.com/office/drawing/2014/main" id="{B0AC6C4E-6EA5-454A-AB84-8B94D8B585EC}"/>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B4329338-925B-4677-BA6E-4357D37DB54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334C0A08-043F-4818-BA1D-BCC9F811A873}"/>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DCB185DD-ED0D-4633-8098-95C4A6F177CC}"/>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2AD50526-B611-40B6-BB45-AE82F0EF5992}"/>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2" name="Date Placeholder 1">
            <a:extLst>
              <a:ext uri="{FF2B5EF4-FFF2-40B4-BE49-F238E27FC236}">
                <a16:creationId xmlns:a16="http://schemas.microsoft.com/office/drawing/2014/main" id="{0708C302-4224-4668-8CAC-3267172A0C93}"/>
              </a:ext>
            </a:extLst>
          </p:cNvPr>
          <p:cNvSpPr>
            <a:spLocks noGrp="1"/>
          </p:cNvSpPr>
          <p:nvPr>
            <p:ph type="dt" sz="half" idx="10"/>
          </p:nvPr>
        </p:nvSpPr>
        <p:spPr/>
        <p:txBody>
          <a:bodyPr/>
          <a:lstStyle/>
          <a:p>
            <a:fld id="{6F18FB39-20FB-4E2E-B861-45B709B9C3C5}" type="datetime1">
              <a:rPr lang="en-US" smtClean="0"/>
              <a:t>2/17/21</a:t>
            </a:fld>
            <a:endParaRPr lang="en-US" dirty="0"/>
          </a:p>
        </p:txBody>
      </p:sp>
      <p:sp>
        <p:nvSpPr>
          <p:cNvPr id="3" name="Footer Placeholder 2">
            <a:extLst>
              <a:ext uri="{FF2B5EF4-FFF2-40B4-BE49-F238E27FC236}">
                <a16:creationId xmlns:a16="http://schemas.microsoft.com/office/drawing/2014/main" id="{F0C8FC22-AEB6-4BAF-BF93-41A2C757CCC7}"/>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252CA88A-5462-4F17-AFA0-52721ADDBB8F}"/>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2" name="Oval 11">
            <a:extLst>
              <a:ext uri="{FF2B5EF4-FFF2-40B4-BE49-F238E27FC236}">
                <a16:creationId xmlns:a16="http://schemas.microsoft.com/office/drawing/2014/main" id="{70CCC791-94D7-4BB8-9EDF-423CEA1F6215}"/>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765858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6AC37-C5B5-462A-BE4A-E55CEBF2A3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A4B007F-32A8-4688-BBEF-4FCB99DF5E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DF2E2EB-BF8A-44A4-8AE0-BD6C31B1D9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8" name="Graphic 185">
            <a:extLst>
              <a:ext uri="{FF2B5EF4-FFF2-40B4-BE49-F238E27FC236}">
                <a16:creationId xmlns:a16="http://schemas.microsoft.com/office/drawing/2014/main" id="{FC9E188F-54C8-4547-9F8C-525712AD7DB6}"/>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B99C4538-3939-47A9-A590-09FF21960653}"/>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7541CA75-5D05-4996-A26D-CE0C909CD5F7}"/>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86305856-26BC-4BCC-BEF3-5E9CED94177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BC69651C-AC37-4CD2-8367-19297D7E2389}"/>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C3E9031B-BA8D-4D9D-9BB3-A16F7A80F854}"/>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269840A2-CF60-4C47-B955-E65BC451FE73}"/>
              </a:ext>
            </a:extLst>
          </p:cNvPr>
          <p:cNvSpPr>
            <a:spLocks noGrp="1"/>
          </p:cNvSpPr>
          <p:nvPr>
            <p:ph type="dt" sz="half" idx="10"/>
          </p:nvPr>
        </p:nvSpPr>
        <p:spPr/>
        <p:txBody>
          <a:bodyPr/>
          <a:lstStyle/>
          <a:p>
            <a:fld id="{AC48AC19-8BD6-476C-9770-8884373BCF00}" type="datetime1">
              <a:rPr lang="en-US" smtClean="0"/>
              <a:t>2/17/21</a:t>
            </a:fld>
            <a:endParaRPr lang="en-US"/>
          </a:p>
        </p:txBody>
      </p:sp>
      <p:sp>
        <p:nvSpPr>
          <p:cNvPr id="6" name="Footer Placeholder 5">
            <a:extLst>
              <a:ext uri="{FF2B5EF4-FFF2-40B4-BE49-F238E27FC236}">
                <a16:creationId xmlns:a16="http://schemas.microsoft.com/office/drawing/2014/main" id="{3179DC6E-CC55-47AB-A405-5FB7EE2D191D}"/>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6D5D5E7D-EBA7-4DB0-8C78-7EB8A85FA4FF}"/>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C5B051DE-636E-4B3C-9886-2055CE23E49A}"/>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96324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1D355-3146-41D1-B7DC-20B8ACE390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AD4AAFB-E8F8-4FD1-8C6A-ED2C3FAD50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2E051AF1-B16F-43B9-95CC-C17B570DEC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8" name="Graphic 185">
            <a:extLst>
              <a:ext uri="{FF2B5EF4-FFF2-40B4-BE49-F238E27FC236}">
                <a16:creationId xmlns:a16="http://schemas.microsoft.com/office/drawing/2014/main" id="{C8B77273-9FF7-4B93-8385-AD09A5F86AE5}"/>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3117A673-3729-4EAD-9E8C-52BEBF74B857}"/>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EE8DB752-94CD-4A94-BDE3-DD285EB89F3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32F8DDFC-E5CA-4F36-B2BE-BCE49D4F6C9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0BB589AE-2F9C-4C83-8DC7-1205CB03752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7AC9A2DE-3C9E-4CD0-8C7A-CC5F9F9942E4}"/>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D68C8714-2467-4715-934E-6787C84F7929}"/>
              </a:ext>
            </a:extLst>
          </p:cNvPr>
          <p:cNvSpPr>
            <a:spLocks noGrp="1"/>
          </p:cNvSpPr>
          <p:nvPr>
            <p:ph type="dt" sz="half" idx="10"/>
          </p:nvPr>
        </p:nvSpPr>
        <p:spPr/>
        <p:txBody>
          <a:bodyPr/>
          <a:lstStyle/>
          <a:p>
            <a:fld id="{F3F68C53-8AD1-4F09-9486-FB3406B99CFA}" type="datetime1">
              <a:rPr lang="en-US" smtClean="0"/>
              <a:t>2/17/21</a:t>
            </a:fld>
            <a:endParaRPr lang="en-US" dirty="0"/>
          </a:p>
        </p:txBody>
      </p:sp>
      <p:sp>
        <p:nvSpPr>
          <p:cNvPr id="6" name="Footer Placeholder 5">
            <a:extLst>
              <a:ext uri="{FF2B5EF4-FFF2-40B4-BE49-F238E27FC236}">
                <a16:creationId xmlns:a16="http://schemas.microsoft.com/office/drawing/2014/main" id="{A46F13D6-03EC-4D31-8BB1-9FFDE3633C21}"/>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7C65D4DD-A2A4-4DF6-9527-E5F12FEB936C}"/>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FD202F3A-9FDE-4E11-B865-FBAEC415F880}"/>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96071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3F5C3-CD4B-4472-B59A-49D460CB1C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772236B-AB2C-4D6F-AE15-700992DA91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090F509-07BE-4446-8772-F44E09936B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cap="all" spc="100" baseline="0">
                <a:solidFill>
                  <a:schemeClr val="tx1">
                    <a:tint val="75000"/>
                  </a:schemeClr>
                </a:solidFill>
                <a:latin typeface="+mn-lt"/>
                <a:ea typeface="Source Sans Pro SemiBold" panose="020B0603030403020204" pitchFamily="34" charset="0"/>
              </a:defRPr>
            </a:lvl1pPr>
          </a:lstStyle>
          <a:p>
            <a:fld id="{BA543EDD-D0D2-447F-B24F-3717AF4B109D}" type="datetime1">
              <a:rPr lang="en-US" smtClean="0"/>
              <a:pPr/>
              <a:t>2/17/21</a:t>
            </a:fld>
            <a:endParaRPr lang="en-US" dirty="0"/>
          </a:p>
        </p:txBody>
      </p:sp>
      <p:sp>
        <p:nvSpPr>
          <p:cNvPr id="5" name="Footer Placeholder 4">
            <a:extLst>
              <a:ext uri="{FF2B5EF4-FFF2-40B4-BE49-F238E27FC236}">
                <a16:creationId xmlns:a16="http://schemas.microsoft.com/office/drawing/2014/main" id="{501B927E-3833-4F85-99B5-56B5F1E540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cap="all" spc="100" baseline="0">
                <a:solidFill>
                  <a:schemeClr val="tx1">
                    <a:tint val="75000"/>
                  </a:schemeClr>
                </a:solidFill>
                <a:latin typeface="+mn-lt"/>
                <a:ea typeface="Source Sans Pro SemiBold" panose="020B0603030403020204" pitchFamily="34" charset="0"/>
              </a:defRPr>
            </a:lvl1pPr>
          </a:lstStyle>
          <a:p>
            <a:r>
              <a:rPr lang="en-US" dirty="0"/>
              <a:t>Sample Footer Text</a:t>
            </a:r>
          </a:p>
        </p:txBody>
      </p:sp>
      <p:sp>
        <p:nvSpPr>
          <p:cNvPr id="6" name="Slide Number Placeholder 5">
            <a:extLst>
              <a:ext uri="{FF2B5EF4-FFF2-40B4-BE49-F238E27FC236}">
                <a16:creationId xmlns:a16="http://schemas.microsoft.com/office/drawing/2014/main" id="{E628CB64-4E98-43DE-B543-7BE5B329DB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cap="all" spc="100" baseline="0">
                <a:solidFill>
                  <a:schemeClr val="tx1">
                    <a:tint val="75000"/>
                  </a:schemeClr>
                </a:solidFill>
                <a:latin typeface="+mn-lt"/>
                <a:ea typeface="Source Sans Pro SemiBold" panose="020B0603030403020204" pitchFamily="34" charset="0"/>
              </a:defRPr>
            </a:lvl1pPr>
          </a:lstStyle>
          <a:p>
            <a:fld id="{F3450C42-9A0B-4425-92C2-70FCF7C45734}" type="slidenum">
              <a:rPr lang="en-US" smtClean="0"/>
              <a:pPr/>
              <a:t>‹#›</a:t>
            </a:fld>
            <a:endParaRPr lang="en-US" dirty="0"/>
          </a:p>
        </p:txBody>
      </p:sp>
    </p:spTree>
    <p:extLst>
      <p:ext uri="{BB962C8B-B14F-4D97-AF65-F5344CB8AC3E}">
        <p14:creationId xmlns:p14="http://schemas.microsoft.com/office/powerpoint/2010/main" val="195010268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www.biblegateway.com/passage/?search=Matthew+4&amp;version=CSB" TargetMode="Externa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2" Type="http://schemas.openxmlformats.org/officeDocument/2006/relationships/hyperlink" Target="https://www.biblegateway.com/passage/?search=Matthew+4&amp;version=CSB" TargetMode="External"/><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en.wikipedia.org/wiki/Shades_of_pink" TargetMode="External"/><Relationship Id="rId2" Type="http://schemas.openxmlformats.org/officeDocument/2006/relationships/image" Target="NULL"/><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en.wikipedia.org/wiki/Shades_of_cyan" TargetMode="External"/><Relationship Id="rId2" Type="http://schemas.openxmlformats.org/officeDocument/2006/relationships/image" Target="NUL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CE654D80-9975-4B5C-9651-17C1ED14E13C}"/>
              </a:ext>
            </a:extLst>
          </p:cNvPr>
          <p:cNvPicPr>
            <a:picLocks noChangeAspect="1"/>
          </p:cNvPicPr>
          <p:nvPr/>
        </p:nvPicPr>
        <p:blipFill rotWithShape="1">
          <a:blip r:embed="rId3"/>
          <a:srcRect b="14773"/>
          <a:stretch/>
        </p:blipFill>
        <p:spPr>
          <a:xfrm>
            <a:off x="20" y="10"/>
            <a:ext cx="12191978" cy="6857990"/>
          </a:xfrm>
          <a:prstGeom prst="rect">
            <a:avLst/>
          </a:prstGeom>
        </p:spPr>
      </p:pic>
      <p:sp>
        <p:nvSpPr>
          <p:cNvPr id="11" name="Rectangle 10">
            <a:extLst>
              <a:ext uri="{FF2B5EF4-FFF2-40B4-BE49-F238E27FC236}">
                <a16:creationId xmlns:a16="http://schemas.microsoft.com/office/drawing/2014/main" id="{DDA28611-3C49-4908-AE9E-F37B271377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603955" cy="6858000"/>
          </a:xfrm>
          <a:prstGeom prst="rect">
            <a:avLst/>
          </a:prstGeom>
          <a:gradFill>
            <a:gsLst>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C66D63E6-0ECD-4AC2-8C8E-C6EFA54A3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9689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dirty="0"/>
          </a:p>
        </p:txBody>
      </p:sp>
      <p:sp>
        <p:nvSpPr>
          <p:cNvPr id="15" name="Freeform: Shape 14">
            <a:extLst>
              <a:ext uri="{FF2B5EF4-FFF2-40B4-BE49-F238E27FC236}">
                <a16:creationId xmlns:a16="http://schemas.microsoft.com/office/drawing/2014/main" id="{2C49298F-FE84-4637-A2D4-B110A6535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3663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dirty="0"/>
          </a:p>
        </p:txBody>
      </p:sp>
      <p:sp>
        <p:nvSpPr>
          <p:cNvPr id="17" name="Rectangle 16">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3973" y="901769"/>
            <a:ext cx="4970256" cy="3855397"/>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287DFBF2-49F6-42E9-A0A3-263E1B29E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3973" y="901769"/>
            <a:ext cx="4970256" cy="3855397"/>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1" name="Rectangle 20">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578" y="798986"/>
            <a:ext cx="4970256" cy="3855397"/>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FF0F7DE-B69F-0A4D-9233-35EA9301C699}"/>
              </a:ext>
            </a:extLst>
          </p:cNvPr>
          <p:cNvSpPr>
            <a:spLocks noGrp="1"/>
          </p:cNvSpPr>
          <p:nvPr>
            <p:ph type="ctrTitle"/>
          </p:nvPr>
        </p:nvSpPr>
        <p:spPr>
          <a:xfrm>
            <a:off x="1069928" y="1006404"/>
            <a:ext cx="4184101" cy="2577893"/>
          </a:xfrm>
        </p:spPr>
        <p:txBody>
          <a:bodyPr>
            <a:normAutofit/>
          </a:bodyPr>
          <a:lstStyle/>
          <a:p>
            <a:r>
              <a:rPr lang="en-US" sz="5400" dirty="0"/>
              <a:t>The Dirty Dozen </a:t>
            </a:r>
          </a:p>
        </p:txBody>
      </p:sp>
      <p:sp>
        <p:nvSpPr>
          <p:cNvPr id="3" name="Subtitle 2">
            <a:extLst>
              <a:ext uri="{FF2B5EF4-FFF2-40B4-BE49-F238E27FC236}">
                <a16:creationId xmlns:a16="http://schemas.microsoft.com/office/drawing/2014/main" id="{2C808BE9-4ADA-FC47-B7FC-0C0A3723D33E}"/>
              </a:ext>
            </a:extLst>
          </p:cNvPr>
          <p:cNvSpPr>
            <a:spLocks noGrp="1"/>
          </p:cNvSpPr>
          <p:nvPr>
            <p:ph type="subTitle" idx="1"/>
          </p:nvPr>
        </p:nvSpPr>
        <p:spPr>
          <a:xfrm>
            <a:off x="1069928" y="3676373"/>
            <a:ext cx="4184101" cy="809693"/>
          </a:xfrm>
        </p:spPr>
        <p:txBody>
          <a:bodyPr>
            <a:normAutofit fontScale="92500"/>
          </a:bodyPr>
          <a:lstStyle/>
          <a:p>
            <a:r>
              <a:rPr lang="en-US" dirty="0"/>
              <a:t>Character study</a:t>
            </a:r>
            <a:br>
              <a:rPr lang="en-US" dirty="0"/>
            </a:br>
            <a:r>
              <a:rPr lang="en-US" dirty="0"/>
              <a:t>12 disciples</a:t>
            </a:r>
          </a:p>
        </p:txBody>
      </p:sp>
    </p:spTree>
    <p:extLst>
      <p:ext uri="{BB962C8B-B14F-4D97-AF65-F5344CB8AC3E}">
        <p14:creationId xmlns:p14="http://schemas.microsoft.com/office/powerpoint/2010/main" val="2908346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aphic 190">
            <a:extLst>
              <a:ext uri="{FF2B5EF4-FFF2-40B4-BE49-F238E27FC236}">
                <a16:creationId xmlns:a16="http://schemas.microsoft.com/office/drawing/2014/main" id="{55A100E1-E66E-4ED2-A56A-F7A819228F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91531" y="725954"/>
            <a:ext cx="1598829" cy="531293"/>
            <a:chOff x="2504802" y="1755501"/>
            <a:chExt cx="1598829" cy="531293"/>
          </a:xfrm>
          <a:solidFill>
            <a:schemeClr val="tx1"/>
          </a:solidFill>
        </p:grpSpPr>
        <p:sp>
          <p:nvSpPr>
            <p:cNvPr id="11" name="Freeform: Shape 10">
              <a:extLst>
                <a:ext uri="{FF2B5EF4-FFF2-40B4-BE49-F238E27FC236}">
                  <a16:creationId xmlns:a16="http://schemas.microsoft.com/office/drawing/2014/main" id="{4AB9672F-EB60-4C69-965D-C7AD5217C2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47B9190C-E3A6-476A-9BBD-79CC3E7A04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dirty="0"/>
            </a:p>
          </p:txBody>
        </p:sp>
      </p:grpSp>
      <p:sp>
        <p:nvSpPr>
          <p:cNvPr id="14" name="Graphic 212">
            <a:extLst>
              <a:ext uri="{FF2B5EF4-FFF2-40B4-BE49-F238E27FC236}">
                <a16:creationId xmlns:a16="http://schemas.microsoft.com/office/drawing/2014/main" id="{CAB9AD4F-A248-4D49-8779-CE40E64C0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91258" y="315927"/>
            <a:ext cx="932200" cy="932200"/>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6" name="Graphic 212">
            <a:extLst>
              <a:ext uri="{FF2B5EF4-FFF2-40B4-BE49-F238E27FC236}">
                <a16:creationId xmlns:a16="http://schemas.microsoft.com/office/drawing/2014/main" id="{3D4C1981-3D8B-446C-BFAE-E7EE5CF2DD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91258" y="315927"/>
            <a:ext cx="932200" cy="932200"/>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18" name="Group 17">
            <a:extLst>
              <a:ext uri="{FF2B5EF4-FFF2-40B4-BE49-F238E27FC236}">
                <a16:creationId xmlns:a16="http://schemas.microsoft.com/office/drawing/2014/main" id="{1EB92380-E9AD-4474-9467-4DCB8EB501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31112" y="5203828"/>
            <a:ext cx="1861463" cy="1253072"/>
            <a:chOff x="9731112" y="5203828"/>
            <a:chExt cx="1861463" cy="1253072"/>
          </a:xfrm>
        </p:grpSpPr>
        <p:sp>
          <p:nvSpPr>
            <p:cNvPr id="19" name="Freeform: Shape 18">
              <a:extLst>
                <a:ext uri="{FF2B5EF4-FFF2-40B4-BE49-F238E27FC236}">
                  <a16:creationId xmlns:a16="http://schemas.microsoft.com/office/drawing/2014/main" id="{5EA9CEFA-65DF-4773-AB16-4E0811348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203828"/>
              <a:ext cx="36465" cy="36221"/>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solidFill>
              <a:schemeClr val="tx1"/>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A5B46568-197D-4462-A2AB-B32016E07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203828"/>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3A310550-C5D3-4B44-A74F-CA522D3EA1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F4320944-CB85-404B-ACEB-4C621A2DE0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CF09ADAE-8ED7-4349-9F53-C9846B34AC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44A30888-D632-4303-AD63-F9F6425F67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5" y="5203828"/>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C494E026-3245-4E27-8FA4-B5E50398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70980A2D-E8F8-4D53-96BD-549B6E43C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203828"/>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F9B2DDE9-70F9-46DE-A98D-A9E6A15B0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CD6359C0-FED2-4F38-AF2C-D2CCB137CB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203828"/>
              <a:ext cx="36218" cy="36221"/>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E731DFD6-7643-4367-B357-419597215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BD5AD929-BDD1-4C17-B069-7F26DA2398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6A89B223-AC6D-428A-ADA0-A8107F132C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D55AE910-CDA0-467B-91F1-30022FC702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356051"/>
              <a:ext cx="36465" cy="36221"/>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solidFill>
              <a:schemeClr val="tx1"/>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280BBB4-49D0-40C7-949B-CE40E918B3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356046"/>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25A691FB-DA8E-4CB6-B2CB-43996A8A62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3560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26ABC7EF-0297-4356-A5FE-85B70C226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3560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E2A4C124-2BE2-47A7-88BD-0D0E702258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3560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C77B5782-F97B-49E6-B4CF-05080D43F7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2" y="5356051"/>
              <a:ext cx="36221" cy="36221"/>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8B45F28A-82A7-4E2A-AC1D-A9080F5F5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3560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904D3904-C2B3-4481-9AD0-4F4B97BF79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356044"/>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17E99BD2-8425-452F-BBC9-DA271A4D4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356044"/>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26826B2E-CE5F-4751-AB16-2F5D38E0D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356044"/>
              <a:ext cx="36218" cy="36226"/>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73D69C59-2023-4CEC-BA7C-5EE1834EC6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356044"/>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CB90D7BC-1D4E-4E24-B1E4-700CFE90C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356041"/>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79425F03-8DA8-4B30-8D52-0F823F557C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356046"/>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E5042418-2AFD-437C-BDFE-95057749D1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508030"/>
              <a:ext cx="36465" cy="36219"/>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6F7247EC-FBD7-42B0-89E1-981401897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508030"/>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C642B17A-8F41-4932-B0D0-CAA198A36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50803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0BC09251-BDF7-47DB-8213-2FD24431C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50803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0F3F5D47-FD51-41B4-B385-72FB1B83FD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50803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5FEDA36F-4DFB-4CF9-AFCB-DF2830797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5" y="5508030"/>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74B82A4E-24F2-4AF9-ACD9-032004D5C7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50803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948A1B0D-4A06-45BC-B4BC-CFC5300FB0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508025"/>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E5FAD49E-FD72-4576-A940-2428587BC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50802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50C5050F-FCF4-41AE-A014-DA0E79C9D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508025"/>
              <a:ext cx="36218" cy="36219"/>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C05C37E2-39BD-41F3-A48B-0D6656AFDF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50802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AADE8E63-21C2-4361-9759-81558A67F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50802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1BB2F91E-6261-407E-AB8B-BC2971C5EC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508025"/>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51B8D98F-3287-4463-9C66-4D5562880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660254"/>
              <a:ext cx="36465" cy="36219"/>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94B4DF75-5954-4360-BD08-C0F14F07BC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660248"/>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D9646D91-7334-4EF7-854E-31229C0EBD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660248"/>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6B52D0D3-BAB6-4E87-A7E3-042FE194E0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660248"/>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7C99FAD0-CAF0-416B-A5C2-BF67795C5B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660248"/>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0E22E26C-C150-4D82-9949-7CBE6C6E37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2" y="5660254"/>
              <a:ext cx="36221" cy="36219"/>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D072F62D-B9FA-4CBD-8427-DCDAE97240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660248"/>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4A5E7E19-8DF1-4E35-B975-14DB353C5C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660246"/>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F29CC129-69D0-48B1-969C-406A8EC16C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6602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0863A762-C2BE-4B7F-8F77-FB38598FD6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660246"/>
              <a:ext cx="36218" cy="36226"/>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875ED5B7-A269-4716-8A91-60C4640BC4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6602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B53D700F-89B5-47C3-88CF-F491CCA231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6602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A60B6165-C5E0-4495-B9AC-5D3FAA17C3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660251"/>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72C06BE7-B255-49E8-AFD7-16EA0DEED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812233"/>
              <a:ext cx="36465" cy="36219"/>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A62BAA60-4FD3-4ED5-85B8-FA1AEBB54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812233"/>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7D285C5F-B15D-4C99-876E-11EA0EDDB8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31D3315B-6CF6-4B8A-9AD6-15E8ED774D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22316A1B-DF30-4B08-A25E-634088C3A8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13B9824C-F3A0-4BB5-BA2D-E7B2C87394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2" y="5812233"/>
              <a:ext cx="36221" cy="36219"/>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E74AA607-331A-4D12-9628-01D4184C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BC5FC238-AD32-4501-B2D5-55A3F14093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812233"/>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92651C95-EE88-4D97-A4BD-842E093F04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DD800BB2-C68A-40A6-8CD4-A733BD0DBA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812233"/>
              <a:ext cx="36218" cy="36219"/>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8697780E-7DCF-4651-9953-FE1A7062C3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6B417FEE-0006-405F-A3EF-741EC0C60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ED2CA75D-333A-4FC0-A35C-150218932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81223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71FE7FEB-856E-4B91-9524-7CB608A04D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964459"/>
              <a:ext cx="36465" cy="36221"/>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B815A820-71A2-4F06-909A-802956FCD9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964453"/>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4135222E-6463-4F37-A52D-8E5F48B17D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964453"/>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34C684AC-F7CB-4096-BD97-E024A22032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964453"/>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2AEB483C-20AB-4095-912D-AB52A7C322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964453"/>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2D1625C5-4D6F-4AF0-8F52-3E430AD86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2" y="5964459"/>
              <a:ext cx="36221" cy="36221"/>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BE6AC22C-25A4-400A-8E40-0DA9119C5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964453"/>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B4586291-7B87-4844-A3C7-1B10E7070A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964451"/>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7E6C849B-AC63-4611-9425-9677632806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964451"/>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D3DD2AB7-F94D-4A1E-8D17-3A8418C7D8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964451"/>
              <a:ext cx="36218" cy="36226"/>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D99CE3DE-A5D3-4CBC-9771-BA0D4A71C3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964451"/>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F51F4BCD-DCFB-49C5-AA53-912A2644D5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964448"/>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217BD47A-2F24-467E-A016-650656A35B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964453"/>
              <a:ext cx="36218" cy="36221"/>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260F5B69-D34A-4A38-AC4F-E04BB730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6116440"/>
              <a:ext cx="36465" cy="36219"/>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36D5DFC6-ED6D-4E93-BBFD-32876861C6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6116440"/>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046009FB-3E9E-46F5-9DC9-B225C7B7D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611644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E10C4A9D-1BAD-4C1A-B643-39CEA7C56A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611644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B3786231-B3C8-45C0-AB76-F0F35D7E1D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611644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8E05DBD8-3FC9-47DE-88E7-849A2BE28C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2" y="6116440"/>
              <a:ext cx="36221" cy="36219"/>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F8B45623-D400-48AE-99CB-C50EF8208C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611644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650817F4-286D-4A64-A707-3199641184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6116435"/>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CE2CBB23-BC03-4233-B66D-F3E1BC3612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611643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45B057C8-A242-41ED-B0DB-78B245C078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6116435"/>
              <a:ext cx="36218" cy="36219"/>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9CB4C1C0-5F41-4E24-A7CD-AFB1DE7B3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61164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9153209C-5637-4CEC-AB94-73A0EA2C7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6116438"/>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F7A55A31-FEC9-482A-B837-9658289139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611644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93BA94A3-F00C-4D17-9254-A955E4414F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6268419"/>
              <a:ext cx="36465" cy="36219"/>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solidFill>
              <a:schemeClr val="tx1"/>
            </a:solid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9A2902DE-23EF-49CE-A669-B9096A9D4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6268419"/>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35780746-7CB1-459B-ACF8-EE4C8FA2D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6EC72100-CCC7-485B-AB73-AFE6263C26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90330226-7157-4C26-8B12-849E7E40B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F6FC5CE2-A4E9-48A9-A687-9D3CBDF2C8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5" y="6268419"/>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971F8A61-039C-4875-ABD2-DDAD0AF611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5E9C48D7-E617-453A-95A7-4CBADCB709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68" y="6268419"/>
              <a:ext cx="36221" cy="36219"/>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6028847A-3236-456C-ABCA-F17FACC740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50"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768F10DA-E024-4DFF-B71A-284CE37839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73" y="6268419"/>
              <a:ext cx="36218" cy="36219"/>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5D1258F2-08D2-4674-BB2B-00DA3F0541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54"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1CA4E673-ADD3-4C6A-B67D-077CD7F768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80"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E8412C5A-7E5C-437B-A36E-FD4ADC57E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57" y="6268417"/>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B56AC8FA-ED34-4749-9A15-E878B4088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6420645"/>
              <a:ext cx="36465" cy="36219"/>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EEE8845F-6312-4CB4-8345-10FAA6E91F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6420645"/>
              <a:ext cx="36221" cy="36221"/>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solidFill>
              <a:schemeClr val="tx1"/>
            </a:solid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B6649974-BABE-465B-934C-798CD398A3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642064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9A2E8120-B8AC-4058-AB81-44A99CF53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642064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EB3ACBEF-904A-4B73-A8B1-3A62AC125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642064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F80CD75B-0C3D-4186-B1D8-E58A7580E5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5" y="6420645"/>
              <a:ext cx="36221" cy="36221"/>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solidFill>
              <a:schemeClr val="tx1"/>
            </a:solid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C17D40FB-488F-4EFD-9019-8E5802A73E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642064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7089A9FA-C815-459B-8D43-862AC2805A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68" y="6420653"/>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CA360E5B-3ABC-46DD-9DFE-5D8D1D4D21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50" y="6420661"/>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DBCC9121-E8F5-49AE-869E-1245398D1D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73" y="6420668"/>
              <a:ext cx="36218" cy="36219"/>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B190A7C8-B00C-4DCB-929A-328811039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54" y="6420668"/>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DFBC02C4-69CC-4293-9249-E28D9F2C5A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80" y="642067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C4748328-B03B-4EDD-96F0-DAF6527201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57" y="6420679"/>
              <a:ext cx="36218" cy="36221"/>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solidFill>
              <a:schemeClr val="tx1"/>
            </a:solidFill>
            <a:ln w="9525"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F8872F27-C896-FA4E-AEEE-764916939E79}"/>
              </a:ext>
            </a:extLst>
          </p:cNvPr>
          <p:cNvSpPr>
            <a:spLocks noGrp="1"/>
          </p:cNvSpPr>
          <p:nvPr>
            <p:ph type="title"/>
          </p:nvPr>
        </p:nvSpPr>
        <p:spPr>
          <a:xfrm>
            <a:off x="7026992" y="1202026"/>
            <a:ext cx="4860208" cy="4458220"/>
          </a:xfrm>
        </p:spPr>
        <p:txBody>
          <a:bodyPr>
            <a:normAutofit fontScale="90000"/>
          </a:bodyPr>
          <a:lstStyle/>
          <a:p>
            <a:pPr algn="ctr"/>
            <a:r>
              <a:rPr lang="en-US" sz="6600" dirty="0"/>
              <a:t>3. He </a:t>
            </a:r>
            <a:r>
              <a:rPr lang="en-US" sz="6600" u="sng" dirty="0"/>
              <a:t>continued</a:t>
            </a:r>
            <a:r>
              <a:rPr lang="en-US" sz="6600" dirty="0"/>
              <a:t> Christ’s work (Acts 1:13)</a:t>
            </a:r>
          </a:p>
        </p:txBody>
      </p:sp>
      <p:sp>
        <p:nvSpPr>
          <p:cNvPr id="3" name="Content Placeholder 2">
            <a:extLst>
              <a:ext uri="{FF2B5EF4-FFF2-40B4-BE49-F238E27FC236}">
                <a16:creationId xmlns:a16="http://schemas.microsoft.com/office/drawing/2014/main" id="{A99E9393-31A5-DD43-A041-FF84961D73B0}"/>
              </a:ext>
            </a:extLst>
          </p:cNvPr>
          <p:cNvSpPr>
            <a:spLocks noGrp="1"/>
          </p:cNvSpPr>
          <p:nvPr>
            <p:ph idx="1"/>
          </p:nvPr>
        </p:nvSpPr>
        <p:spPr>
          <a:xfrm>
            <a:off x="892228" y="1257565"/>
            <a:ext cx="5217173" cy="4351338"/>
          </a:xfrm>
        </p:spPr>
        <p:txBody>
          <a:bodyPr>
            <a:normAutofit fontScale="92500"/>
          </a:bodyPr>
          <a:lstStyle/>
          <a:p>
            <a:r>
              <a:rPr lang="en-US" sz="3600" dirty="0"/>
              <a:t>Acts tells us that James was in the group as they tried to figure out how they would continue Christ’s ministry without him. His presence showed his commitment.</a:t>
            </a:r>
          </a:p>
        </p:txBody>
      </p:sp>
    </p:spTree>
    <p:extLst>
      <p:ext uri="{BB962C8B-B14F-4D97-AF65-F5344CB8AC3E}">
        <p14:creationId xmlns:p14="http://schemas.microsoft.com/office/powerpoint/2010/main" val="3117963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466095" cy="5016758"/>
          </a:xfrm>
          <a:prstGeom prst="rect">
            <a:avLst/>
          </a:prstGeom>
          <a:noFill/>
        </p:spPr>
        <p:txBody>
          <a:bodyPr wrap="square" rtlCol="0">
            <a:spAutoFit/>
          </a:bodyPr>
          <a:lstStyle/>
          <a:p>
            <a:r>
              <a:rPr lang="en-US" sz="3200" dirty="0"/>
              <a:t>Common sense TEST-</a:t>
            </a:r>
          </a:p>
          <a:p>
            <a:pPr marL="342900" indent="-342900">
              <a:buAutoNum type="arabicPeriod"/>
            </a:pPr>
            <a:r>
              <a:rPr lang="en-US" sz="3200" dirty="0"/>
              <a:t>Some months have 31 days. How many have 28?</a:t>
            </a:r>
          </a:p>
          <a:p>
            <a:pPr marL="342900" indent="-342900">
              <a:buAutoNum type="arabicPeriod"/>
            </a:pPr>
            <a:r>
              <a:rPr lang="en-US" sz="3200" dirty="0"/>
              <a:t>A man who lives in the US cannot be buried in Canada. Why?</a:t>
            </a:r>
          </a:p>
          <a:p>
            <a:pPr marL="342900" indent="-342900">
              <a:buAutoNum type="arabicPeriod"/>
            </a:pPr>
            <a:r>
              <a:rPr lang="en-US" sz="3200" dirty="0"/>
              <a:t>A man built his house so that all four sides faced the south. If a big bear walked by the house, what color is the bear?</a:t>
            </a:r>
          </a:p>
          <a:p>
            <a:pPr marL="342900" indent="-342900">
              <a:buAutoNum type="arabicPeriod"/>
            </a:pPr>
            <a:r>
              <a:rPr lang="en-US" sz="3200" dirty="0"/>
              <a:t>Do people from England have a 4</a:t>
            </a:r>
            <a:r>
              <a:rPr lang="en-US" sz="3200" baseline="30000" dirty="0"/>
              <a:t>th</a:t>
            </a:r>
            <a:r>
              <a:rPr lang="en-US" sz="3200" dirty="0"/>
              <a:t> of July?</a:t>
            </a:r>
          </a:p>
          <a:p>
            <a:pPr marL="342900" indent="-342900">
              <a:buAutoNum type="arabicPeriod"/>
            </a:pPr>
            <a:r>
              <a:rPr lang="en-US" sz="3200" dirty="0"/>
              <a:t>Two women played five games of checkers. Each one won the same number of games and there were no ties. Explain how this is possible. </a:t>
            </a:r>
          </a:p>
        </p:txBody>
      </p:sp>
    </p:spTree>
    <p:extLst>
      <p:ext uri="{BB962C8B-B14F-4D97-AF65-F5344CB8AC3E}">
        <p14:creationId xmlns:p14="http://schemas.microsoft.com/office/powerpoint/2010/main" val="98787565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466095" cy="5509200"/>
          </a:xfrm>
          <a:prstGeom prst="rect">
            <a:avLst/>
          </a:prstGeom>
          <a:noFill/>
        </p:spPr>
        <p:txBody>
          <a:bodyPr wrap="square" rtlCol="0">
            <a:spAutoFit/>
          </a:bodyPr>
          <a:lstStyle/>
          <a:p>
            <a:r>
              <a:rPr lang="en-US" sz="3200" dirty="0"/>
              <a:t>Thomas had a lot of common sense; many things just made sense to him. However, when Christ died, Thomas faced a struggle with doubt. He needed place his faith in Christ.</a:t>
            </a:r>
            <a:br>
              <a:rPr lang="en-US" sz="3200" dirty="0"/>
            </a:br>
            <a:br>
              <a:rPr lang="en-US" sz="3200" dirty="0"/>
            </a:br>
            <a:r>
              <a:rPr lang="en-US" sz="3200" dirty="0"/>
              <a:t>Belief (Mental knowledge) vs. Salvation </a:t>
            </a:r>
          </a:p>
          <a:p>
            <a:endParaRPr lang="en-US" sz="3200" dirty="0"/>
          </a:p>
          <a:p>
            <a:r>
              <a:rPr lang="en-US" sz="3200" dirty="0"/>
              <a:t>James 2:19</a:t>
            </a:r>
          </a:p>
          <a:p>
            <a:endParaRPr lang="en-US" sz="3200" dirty="0"/>
          </a:p>
          <a:p>
            <a:r>
              <a:rPr lang="en-US" sz="3200" dirty="0"/>
              <a:t>Hebrews 11:6-</a:t>
            </a:r>
          </a:p>
          <a:p>
            <a:endParaRPr lang="en-US" sz="3200" dirty="0"/>
          </a:p>
          <a:p>
            <a:r>
              <a:rPr lang="en-US" sz="3200" dirty="0"/>
              <a:t>2 Cor. 5:7-</a:t>
            </a:r>
          </a:p>
        </p:txBody>
      </p:sp>
    </p:spTree>
    <p:extLst>
      <p:ext uri="{BB962C8B-B14F-4D97-AF65-F5344CB8AC3E}">
        <p14:creationId xmlns:p14="http://schemas.microsoft.com/office/powerpoint/2010/main" val="40862074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8FEA3C-3110-B34C-90D6-11D48378D4D9}"/>
              </a:ext>
            </a:extLst>
          </p:cNvPr>
          <p:cNvSpPr/>
          <p:nvPr/>
        </p:nvSpPr>
        <p:spPr>
          <a:xfrm>
            <a:off x="443243" y="910207"/>
            <a:ext cx="11552241" cy="5355312"/>
          </a:xfrm>
          <a:prstGeom prst="rect">
            <a:avLst/>
          </a:prstGeom>
        </p:spPr>
        <p:txBody>
          <a:bodyPr wrap="square">
            <a:spAutoFit/>
          </a:bodyPr>
          <a:lstStyle/>
          <a:p>
            <a:r>
              <a:rPr lang="en-US" sz="5400" dirty="0"/>
              <a:t>Besides John, The other New Testament books merely include his name in lists of apostles (Mt. 10:3; Mk. 3:18; Lk. 6:15; Acts 1:13); John alone fleshes out the man (here; 14:5; 20:24–29; 21:2).</a:t>
            </a:r>
          </a:p>
          <a:p>
            <a:endParaRPr lang="en-US" dirty="0"/>
          </a:p>
        </p:txBody>
      </p:sp>
    </p:spTree>
    <p:extLst>
      <p:ext uri="{BB962C8B-B14F-4D97-AF65-F5344CB8AC3E}">
        <p14:creationId xmlns:p14="http://schemas.microsoft.com/office/powerpoint/2010/main" val="71610221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5016758"/>
          </a:xfrm>
          <a:prstGeom prst="rect">
            <a:avLst/>
          </a:prstGeom>
          <a:noFill/>
        </p:spPr>
        <p:txBody>
          <a:bodyPr wrap="square" rtlCol="0">
            <a:spAutoFit/>
          </a:bodyPr>
          <a:lstStyle/>
          <a:p>
            <a:r>
              <a:rPr lang="en-US" sz="3600" dirty="0"/>
              <a:t> 1. Mental assertion (common sense) only goes so far.</a:t>
            </a:r>
          </a:p>
          <a:p>
            <a:r>
              <a:rPr lang="en-US" sz="3600" dirty="0"/>
              <a:t>	Thomas was a logical thinker- </a:t>
            </a:r>
          </a:p>
          <a:p>
            <a:pPr marL="514350" indent="-514350">
              <a:buAutoNum type="alphaLcPeriod"/>
            </a:pPr>
            <a:r>
              <a:rPr lang="en-US" sz="3600" dirty="0"/>
              <a:t>He warned Jesus about going back to Bethany (John 11:16)</a:t>
            </a:r>
          </a:p>
          <a:p>
            <a:r>
              <a:rPr lang="en-US" sz="3600" dirty="0"/>
              <a:t>In the previous chapter, Jesus was almost killed twice by an angry mob  (vs. 8) Thomas knew that going back to that area could mean they would be </a:t>
            </a:r>
            <a:r>
              <a:rPr lang="en-US" sz="3600" dirty="0" err="1"/>
              <a:t>killed,but</a:t>
            </a:r>
            <a:r>
              <a:rPr lang="en-US" sz="3600" dirty="0"/>
              <a:t> was willing to go anyway.</a:t>
            </a:r>
          </a:p>
          <a:p>
            <a:endParaRPr lang="en-US" sz="3200" dirty="0"/>
          </a:p>
        </p:txBody>
      </p:sp>
    </p:spTree>
    <p:extLst>
      <p:ext uri="{BB962C8B-B14F-4D97-AF65-F5344CB8AC3E}">
        <p14:creationId xmlns:p14="http://schemas.microsoft.com/office/powerpoint/2010/main" val="41110930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5016758"/>
          </a:xfrm>
          <a:prstGeom prst="rect">
            <a:avLst/>
          </a:prstGeom>
          <a:noFill/>
        </p:spPr>
        <p:txBody>
          <a:bodyPr wrap="square" rtlCol="0">
            <a:spAutoFit/>
          </a:bodyPr>
          <a:lstStyle/>
          <a:p>
            <a:r>
              <a:rPr lang="en-US" sz="3600" dirty="0"/>
              <a:t>On this occasion Thomas reflects not doubt but raw </a:t>
            </a:r>
            <a:r>
              <a:rPr lang="en-US" sz="3600" u="sng" dirty="0"/>
              <a:t>devotion</a:t>
            </a:r>
            <a:r>
              <a:rPr lang="en-US" sz="3600" dirty="0"/>
              <a:t> and </a:t>
            </a:r>
            <a:r>
              <a:rPr lang="en-US" sz="3600" u="sng" dirty="0"/>
              <a:t>courage</a:t>
            </a:r>
            <a:r>
              <a:rPr lang="en-US" sz="3600" dirty="0"/>
              <a:t>, even though it was courage shot through with misunderstanding and incomprehension: misunderstanding, in that he had not grasped the assurance implicit in vv. 9–10, and incomprehension, in that the death Jesus had to face as the Lamb of God (1:29, 36) could not possibly be shared by his disciples.</a:t>
            </a:r>
          </a:p>
          <a:p>
            <a:endParaRPr lang="en-US" sz="3200" dirty="0"/>
          </a:p>
        </p:txBody>
      </p:sp>
    </p:spTree>
    <p:extLst>
      <p:ext uri="{BB962C8B-B14F-4D97-AF65-F5344CB8AC3E}">
        <p14:creationId xmlns:p14="http://schemas.microsoft.com/office/powerpoint/2010/main" val="16062936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5693866"/>
          </a:xfrm>
          <a:prstGeom prst="rect">
            <a:avLst/>
          </a:prstGeom>
          <a:noFill/>
        </p:spPr>
        <p:txBody>
          <a:bodyPr wrap="square" rtlCol="0">
            <a:spAutoFit/>
          </a:bodyPr>
          <a:lstStyle/>
          <a:p>
            <a:r>
              <a:rPr lang="en-US" sz="3600" dirty="0"/>
              <a:t>b. He asked how to know the way to Heaven (John 14:5-6)</a:t>
            </a:r>
          </a:p>
          <a:p>
            <a:r>
              <a:rPr lang="en-US" sz="3200" dirty="0"/>
              <a:t>Thomas (</a:t>
            </a:r>
            <a:r>
              <a:rPr lang="en-US" sz="3200" i="1" dirty="0"/>
              <a:t>cf.</a:t>
            </a:r>
            <a:r>
              <a:rPr lang="en-US" sz="3200" dirty="0"/>
              <a:t> notes on 11:16; 20:24) appears in the Fourth Gospel as a loyal, even a courageous, disciple, but one who is liberally endowed with misapprehensions and doubts. His question sounds as if he interpreted Jesus’ words in the most crassly natural way: he wants an unambiguous destination, for without such a destination how can one meaningfully speak of the route there? </a:t>
            </a:r>
          </a:p>
          <a:p>
            <a:endParaRPr lang="en-US" sz="3600" dirty="0"/>
          </a:p>
          <a:p>
            <a:endParaRPr lang="en-US" sz="3200" dirty="0"/>
          </a:p>
        </p:txBody>
      </p:sp>
    </p:spTree>
    <p:extLst>
      <p:ext uri="{BB962C8B-B14F-4D97-AF65-F5344CB8AC3E}">
        <p14:creationId xmlns:p14="http://schemas.microsoft.com/office/powerpoint/2010/main" val="173331792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5693866"/>
          </a:xfrm>
          <a:prstGeom prst="rect">
            <a:avLst/>
          </a:prstGeom>
          <a:noFill/>
        </p:spPr>
        <p:txBody>
          <a:bodyPr wrap="square" rtlCol="0">
            <a:spAutoFit/>
          </a:bodyPr>
          <a:lstStyle/>
          <a:p>
            <a:r>
              <a:rPr lang="en-US" sz="3600" dirty="0"/>
              <a:t>b. He asked how to know the way to Heaven (John 14:5-6)</a:t>
            </a:r>
          </a:p>
          <a:p>
            <a:r>
              <a:rPr lang="en-US" sz="3200" dirty="0"/>
              <a:t>Thomas (</a:t>
            </a:r>
            <a:r>
              <a:rPr lang="en-US" sz="3200" i="1" dirty="0"/>
              <a:t>cf.</a:t>
            </a:r>
            <a:r>
              <a:rPr lang="en-US" sz="3200" dirty="0"/>
              <a:t> notes on 11:16; 20:24) appears in the Fourth Gospel as a loyal, even a courageous, disciple, but one who is liberally endowed with misapprehensions and doubts</a:t>
            </a:r>
            <a:r>
              <a:rPr lang="en-US" sz="3200" u="sng" dirty="0"/>
              <a:t>. His question sounds as if he interpreted Jesus’ words in the most crassly natural way</a:t>
            </a:r>
            <a:r>
              <a:rPr lang="en-US" sz="3200" dirty="0"/>
              <a:t>: he wants an unambiguous destination, for without such a destination how can one meaningfully speak of the route there? </a:t>
            </a:r>
          </a:p>
          <a:p>
            <a:endParaRPr lang="en-US" sz="3600" dirty="0"/>
          </a:p>
          <a:p>
            <a:endParaRPr lang="en-US" sz="3200" dirty="0"/>
          </a:p>
        </p:txBody>
      </p:sp>
    </p:spTree>
    <p:extLst>
      <p:ext uri="{BB962C8B-B14F-4D97-AF65-F5344CB8AC3E}">
        <p14:creationId xmlns:p14="http://schemas.microsoft.com/office/powerpoint/2010/main" val="12354845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7171194"/>
          </a:xfrm>
          <a:prstGeom prst="rect">
            <a:avLst/>
          </a:prstGeom>
          <a:noFill/>
        </p:spPr>
        <p:txBody>
          <a:bodyPr wrap="square" rtlCol="0">
            <a:spAutoFit/>
          </a:bodyPr>
          <a:lstStyle/>
          <a:p>
            <a:r>
              <a:rPr lang="en-US" sz="4000" dirty="0"/>
              <a:t>The second half of this verse shows that the entire verse must be taken as the answer to Thomas’ question.</a:t>
            </a:r>
          </a:p>
          <a:p>
            <a:r>
              <a:rPr lang="en-US" sz="4000" dirty="0"/>
              <a:t>Still, if Thomas’ question and v. 6a demonstrate that </a:t>
            </a:r>
            <a:r>
              <a:rPr lang="en-US" sz="4000" i="1" dirty="0"/>
              <a:t>way</a:t>
            </a:r>
            <a:r>
              <a:rPr lang="en-US" sz="4000" dirty="0"/>
              <a:t> is the principal theme, it follows that </a:t>
            </a:r>
            <a:r>
              <a:rPr lang="en-US" sz="4000" i="1" dirty="0"/>
              <a:t>truth</a:t>
            </a:r>
            <a:r>
              <a:rPr lang="en-US" sz="4000" dirty="0"/>
              <a:t> and </a:t>
            </a:r>
            <a:r>
              <a:rPr lang="en-US" sz="4000" i="1" dirty="0"/>
              <a:t>life</a:t>
            </a:r>
            <a:r>
              <a:rPr lang="en-US" sz="4000" dirty="0"/>
              <a:t> enjoy a supporting role: Jesus is the way to God, precisely because he is the truth of God (</a:t>
            </a:r>
            <a:r>
              <a:rPr lang="en-US" sz="4000" i="1" dirty="0"/>
              <a:t>cf.</a:t>
            </a:r>
            <a:r>
              <a:rPr lang="en-US" sz="4000" dirty="0"/>
              <a:t> notes on 1:14) and the life of God (</a:t>
            </a:r>
            <a:r>
              <a:rPr lang="en-US" sz="4000" i="1" dirty="0"/>
              <a:t>cf.</a:t>
            </a:r>
            <a:r>
              <a:rPr lang="en-US" sz="4000" dirty="0"/>
              <a:t> notes on 1:4; 3:15; 11:25)</a:t>
            </a:r>
          </a:p>
          <a:p>
            <a:endParaRPr lang="en-US" sz="3200" dirty="0"/>
          </a:p>
          <a:p>
            <a:endParaRPr lang="en-US" sz="3600" dirty="0"/>
          </a:p>
          <a:p>
            <a:endParaRPr lang="en-US" sz="3200" dirty="0"/>
          </a:p>
        </p:txBody>
      </p:sp>
    </p:spTree>
    <p:extLst>
      <p:ext uri="{BB962C8B-B14F-4D97-AF65-F5344CB8AC3E}">
        <p14:creationId xmlns:p14="http://schemas.microsoft.com/office/powerpoint/2010/main" val="311465387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6617196"/>
          </a:xfrm>
          <a:prstGeom prst="rect">
            <a:avLst/>
          </a:prstGeom>
          <a:noFill/>
        </p:spPr>
        <p:txBody>
          <a:bodyPr wrap="square" rtlCol="0">
            <a:spAutoFit/>
          </a:bodyPr>
          <a:lstStyle/>
          <a:p>
            <a:r>
              <a:rPr lang="en-US" sz="5400" dirty="0"/>
              <a:t>He is God’s gracious self-disclosure, his ‘Word’, made flesh (1:14). Jesus is the life (1:4), the one who has ‘life in himself’ (5:26), ‘the resurrection and the life’ (11:25), ‘the true God and eternal life’ (1 Jn. 5:20).</a:t>
            </a:r>
          </a:p>
          <a:p>
            <a:endParaRPr lang="en-US" sz="3200" dirty="0"/>
          </a:p>
          <a:p>
            <a:endParaRPr lang="en-US" sz="3600" dirty="0"/>
          </a:p>
          <a:p>
            <a:endParaRPr lang="en-US" sz="3200" dirty="0"/>
          </a:p>
        </p:txBody>
      </p:sp>
    </p:spTree>
    <p:extLst>
      <p:ext uri="{BB962C8B-B14F-4D97-AF65-F5344CB8AC3E}">
        <p14:creationId xmlns:p14="http://schemas.microsoft.com/office/powerpoint/2010/main" val="226623770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6894195"/>
          </a:xfrm>
          <a:prstGeom prst="rect">
            <a:avLst/>
          </a:prstGeom>
          <a:noFill/>
        </p:spPr>
        <p:txBody>
          <a:bodyPr wrap="square" rtlCol="0">
            <a:spAutoFit/>
          </a:bodyPr>
          <a:lstStyle/>
          <a:p>
            <a:r>
              <a:rPr lang="en-US" sz="4800" dirty="0"/>
              <a:t>Only because he is the truth and the life can Jesus be the way for others to come to God, the way for his disciples to attain the many dwelling-places in the Father’s house (vv. 2–3), and therefore the answer to Thomas’ question (v. 5).</a:t>
            </a:r>
          </a:p>
          <a:p>
            <a:endParaRPr lang="en-US" sz="5400" dirty="0"/>
          </a:p>
          <a:p>
            <a:endParaRPr lang="en-US" sz="3200" dirty="0"/>
          </a:p>
          <a:p>
            <a:endParaRPr lang="en-US" sz="3600" dirty="0"/>
          </a:p>
          <a:p>
            <a:endParaRPr lang="en-US" sz="3200" dirty="0"/>
          </a:p>
        </p:txBody>
      </p:sp>
    </p:spTree>
    <p:extLst>
      <p:ext uri="{BB962C8B-B14F-4D97-AF65-F5344CB8AC3E}">
        <p14:creationId xmlns:p14="http://schemas.microsoft.com/office/powerpoint/2010/main" val="983774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1" name="Freeform: Shape 10">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7" name="Oval 16">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9" name="Rectangle 18">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1EE8AD20-D46A-4CDA-ACE9-CDEE6F0011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
            <a:ext cx="2134216" cy="2258161"/>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3" name="Freeform: Shape 22">
            <a:extLst>
              <a:ext uri="{FF2B5EF4-FFF2-40B4-BE49-F238E27FC236}">
                <a16:creationId xmlns:a16="http://schemas.microsoft.com/office/drawing/2014/main" id="{9A19265B-5023-4F97-B3C5-6DC04937BD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
            <a:ext cx="2134216" cy="2258161"/>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5" name="Rectangle 24">
            <a:extLst>
              <a:ext uri="{FF2B5EF4-FFF2-40B4-BE49-F238E27FC236}">
                <a16:creationId xmlns:a16="http://schemas.microsoft.com/office/drawing/2014/main" id="{E167761E-9A06-42D7-A1E1-99C836918D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81312" y="743744"/>
            <a:ext cx="4860256" cy="4589316"/>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7" name="Rectangle 26">
            <a:extLst>
              <a:ext uri="{FF2B5EF4-FFF2-40B4-BE49-F238E27FC236}">
                <a16:creationId xmlns:a16="http://schemas.microsoft.com/office/drawing/2014/main" id="{6E1810D1-939F-4DDF-9906-72FABD1360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81312" y="743744"/>
            <a:ext cx="4860256" cy="4589316"/>
          </a:xfrm>
          <a:prstGeom prst="rect">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9" name="Rectangle 28">
            <a:extLst>
              <a:ext uri="{FF2B5EF4-FFF2-40B4-BE49-F238E27FC236}">
                <a16:creationId xmlns:a16="http://schemas.microsoft.com/office/drawing/2014/main" id="{547FBA6C-82DB-4925-B184-33CC47C86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9729" y="648365"/>
            <a:ext cx="4860256" cy="4589316"/>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6F4190-71C2-9047-9593-ABCABF0C7390}"/>
              </a:ext>
            </a:extLst>
          </p:cNvPr>
          <p:cNvSpPr>
            <a:spLocks noGrp="1"/>
          </p:cNvSpPr>
          <p:nvPr>
            <p:ph type="title"/>
          </p:nvPr>
        </p:nvSpPr>
        <p:spPr>
          <a:xfrm>
            <a:off x="1521269" y="799275"/>
            <a:ext cx="4579668" cy="3028072"/>
          </a:xfrm>
        </p:spPr>
        <p:txBody>
          <a:bodyPr vert="horz" lIns="91440" tIns="45720" rIns="91440" bIns="45720" rtlCol="0" anchor="b">
            <a:normAutofit/>
          </a:bodyPr>
          <a:lstStyle/>
          <a:p>
            <a:pPr algn="ctr"/>
            <a:r>
              <a:rPr lang="en-US" sz="4200" b="1" cap="all" spc="1500" dirty="0">
                <a:ea typeface="Source Sans Pro SemiBold" panose="020B0603030403020204" pitchFamily="34" charset="0"/>
              </a:rPr>
              <a:t>What does it mean to be a disciple? </a:t>
            </a:r>
          </a:p>
        </p:txBody>
      </p:sp>
      <p:grpSp>
        <p:nvGrpSpPr>
          <p:cNvPr id="31" name="Graphic 185">
            <a:extLst>
              <a:ext uri="{FF2B5EF4-FFF2-40B4-BE49-F238E27FC236}">
                <a16:creationId xmlns:a16="http://schemas.microsoft.com/office/drawing/2014/main" id="{0ECF8052-C3DA-4816-AE5E-732CDCFFDDE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58345" y="1663988"/>
            <a:ext cx="843745" cy="375828"/>
            <a:chOff x="9841624" y="4115729"/>
            <a:chExt cx="602169" cy="268223"/>
          </a:xfrm>
          <a:solidFill>
            <a:schemeClr val="tx1"/>
          </a:solidFill>
        </p:grpSpPr>
        <p:sp>
          <p:nvSpPr>
            <p:cNvPr id="32" name="Freeform: Shape 31">
              <a:extLst>
                <a:ext uri="{FF2B5EF4-FFF2-40B4-BE49-F238E27FC236}">
                  <a16:creationId xmlns:a16="http://schemas.microsoft.com/office/drawing/2014/main" id="{F9E9B70F-47D9-47CF-8B0D-E5B282D6B8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33" name="Freeform: Shape 32">
              <a:extLst>
                <a:ext uri="{FF2B5EF4-FFF2-40B4-BE49-F238E27FC236}">
                  <a16:creationId xmlns:a16="http://schemas.microsoft.com/office/drawing/2014/main" id="{F75EF19C-EB14-4387-8C4D-AF88C873C9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34" name="Freeform: Shape 33">
              <a:extLst>
                <a:ext uri="{FF2B5EF4-FFF2-40B4-BE49-F238E27FC236}">
                  <a16:creationId xmlns:a16="http://schemas.microsoft.com/office/drawing/2014/main" id="{A66EBC76-FA4E-4AF6-BFE7-FB8FABF3D4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35" name="Freeform: Shape 34">
              <a:extLst>
                <a:ext uri="{FF2B5EF4-FFF2-40B4-BE49-F238E27FC236}">
                  <a16:creationId xmlns:a16="http://schemas.microsoft.com/office/drawing/2014/main" id="{230A0EA4-19B6-4636-835C-B994609562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36" name="Freeform: Shape 35">
              <a:extLst>
                <a:ext uri="{FF2B5EF4-FFF2-40B4-BE49-F238E27FC236}">
                  <a16:creationId xmlns:a16="http://schemas.microsoft.com/office/drawing/2014/main" id="{309F5BE7-809E-440D-9E1C-3AFCB358C1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grpSp>
      <p:sp>
        <p:nvSpPr>
          <p:cNvPr id="38" name="Oval 37">
            <a:extLst>
              <a:ext uri="{FF2B5EF4-FFF2-40B4-BE49-F238E27FC236}">
                <a16:creationId xmlns:a16="http://schemas.microsoft.com/office/drawing/2014/main" id="{98713B11-DA30-489D-95C2-E053A2067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261" y="4074364"/>
            <a:ext cx="365125" cy="365125"/>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40" name="Oval 39">
            <a:extLst>
              <a:ext uri="{FF2B5EF4-FFF2-40B4-BE49-F238E27FC236}">
                <a16:creationId xmlns:a16="http://schemas.microsoft.com/office/drawing/2014/main" id="{533FDFCA-FA81-4883-8308-C418ED25B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261" y="4074364"/>
            <a:ext cx="365125" cy="365125"/>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Freeform: Shape 41">
            <a:extLst>
              <a:ext uri="{FF2B5EF4-FFF2-40B4-BE49-F238E27FC236}">
                <a16:creationId xmlns:a16="http://schemas.microsoft.com/office/drawing/2014/main" id="{3B563765-A6D6-464C-BDA7-A0A2F40AF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99841" y="5333060"/>
            <a:ext cx="1589388" cy="1524940"/>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44" name="Freeform: Shape 43">
            <a:extLst>
              <a:ext uri="{FF2B5EF4-FFF2-40B4-BE49-F238E27FC236}">
                <a16:creationId xmlns:a16="http://schemas.microsoft.com/office/drawing/2014/main" id="{487CDD03-1100-46B3-B04A-D66410E5BF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02612" y="5333060"/>
            <a:ext cx="1589388" cy="1524940"/>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7" name="Graphic 6" descr="Connections">
            <a:extLst>
              <a:ext uri="{FF2B5EF4-FFF2-40B4-BE49-F238E27FC236}">
                <a16:creationId xmlns:a16="http://schemas.microsoft.com/office/drawing/2014/main" id="{B502741F-D281-4F79-B4BB-89B8A511DE6F}"/>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7068418" y="1957246"/>
            <a:ext cx="4207948" cy="4207948"/>
          </a:xfrm>
          <a:prstGeom prst="rect">
            <a:avLst/>
          </a:prstGeom>
          <a:ln w="28575">
            <a:noFill/>
          </a:ln>
        </p:spPr>
      </p:pic>
      <p:sp>
        <p:nvSpPr>
          <p:cNvPr id="4" name="TextBox 3">
            <a:extLst>
              <a:ext uri="{FF2B5EF4-FFF2-40B4-BE49-F238E27FC236}">
                <a16:creationId xmlns:a16="http://schemas.microsoft.com/office/drawing/2014/main" id="{AD034E63-78D0-CD4B-9A0B-394116C4598E}"/>
              </a:ext>
            </a:extLst>
          </p:cNvPr>
          <p:cNvSpPr txBox="1"/>
          <p:nvPr/>
        </p:nvSpPr>
        <p:spPr>
          <a:xfrm>
            <a:off x="464457" y="5442857"/>
            <a:ext cx="10884716" cy="1200329"/>
          </a:xfrm>
          <a:prstGeom prst="rect">
            <a:avLst/>
          </a:prstGeom>
          <a:noFill/>
        </p:spPr>
        <p:txBody>
          <a:bodyPr wrap="square" rtlCol="0">
            <a:spAutoFit/>
          </a:bodyPr>
          <a:lstStyle/>
          <a:p>
            <a:r>
              <a:rPr lang="en-US" sz="3600" dirty="0"/>
              <a:t>Salvation is free… but discipleship will cost you your life” – Dietrich Bonhoeffer</a:t>
            </a:r>
          </a:p>
        </p:txBody>
      </p:sp>
    </p:spTree>
    <p:extLst>
      <p:ext uri="{BB962C8B-B14F-4D97-AF65-F5344CB8AC3E}">
        <p14:creationId xmlns:p14="http://schemas.microsoft.com/office/powerpoint/2010/main" val="4024435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6463308"/>
          </a:xfrm>
          <a:prstGeom prst="rect">
            <a:avLst/>
          </a:prstGeom>
          <a:noFill/>
        </p:spPr>
        <p:txBody>
          <a:bodyPr wrap="square" rtlCol="0">
            <a:spAutoFit/>
          </a:bodyPr>
          <a:lstStyle/>
          <a:p>
            <a:r>
              <a:rPr lang="en-US" sz="4400" dirty="0"/>
              <a:t>2. Doubts can be overcome (John 20:24-27)</a:t>
            </a:r>
          </a:p>
          <a:p>
            <a:r>
              <a:rPr lang="en-US" sz="5400" dirty="0"/>
              <a:t>Thomas had doubts due to his common sense approach. He had seen Christ die, but Christ told the twelve that he would come back to life- yet he relied on what he knew.</a:t>
            </a:r>
          </a:p>
          <a:p>
            <a:endParaRPr lang="en-US" sz="3200" dirty="0"/>
          </a:p>
          <a:p>
            <a:endParaRPr lang="en-US" sz="3600" dirty="0"/>
          </a:p>
          <a:p>
            <a:endParaRPr lang="en-US" sz="3200" dirty="0"/>
          </a:p>
        </p:txBody>
      </p:sp>
    </p:spTree>
    <p:extLst>
      <p:ext uri="{BB962C8B-B14F-4D97-AF65-F5344CB8AC3E}">
        <p14:creationId xmlns:p14="http://schemas.microsoft.com/office/powerpoint/2010/main" val="86940363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6617196"/>
          </a:xfrm>
          <a:prstGeom prst="rect">
            <a:avLst/>
          </a:prstGeom>
          <a:noFill/>
        </p:spPr>
        <p:txBody>
          <a:bodyPr wrap="square" rtlCol="0">
            <a:spAutoFit/>
          </a:bodyPr>
          <a:lstStyle/>
          <a:p>
            <a:r>
              <a:rPr lang="en-US" sz="7200" dirty="0"/>
              <a:t> </a:t>
            </a:r>
            <a:r>
              <a:rPr lang="en-US" sz="3600" dirty="0"/>
              <a:t>Informed as to what his colleagues in the apostolic band have seen, Thomas remains unconvinced, and demands not only a palpable sign but the most personal and concrete evidence that the person whom he knew had been killed in a specific fashion had indeed been raised from the dead. The risen Jesus must have some sort of </a:t>
            </a:r>
            <a:r>
              <a:rPr lang="en-US" sz="3600" i="1" dirty="0"/>
              <a:t>physical</a:t>
            </a:r>
            <a:r>
              <a:rPr lang="en-US" sz="3600" dirty="0"/>
              <a:t> continuity with the Jesus who was crucified.</a:t>
            </a:r>
            <a:endParaRPr lang="en-US" sz="8800" dirty="0"/>
          </a:p>
          <a:p>
            <a:endParaRPr lang="en-US" sz="3200" dirty="0"/>
          </a:p>
          <a:p>
            <a:endParaRPr lang="en-US" sz="3600" dirty="0"/>
          </a:p>
          <a:p>
            <a:endParaRPr lang="en-US" sz="3200" dirty="0"/>
          </a:p>
        </p:txBody>
      </p:sp>
    </p:spTree>
    <p:extLst>
      <p:ext uri="{BB962C8B-B14F-4D97-AF65-F5344CB8AC3E}">
        <p14:creationId xmlns:p14="http://schemas.microsoft.com/office/powerpoint/2010/main" val="194893556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5324535"/>
          </a:xfrm>
          <a:prstGeom prst="rect">
            <a:avLst/>
          </a:prstGeom>
          <a:noFill/>
        </p:spPr>
        <p:txBody>
          <a:bodyPr wrap="square" rtlCol="0">
            <a:spAutoFit/>
          </a:bodyPr>
          <a:lstStyle/>
          <a:p>
            <a:r>
              <a:rPr lang="en-US" sz="4800" dirty="0"/>
              <a:t>This meeting, with Thomas present, again takes place behind locked doors, the natural inference being that the disciples are still frightened of the Jewish authorities (v. 19).</a:t>
            </a:r>
          </a:p>
          <a:p>
            <a:endParaRPr lang="en-US" sz="3200" dirty="0"/>
          </a:p>
          <a:p>
            <a:endParaRPr lang="en-US" sz="3600" dirty="0"/>
          </a:p>
          <a:p>
            <a:endParaRPr lang="en-US" sz="3200" dirty="0"/>
          </a:p>
        </p:txBody>
      </p:sp>
    </p:spTree>
    <p:extLst>
      <p:ext uri="{BB962C8B-B14F-4D97-AF65-F5344CB8AC3E}">
        <p14:creationId xmlns:p14="http://schemas.microsoft.com/office/powerpoint/2010/main" val="502212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5324535"/>
          </a:xfrm>
          <a:prstGeom prst="rect">
            <a:avLst/>
          </a:prstGeom>
          <a:noFill/>
        </p:spPr>
        <p:txBody>
          <a:bodyPr wrap="square" rtlCol="0">
            <a:spAutoFit/>
          </a:bodyPr>
          <a:lstStyle/>
          <a:p>
            <a:r>
              <a:rPr lang="en-US" sz="4800" dirty="0"/>
              <a:t>This meeting, with Thomas present, again takes place behind locked doors, the natural inference being that the disciples are still frightened of the Jewish authorities (v. 19).</a:t>
            </a:r>
          </a:p>
          <a:p>
            <a:endParaRPr lang="en-US" sz="3200" dirty="0"/>
          </a:p>
          <a:p>
            <a:endParaRPr lang="en-US" sz="3600" dirty="0"/>
          </a:p>
          <a:p>
            <a:endParaRPr lang="en-US" sz="3200" dirty="0"/>
          </a:p>
        </p:txBody>
      </p:sp>
    </p:spTree>
    <p:extLst>
      <p:ext uri="{BB962C8B-B14F-4D97-AF65-F5344CB8AC3E}">
        <p14:creationId xmlns:p14="http://schemas.microsoft.com/office/powerpoint/2010/main" val="25448948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5447645"/>
          </a:xfrm>
          <a:prstGeom prst="rect">
            <a:avLst/>
          </a:prstGeom>
          <a:noFill/>
        </p:spPr>
        <p:txBody>
          <a:bodyPr wrap="square" rtlCol="0">
            <a:spAutoFit/>
          </a:bodyPr>
          <a:lstStyle/>
          <a:p>
            <a:r>
              <a:rPr lang="en-US" sz="3600" dirty="0"/>
              <a:t>3. We can learn to have faith.</a:t>
            </a:r>
          </a:p>
          <a:p>
            <a:r>
              <a:rPr lang="en-US" sz="3600" dirty="0"/>
              <a:t>	a. Faith is believing without seeing (John 20:27-29)</a:t>
            </a:r>
          </a:p>
          <a:p>
            <a:r>
              <a:rPr lang="en-US" sz="3600" dirty="0"/>
              <a:t>	By taking up Thomas’ challenge in this way, Jesus simultaneously proves that he hears his disciples even when he is not physically present, and removes all possible grounds for unbelief, even the most unreasonable.</a:t>
            </a:r>
          </a:p>
          <a:p>
            <a:r>
              <a:rPr lang="en-US" sz="3200" dirty="0"/>
              <a:t>b. Faith is a lifestyle- 2 Corinthians 5:7</a:t>
            </a:r>
          </a:p>
          <a:p>
            <a:r>
              <a:rPr lang="en-US" sz="3200" dirty="0"/>
              <a:t>c. Faith grows from a text dependent life- Romans 10:9-10</a:t>
            </a:r>
          </a:p>
          <a:p>
            <a:r>
              <a:rPr lang="en-US" sz="3200" dirty="0"/>
              <a:t>d. Faith has its source in Christ- Hebrews 12:1</a:t>
            </a:r>
          </a:p>
        </p:txBody>
      </p:sp>
    </p:spTree>
    <p:extLst>
      <p:ext uri="{BB962C8B-B14F-4D97-AF65-F5344CB8AC3E}">
        <p14:creationId xmlns:p14="http://schemas.microsoft.com/office/powerpoint/2010/main" val="108685169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4893647"/>
          </a:xfrm>
          <a:prstGeom prst="rect">
            <a:avLst/>
          </a:prstGeom>
          <a:noFill/>
        </p:spPr>
        <p:txBody>
          <a:bodyPr wrap="square" rtlCol="0">
            <a:spAutoFit/>
          </a:bodyPr>
          <a:lstStyle/>
          <a:p>
            <a:r>
              <a:rPr lang="en-US" sz="4000" dirty="0"/>
              <a:t>Whether Thomas actually took Jesus up on his challenge and touched the marks of the wounds in his ‘hands’ (</a:t>
            </a:r>
            <a:r>
              <a:rPr lang="en-US" sz="4000" i="1" dirty="0"/>
              <a:t>cf.</a:t>
            </a:r>
            <a:r>
              <a:rPr lang="en-US" sz="4000" dirty="0"/>
              <a:t> Additional Note on v. 20) and side we are not told. The impression given is that the sight itself proved sufficient (v. 29), that Thomas was so overcome with awe and reverence that he immediately uttered his confession.</a:t>
            </a:r>
          </a:p>
          <a:p>
            <a:endParaRPr lang="en-US" sz="3200" dirty="0"/>
          </a:p>
        </p:txBody>
      </p:sp>
    </p:spTree>
    <p:extLst>
      <p:ext uri="{BB962C8B-B14F-4D97-AF65-F5344CB8AC3E}">
        <p14:creationId xmlns:p14="http://schemas.microsoft.com/office/powerpoint/2010/main" val="245201586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57989" y="228600"/>
            <a:ext cx="10238874" cy="923330"/>
          </a:xfrm>
          <a:prstGeom prst="rect">
            <a:avLst/>
          </a:prstGeom>
          <a:noFill/>
        </p:spPr>
        <p:txBody>
          <a:bodyPr wrap="square" rtlCol="0">
            <a:spAutoFit/>
          </a:bodyPr>
          <a:lstStyle/>
          <a:p>
            <a:r>
              <a:rPr lang="en-US" sz="5400" dirty="0"/>
              <a:t>Thomas- Learning about Faith</a:t>
            </a:r>
          </a:p>
        </p:txBody>
      </p:sp>
      <p:sp>
        <p:nvSpPr>
          <p:cNvPr id="3" name="TextBox 2">
            <a:extLst>
              <a:ext uri="{FF2B5EF4-FFF2-40B4-BE49-F238E27FC236}">
                <a16:creationId xmlns:a16="http://schemas.microsoft.com/office/drawing/2014/main" id="{F36D1B4B-70F4-4043-8C8D-6260F2055B2C}"/>
              </a:ext>
            </a:extLst>
          </p:cNvPr>
          <p:cNvSpPr txBox="1"/>
          <p:nvPr/>
        </p:nvSpPr>
        <p:spPr>
          <a:xfrm>
            <a:off x="228600" y="1151930"/>
            <a:ext cx="11778916" cy="4031873"/>
          </a:xfrm>
          <a:prstGeom prst="rect">
            <a:avLst/>
          </a:prstGeom>
          <a:noFill/>
        </p:spPr>
        <p:txBody>
          <a:bodyPr wrap="square" rtlCol="0">
            <a:spAutoFit/>
          </a:bodyPr>
          <a:lstStyle/>
          <a:p>
            <a:r>
              <a:rPr lang="en-US" sz="3200" dirty="0"/>
              <a:t>Almost all traditions state that Thomas took the gospel east to modern day Iran, and then to India. Some traditions say he went as far as the Malabar coast in Eastern India. Today, there are still some people in that area who call themselves “Christians of St. Thomas” The story, which may or not be true, was that he helped King </a:t>
            </a:r>
            <a:r>
              <a:rPr lang="en-US" sz="3200" dirty="0" err="1"/>
              <a:t>Guduphara</a:t>
            </a:r>
            <a:r>
              <a:rPr lang="en-US" sz="3200" dirty="0"/>
              <a:t> build his palace and then built several churches in that area. He was speared to death at a place called Calamine. </a:t>
            </a:r>
          </a:p>
        </p:txBody>
      </p:sp>
    </p:spTree>
    <p:extLst>
      <p:ext uri="{BB962C8B-B14F-4D97-AF65-F5344CB8AC3E}">
        <p14:creationId xmlns:p14="http://schemas.microsoft.com/office/powerpoint/2010/main" val="330439505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1241068" y="2505670"/>
            <a:ext cx="10238874" cy="1754326"/>
          </a:xfrm>
          <a:prstGeom prst="rect">
            <a:avLst/>
          </a:prstGeom>
          <a:noFill/>
        </p:spPr>
        <p:txBody>
          <a:bodyPr wrap="square" rtlCol="0">
            <a:spAutoFit/>
          </a:bodyPr>
          <a:lstStyle/>
          <a:p>
            <a:r>
              <a:rPr lang="en-US" sz="5400" dirty="0"/>
              <a:t>James- </a:t>
            </a:r>
            <a:br>
              <a:rPr lang="en-US" sz="5400" dirty="0"/>
            </a:br>
            <a:r>
              <a:rPr lang="en-US" sz="5400" dirty="0"/>
              <a:t>Leading through Serving</a:t>
            </a:r>
          </a:p>
        </p:txBody>
      </p:sp>
    </p:spTree>
    <p:extLst>
      <p:ext uri="{BB962C8B-B14F-4D97-AF65-F5344CB8AC3E}">
        <p14:creationId xmlns:p14="http://schemas.microsoft.com/office/powerpoint/2010/main" val="39978985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976563" y="745881"/>
            <a:ext cx="10238874" cy="5078313"/>
          </a:xfrm>
          <a:prstGeom prst="rect">
            <a:avLst/>
          </a:prstGeom>
          <a:noFill/>
        </p:spPr>
        <p:txBody>
          <a:bodyPr wrap="square" rtlCol="0">
            <a:spAutoFit/>
          </a:bodyPr>
          <a:lstStyle/>
          <a:p>
            <a:r>
              <a:rPr lang="en-US" sz="5400" dirty="0"/>
              <a:t>James was part of the inner three, and influential in the beginning of the church. He isn’t mentioned often in Scripture- never quoted directly.</a:t>
            </a:r>
          </a:p>
        </p:txBody>
      </p:sp>
    </p:spTree>
    <p:extLst>
      <p:ext uri="{BB962C8B-B14F-4D97-AF65-F5344CB8AC3E}">
        <p14:creationId xmlns:p14="http://schemas.microsoft.com/office/powerpoint/2010/main" val="39960707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41872" y="362309"/>
            <a:ext cx="10473565" cy="5909310"/>
          </a:xfrm>
          <a:prstGeom prst="rect">
            <a:avLst/>
          </a:prstGeom>
          <a:noFill/>
        </p:spPr>
        <p:txBody>
          <a:bodyPr wrap="square" rtlCol="0">
            <a:spAutoFit/>
          </a:bodyPr>
          <a:lstStyle/>
          <a:p>
            <a:r>
              <a:rPr lang="en-US" sz="5400" dirty="0"/>
              <a:t>There were two disciples named James; the other is called James the Lesser.</a:t>
            </a:r>
          </a:p>
          <a:p>
            <a:r>
              <a:rPr lang="en-US" sz="5400" dirty="0"/>
              <a:t>James was the brother of John.</a:t>
            </a:r>
          </a:p>
          <a:p>
            <a:r>
              <a:rPr lang="en-US" sz="5400" dirty="0"/>
              <a:t>James, John, and their father, Zebedee ran a successful fishing company (Mark 1:20, Luke 5:11) </a:t>
            </a:r>
          </a:p>
        </p:txBody>
      </p:sp>
    </p:spTree>
    <p:extLst>
      <p:ext uri="{BB962C8B-B14F-4D97-AF65-F5344CB8AC3E}">
        <p14:creationId xmlns:p14="http://schemas.microsoft.com/office/powerpoint/2010/main" val="894491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4" name="Rectangle 63">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Shape 65">
            <a:extLst>
              <a:ext uri="{FF2B5EF4-FFF2-40B4-BE49-F238E27FC236}">
                <a16:creationId xmlns:a16="http://schemas.microsoft.com/office/drawing/2014/main" id="{F98F79A4-A6C7-4101-B1E9-27E05CB7C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68" name="Freeform: Shape 67">
            <a:extLst>
              <a:ext uri="{FF2B5EF4-FFF2-40B4-BE49-F238E27FC236}">
                <a16:creationId xmlns:a16="http://schemas.microsoft.com/office/drawing/2014/main" id="{31CE7A08-2184-4B99-ABC0-B40CD1D3F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 name="Title 1">
            <a:extLst>
              <a:ext uri="{FF2B5EF4-FFF2-40B4-BE49-F238E27FC236}">
                <a16:creationId xmlns:a16="http://schemas.microsoft.com/office/drawing/2014/main" id="{F8914423-B5B1-DA48-A48D-E18003D66232}"/>
              </a:ext>
            </a:extLst>
          </p:cNvPr>
          <p:cNvSpPr>
            <a:spLocks noGrp="1"/>
          </p:cNvSpPr>
          <p:nvPr>
            <p:ph type="title"/>
          </p:nvPr>
        </p:nvSpPr>
        <p:spPr>
          <a:xfrm>
            <a:off x="1102368" y="3306515"/>
            <a:ext cx="3826286" cy="3215373"/>
          </a:xfrm>
        </p:spPr>
        <p:txBody>
          <a:bodyPr>
            <a:normAutofit/>
          </a:bodyPr>
          <a:lstStyle/>
          <a:p>
            <a:pPr algn="ctr"/>
            <a:r>
              <a:rPr lang="en-US" dirty="0"/>
              <a:t>1. Disciples put Christ first (Mat. 8:18-20)</a:t>
            </a:r>
          </a:p>
        </p:txBody>
      </p:sp>
      <p:sp>
        <p:nvSpPr>
          <p:cNvPr id="70" name="Freeform: Shape 69">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72" name="Freeform: Shape 71">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74" name="Freeform: Shape 73">
            <a:extLst>
              <a:ext uri="{FF2B5EF4-FFF2-40B4-BE49-F238E27FC236}">
                <a16:creationId xmlns:a16="http://schemas.microsoft.com/office/drawing/2014/main" id="{9E5C5460-229E-46C8-A712-CC3179854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76" name="Freeform: Shape 75">
            <a:extLst>
              <a:ext uri="{FF2B5EF4-FFF2-40B4-BE49-F238E27FC236}">
                <a16:creationId xmlns:a16="http://schemas.microsoft.com/office/drawing/2014/main" id="{2552FC29-9118-466F-940E-80C84EFDF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 name="Content Placeholder 2">
            <a:extLst>
              <a:ext uri="{FF2B5EF4-FFF2-40B4-BE49-F238E27FC236}">
                <a16:creationId xmlns:a16="http://schemas.microsoft.com/office/drawing/2014/main" id="{BFCA00FE-2CD4-7947-8027-6095600B9D87}"/>
              </a:ext>
            </a:extLst>
          </p:cNvPr>
          <p:cNvSpPr>
            <a:spLocks noGrp="1"/>
          </p:cNvSpPr>
          <p:nvPr>
            <p:ph idx="1"/>
          </p:nvPr>
        </p:nvSpPr>
        <p:spPr>
          <a:xfrm>
            <a:off x="5211448" y="706507"/>
            <a:ext cx="6271652" cy="4879309"/>
          </a:xfrm>
        </p:spPr>
        <p:txBody>
          <a:bodyPr>
            <a:normAutofit/>
          </a:bodyPr>
          <a:lstStyle/>
          <a:p>
            <a:pPr>
              <a:lnSpc>
                <a:spcPct val="100000"/>
              </a:lnSpc>
            </a:pPr>
            <a:r>
              <a:rPr lang="en-US" dirty="0"/>
              <a:t>Willing doesn’t mean you count it worthy</a:t>
            </a:r>
            <a:br>
              <a:rPr lang="en-US" dirty="0"/>
            </a:br>
            <a:br>
              <a:rPr lang="en-US" dirty="0"/>
            </a:br>
            <a:r>
              <a:rPr lang="en-US" dirty="0"/>
              <a:t>We must put Christ before ourselves.</a:t>
            </a:r>
            <a:br>
              <a:rPr lang="en-US" dirty="0"/>
            </a:br>
            <a:endParaRPr lang="en-US" dirty="0"/>
          </a:p>
          <a:p>
            <a:pPr>
              <a:lnSpc>
                <a:spcPct val="100000"/>
              </a:lnSpc>
            </a:pPr>
            <a:r>
              <a:rPr lang="en-US" dirty="0"/>
              <a:t>What are some comforts Christians may have to give up to follow Christ?</a:t>
            </a:r>
          </a:p>
        </p:txBody>
      </p:sp>
      <p:grpSp>
        <p:nvGrpSpPr>
          <p:cNvPr id="78"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tx1"/>
          </a:solidFill>
        </p:grpSpPr>
        <p:sp>
          <p:nvSpPr>
            <p:cNvPr id="79" name="Freeform: Shape 78">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054420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41872" y="362309"/>
            <a:ext cx="10473565" cy="7602081"/>
          </a:xfrm>
          <a:prstGeom prst="rect">
            <a:avLst/>
          </a:prstGeom>
          <a:noFill/>
        </p:spPr>
        <p:txBody>
          <a:bodyPr wrap="square" rtlCol="0">
            <a:spAutoFit/>
          </a:bodyPr>
          <a:lstStyle/>
          <a:p>
            <a:pPr marL="914400" indent="-914400">
              <a:buAutoNum type="arabicPeriod"/>
            </a:pPr>
            <a:r>
              <a:rPr lang="en-US" sz="5400" dirty="0"/>
              <a:t>Leading through </a:t>
            </a:r>
            <a:r>
              <a:rPr lang="en-US" sz="5400" u="sng" dirty="0"/>
              <a:t>serving</a:t>
            </a:r>
            <a:r>
              <a:rPr lang="en-US" sz="5400" dirty="0"/>
              <a:t>.</a:t>
            </a:r>
          </a:p>
          <a:p>
            <a:pPr marL="914400" indent="-914400">
              <a:buAutoNum type="arabicPeriod"/>
            </a:pPr>
            <a:r>
              <a:rPr lang="en-US" sz="5400" dirty="0"/>
              <a:t>James was a committed worker. </a:t>
            </a:r>
          </a:p>
          <a:p>
            <a:pPr marL="914400" indent="-914400">
              <a:buAutoNum type="alphaLcPeriod"/>
            </a:pPr>
            <a:r>
              <a:rPr lang="en-US" sz="5400" u="sng" dirty="0"/>
              <a:t>Mending </a:t>
            </a:r>
            <a:r>
              <a:rPr lang="en-US" sz="5400" dirty="0"/>
              <a:t> his nets (Matt. 4:21)</a:t>
            </a:r>
          </a:p>
          <a:p>
            <a:r>
              <a:rPr lang="en-US" sz="4000" dirty="0"/>
              <a:t>“</a:t>
            </a:r>
            <a:r>
              <a:rPr lang="en-US" sz="4000" b="1" baseline="30000" dirty="0"/>
              <a:t>21 </a:t>
            </a:r>
            <a:r>
              <a:rPr lang="en-US" sz="4000" dirty="0"/>
              <a:t>Going on from there, he saw two other brothers, James the son of Zebedee, and his brother John. They were in a boat with Zebedee their father, preparing their nets, and he called them.”</a:t>
            </a:r>
          </a:p>
          <a:p>
            <a:br>
              <a:rPr lang="en-US" dirty="0">
                <a:hlinkClick r:id="rId2" tooltip="View Full Chapter"/>
              </a:rPr>
            </a:br>
            <a:endParaRPr lang="en-US" sz="5400" dirty="0"/>
          </a:p>
        </p:txBody>
      </p:sp>
    </p:spTree>
    <p:extLst>
      <p:ext uri="{BB962C8B-B14F-4D97-AF65-F5344CB8AC3E}">
        <p14:creationId xmlns:p14="http://schemas.microsoft.com/office/powerpoint/2010/main" val="35707940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41872" y="362309"/>
            <a:ext cx="10473565" cy="5940088"/>
          </a:xfrm>
          <a:prstGeom prst="rect">
            <a:avLst/>
          </a:prstGeom>
          <a:noFill/>
        </p:spPr>
        <p:txBody>
          <a:bodyPr wrap="square" rtlCol="0">
            <a:spAutoFit/>
          </a:bodyPr>
          <a:lstStyle/>
          <a:p>
            <a:pPr marL="914400" indent="-914400">
              <a:buAutoNum type="arabicPeriod"/>
            </a:pPr>
            <a:r>
              <a:rPr lang="en-US" sz="5400" dirty="0"/>
              <a:t>Leading through </a:t>
            </a:r>
            <a:r>
              <a:rPr lang="en-US" sz="5400" u="sng" dirty="0"/>
              <a:t>serving</a:t>
            </a:r>
            <a:r>
              <a:rPr lang="en-US" sz="5400" dirty="0"/>
              <a:t>.</a:t>
            </a:r>
          </a:p>
          <a:p>
            <a:r>
              <a:rPr lang="en-US" sz="5400" dirty="0"/>
              <a:t>b. </a:t>
            </a:r>
            <a:r>
              <a:rPr lang="en-US" sz="5400" u="sng" dirty="0"/>
              <a:t>Washing</a:t>
            </a:r>
            <a:r>
              <a:rPr lang="en-US" sz="5400" dirty="0"/>
              <a:t> his nets (Luke 5:2)</a:t>
            </a:r>
          </a:p>
          <a:p>
            <a:r>
              <a:rPr lang="en-US" sz="4000" b="1" baseline="30000" dirty="0"/>
              <a:t>21 </a:t>
            </a:r>
            <a:r>
              <a:rPr lang="en-US" sz="4000" dirty="0"/>
              <a:t>Going on from there, he saw two other brothers, James the son of Zebedee, and his brother John. They were in a boat with Zebedee their father, preparing their nets, and he called them.</a:t>
            </a:r>
          </a:p>
          <a:p>
            <a:br>
              <a:rPr lang="en-US" dirty="0">
                <a:hlinkClick r:id="rId2" tooltip="View Full Chapter"/>
              </a:rPr>
            </a:br>
            <a:endParaRPr lang="en-US" sz="5400" dirty="0"/>
          </a:p>
        </p:txBody>
      </p:sp>
    </p:spTree>
    <p:extLst>
      <p:ext uri="{BB962C8B-B14F-4D97-AF65-F5344CB8AC3E}">
        <p14:creationId xmlns:p14="http://schemas.microsoft.com/office/powerpoint/2010/main" val="155789528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41872" y="362309"/>
            <a:ext cx="10473565" cy="5078313"/>
          </a:xfrm>
          <a:prstGeom prst="rect">
            <a:avLst/>
          </a:prstGeom>
          <a:noFill/>
        </p:spPr>
        <p:txBody>
          <a:bodyPr wrap="square" rtlCol="0">
            <a:spAutoFit/>
          </a:bodyPr>
          <a:lstStyle/>
          <a:p>
            <a:pPr marL="914400" indent="-914400">
              <a:buAutoNum type="arabicPeriod"/>
            </a:pPr>
            <a:r>
              <a:rPr lang="en-US" sz="5400" dirty="0"/>
              <a:t>Leading through </a:t>
            </a:r>
            <a:r>
              <a:rPr lang="en-US" sz="5400" u="sng" dirty="0"/>
              <a:t>serving</a:t>
            </a:r>
            <a:r>
              <a:rPr lang="en-US" sz="5400" dirty="0"/>
              <a:t>.</a:t>
            </a:r>
          </a:p>
          <a:p>
            <a:r>
              <a:rPr lang="en-US" sz="5400" dirty="0"/>
              <a:t>c. Guarding his words (Never directly quoted in Scripture- only time quoted was when he and his brother said something together.)</a:t>
            </a:r>
          </a:p>
        </p:txBody>
      </p:sp>
    </p:spTree>
    <p:extLst>
      <p:ext uri="{BB962C8B-B14F-4D97-AF65-F5344CB8AC3E}">
        <p14:creationId xmlns:p14="http://schemas.microsoft.com/office/powerpoint/2010/main" val="131179375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41872" y="362309"/>
            <a:ext cx="10473565" cy="4001095"/>
          </a:xfrm>
          <a:prstGeom prst="rect">
            <a:avLst/>
          </a:prstGeom>
          <a:noFill/>
        </p:spPr>
        <p:txBody>
          <a:bodyPr wrap="square" rtlCol="0">
            <a:spAutoFit/>
          </a:bodyPr>
          <a:lstStyle/>
          <a:p>
            <a:r>
              <a:rPr lang="en-US" sz="5400" dirty="0"/>
              <a:t>2. Leading through faithfulness.</a:t>
            </a:r>
          </a:p>
          <a:p>
            <a:r>
              <a:rPr lang="en-US" sz="4000" dirty="0"/>
              <a:t>James was part of the inner three- these were the ones that Christ allowed to come to several events. Christ prepared all three for influential ministries, and James for his martyrdom.</a:t>
            </a:r>
          </a:p>
        </p:txBody>
      </p:sp>
    </p:spTree>
    <p:extLst>
      <p:ext uri="{BB962C8B-B14F-4D97-AF65-F5344CB8AC3E}">
        <p14:creationId xmlns:p14="http://schemas.microsoft.com/office/powerpoint/2010/main" val="7354784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41872" y="362309"/>
            <a:ext cx="10473565" cy="4616648"/>
          </a:xfrm>
          <a:prstGeom prst="rect">
            <a:avLst/>
          </a:prstGeom>
          <a:noFill/>
        </p:spPr>
        <p:txBody>
          <a:bodyPr wrap="square" rtlCol="0">
            <a:spAutoFit/>
          </a:bodyPr>
          <a:lstStyle/>
          <a:p>
            <a:r>
              <a:rPr lang="en-US" sz="5400" dirty="0"/>
              <a:t>2. Leading through faithfulness.</a:t>
            </a:r>
          </a:p>
          <a:p>
            <a:pPr marL="742950" indent="-742950">
              <a:buAutoNum type="alphaLcPeriod"/>
            </a:pPr>
            <a:r>
              <a:rPr lang="en-US" sz="4000" dirty="0"/>
              <a:t>Faithful in life</a:t>
            </a:r>
          </a:p>
          <a:p>
            <a:r>
              <a:rPr lang="en-US" sz="4000" dirty="0"/>
              <a:t>James was part of the inner three- these were the ones that Christ allowed to come to several events. Christ prepared all three for influential ministries, and James for his martyrdom.</a:t>
            </a:r>
          </a:p>
        </p:txBody>
      </p:sp>
    </p:spTree>
    <p:extLst>
      <p:ext uri="{BB962C8B-B14F-4D97-AF65-F5344CB8AC3E}">
        <p14:creationId xmlns:p14="http://schemas.microsoft.com/office/powerpoint/2010/main" val="19611556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07366" y="58846"/>
            <a:ext cx="11128075" cy="6740307"/>
          </a:xfrm>
          <a:prstGeom prst="rect">
            <a:avLst/>
          </a:prstGeom>
          <a:noFill/>
        </p:spPr>
        <p:txBody>
          <a:bodyPr wrap="square" rtlCol="0">
            <a:spAutoFit/>
          </a:bodyPr>
          <a:lstStyle/>
          <a:p>
            <a:pPr marL="571500" indent="-571500">
              <a:buFont typeface="Arial" panose="020B0604020202020204" pitchFamily="34" charset="0"/>
              <a:buChar char="•"/>
            </a:pPr>
            <a:r>
              <a:rPr lang="en-US" sz="5400" dirty="0"/>
              <a:t>Watch Christ raise a girl from the dead (Mark 5:37)</a:t>
            </a:r>
          </a:p>
          <a:p>
            <a:pPr marL="571500" indent="-571500">
              <a:buFont typeface="Arial" panose="020B0604020202020204" pitchFamily="34" charset="0"/>
              <a:buChar char="•"/>
            </a:pPr>
            <a:r>
              <a:rPr lang="en-US" sz="5400" dirty="0"/>
              <a:t>See Jesus’ transfigured into His true self (Matthew 17:1)</a:t>
            </a:r>
          </a:p>
          <a:p>
            <a:pPr marL="571500" indent="-571500">
              <a:buFont typeface="Arial" panose="020B0604020202020204" pitchFamily="34" charset="0"/>
              <a:buChar char="•"/>
            </a:pPr>
            <a:r>
              <a:rPr lang="en-US" sz="5400" dirty="0"/>
              <a:t>Pray in the garden with Jesus (Matt. 26:37)</a:t>
            </a:r>
          </a:p>
          <a:p>
            <a:pPr marL="571500" indent="-571500">
              <a:buFont typeface="Arial" panose="020B0604020202020204" pitchFamily="34" charset="0"/>
              <a:buChar char="•"/>
            </a:pPr>
            <a:r>
              <a:rPr lang="en-US" sz="5400" dirty="0"/>
              <a:t>Help lead after Jesus ascended (Acts 1:13)</a:t>
            </a:r>
            <a:endParaRPr lang="en-US" sz="4000" dirty="0"/>
          </a:p>
        </p:txBody>
      </p:sp>
    </p:spTree>
    <p:extLst>
      <p:ext uri="{BB962C8B-B14F-4D97-AF65-F5344CB8AC3E}">
        <p14:creationId xmlns:p14="http://schemas.microsoft.com/office/powerpoint/2010/main" val="396385633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60E7EC-E1C7-1940-97D5-6F821F4ECE84}"/>
              </a:ext>
            </a:extLst>
          </p:cNvPr>
          <p:cNvSpPr/>
          <p:nvPr/>
        </p:nvSpPr>
        <p:spPr>
          <a:xfrm>
            <a:off x="879894" y="362308"/>
            <a:ext cx="10886536" cy="5816977"/>
          </a:xfrm>
          <a:prstGeom prst="rect">
            <a:avLst/>
          </a:prstGeom>
        </p:spPr>
        <p:txBody>
          <a:bodyPr wrap="square">
            <a:spAutoFit/>
          </a:bodyPr>
          <a:lstStyle/>
          <a:p>
            <a:r>
              <a:rPr lang="en-US" sz="4800" dirty="0"/>
              <a:t>because of James’ and John’s fiery fanaticism, evidenced as they sought to call down fire from heaven on the Samaritan village refusing to receive Jesus and the disciples (Luke 9:52–54), Jesus called the brothers “sons of thunder” (Mark 3:17).</a:t>
            </a:r>
          </a:p>
          <a:p>
            <a:endParaRPr lang="en-US" sz="3600" dirty="0">
              <a:effectLst/>
              <a:latin typeface="Helvetica" pitchFamily="2" charset="0"/>
            </a:endParaRPr>
          </a:p>
        </p:txBody>
      </p:sp>
    </p:spTree>
    <p:extLst>
      <p:ext uri="{BB962C8B-B14F-4D97-AF65-F5344CB8AC3E}">
        <p14:creationId xmlns:p14="http://schemas.microsoft.com/office/powerpoint/2010/main" val="128791940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60E7EC-E1C7-1940-97D5-6F821F4ECE84}"/>
              </a:ext>
            </a:extLst>
          </p:cNvPr>
          <p:cNvSpPr/>
          <p:nvPr/>
        </p:nvSpPr>
        <p:spPr>
          <a:xfrm>
            <a:off x="879894" y="362308"/>
            <a:ext cx="10886536" cy="5632311"/>
          </a:xfrm>
          <a:prstGeom prst="rect">
            <a:avLst/>
          </a:prstGeom>
        </p:spPr>
        <p:txBody>
          <a:bodyPr wrap="square">
            <a:spAutoFit/>
          </a:bodyPr>
          <a:lstStyle/>
          <a:p>
            <a:r>
              <a:rPr lang="en-US" sz="3600" dirty="0">
                <a:latin typeface="Helvetica" pitchFamily="2" charset="0"/>
              </a:rPr>
              <a:t>James’ zeal was revealed in a more selfish manner as he and John (their mother, on their behalf, in Matt. 20:20–21) sought special positions of honor for the time of Christ’s glory (Mark 10:35–40). They were promised, however, only a share in His suffering. James was the first of the 12 to be martyred (Acts 12:2). His execution (about </a:t>
            </a:r>
            <a:r>
              <a:rPr lang="en-US" sz="3600" dirty="0" err="1">
                <a:latin typeface="Helvetica" pitchFamily="2" charset="0"/>
              </a:rPr>
              <a:t>a.d.</a:t>
            </a:r>
            <a:r>
              <a:rPr lang="en-US" sz="3600" dirty="0">
                <a:latin typeface="Helvetica" pitchFamily="2" charset="0"/>
              </a:rPr>
              <a:t> 44), by order of King Herod Agrippa I of Judea, was part of a larger persecution in which Peter was arrested (Acts 12:1–3).</a:t>
            </a:r>
            <a:endParaRPr lang="en-US" sz="3600" dirty="0">
              <a:effectLst/>
              <a:latin typeface="Helvetica" pitchFamily="2" charset="0"/>
            </a:endParaRPr>
          </a:p>
        </p:txBody>
      </p:sp>
    </p:spTree>
    <p:extLst>
      <p:ext uri="{BB962C8B-B14F-4D97-AF65-F5344CB8AC3E}">
        <p14:creationId xmlns:p14="http://schemas.microsoft.com/office/powerpoint/2010/main" val="292182060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07366" y="58846"/>
            <a:ext cx="11128075" cy="5078313"/>
          </a:xfrm>
          <a:prstGeom prst="rect">
            <a:avLst/>
          </a:prstGeom>
          <a:noFill/>
        </p:spPr>
        <p:txBody>
          <a:bodyPr wrap="square" rtlCol="0">
            <a:spAutoFit/>
          </a:bodyPr>
          <a:lstStyle/>
          <a:p>
            <a:r>
              <a:rPr lang="en-US" sz="5400" dirty="0"/>
              <a:t>b. James was faithful in death (Acts 12:1-2)</a:t>
            </a:r>
          </a:p>
          <a:p>
            <a:r>
              <a:rPr lang="en-US" sz="5400" dirty="0"/>
              <a:t>The Jews were pleased to see him killed, James must have been a strong leader for them to b glad he was killed.</a:t>
            </a:r>
            <a:endParaRPr lang="en-US" sz="4000" dirty="0"/>
          </a:p>
        </p:txBody>
      </p:sp>
    </p:spTree>
    <p:extLst>
      <p:ext uri="{BB962C8B-B14F-4D97-AF65-F5344CB8AC3E}">
        <p14:creationId xmlns:p14="http://schemas.microsoft.com/office/powerpoint/2010/main" val="350979733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07366" y="58846"/>
            <a:ext cx="11128075" cy="6740307"/>
          </a:xfrm>
          <a:prstGeom prst="rect">
            <a:avLst/>
          </a:prstGeom>
          <a:noFill/>
        </p:spPr>
        <p:txBody>
          <a:bodyPr wrap="square" rtlCol="0">
            <a:spAutoFit/>
          </a:bodyPr>
          <a:lstStyle/>
          <a:p>
            <a:r>
              <a:rPr lang="en-US" sz="5400" dirty="0"/>
              <a:t>REST OF THE STORY-</a:t>
            </a:r>
          </a:p>
          <a:p>
            <a:r>
              <a:rPr lang="en-US" sz="5400" dirty="0"/>
              <a:t>James and his brothers said they could “drink from the cup” that Christ did,  but did not understand. That Christ was talking about being killed  (Mk. 10:38-29) </a:t>
            </a:r>
          </a:p>
          <a:p>
            <a:r>
              <a:rPr lang="en-US" sz="5400" dirty="0"/>
              <a:t>James did drink from that cup by being the first. Disciple killed. </a:t>
            </a:r>
            <a:endParaRPr lang="en-US" sz="4000" dirty="0"/>
          </a:p>
        </p:txBody>
      </p:sp>
    </p:spTree>
    <p:extLst>
      <p:ext uri="{BB962C8B-B14F-4D97-AF65-F5344CB8AC3E}">
        <p14:creationId xmlns:p14="http://schemas.microsoft.com/office/powerpoint/2010/main" val="1331324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4" name="Rectangle 63">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66" name="Oval 65">
            <a:extLst>
              <a:ext uri="{FF2B5EF4-FFF2-40B4-BE49-F238E27FC236}">
                <a16:creationId xmlns:a16="http://schemas.microsoft.com/office/drawing/2014/main" id="{A99050EE-26AF-4253-BD50-F0FCD965A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284" y="575361"/>
            <a:ext cx="5707277" cy="5707277"/>
          </a:xfrm>
          <a:prstGeom prst="ellipse">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914423-B5B1-DA48-A48D-E18003D66232}"/>
              </a:ext>
            </a:extLst>
          </p:cNvPr>
          <p:cNvSpPr>
            <a:spLocks noGrp="1"/>
          </p:cNvSpPr>
          <p:nvPr>
            <p:ph type="title"/>
          </p:nvPr>
        </p:nvSpPr>
        <p:spPr>
          <a:xfrm>
            <a:off x="838200" y="1748452"/>
            <a:ext cx="4974771" cy="3587786"/>
          </a:xfrm>
        </p:spPr>
        <p:txBody>
          <a:bodyPr>
            <a:normAutofit/>
          </a:bodyPr>
          <a:lstStyle/>
          <a:p>
            <a:pPr algn="ctr"/>
            <a:r>
              <a:rPr lang="en-US" dirty="0"/>
              <a:t>2. Disciples </a:t>
            </a:r>
            <a:r>
              <a:rPr lang="en-US" u="sng" dirty="0"/>
              <a:t>love</a:t>
            </a:r>
            <a:r>
              <a:rPr lang="en-US" dirty="0"/>
              <a:t>. </a:t>
            </a:r>
            <a:br>
              <a:rPr lang="en-US" dirty="0"/>
            </a:br>
            <a:r>
              <a:rPr lang="en-US" dirty="0"/>
              <a:t>John 13:34-25</a:t>
            </a:r>
          </a:p>
        </p:txBody>
      </p:sp>
      <p:grpSp>
        <p:nvGrpSpPr>
          <p:cNvPr id="68" name="Graphic 190">
            <a:extLst>
              <a:ext uri="{FF2B5EF4-FFF2-40B4-BE49-F238E27FC236}">
                <a16:creationId xmlns:a16="http://schemas.microsoft.com/office/drawing/2014/main" id="{00E015F5-1A99-4E40-BC3D-7707802996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93117" y="1193254"/>
            <a:ext cx="1291642" cy="429215"/>
            <a:chOff x="2504802" y="1755501"/>
            <a:chExt cx="1598829" cy="531293"/>
          </a:xfrm>
          <a:solidFill>
            <a:schemeClr val="tx1"/>
          </a:solidFill>
        </p:grpSpPr>
        <p:sp>
          <p:nvSpPr>
            <p:cNvPr id="69" name="Freeform: Shape 68">
              <a:extLst>
                <a:ext uri="{FF2B5EF4-FFF2-40B4-BE49-F238E27FC236}">
                  <a16:creationId xmlns:a16="http://schemas.microsoft.com/office/drawing/2014/main" id="{3FE6F571-2BB7-46DA-A3D9-B32ADDC16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A905CC16-753C-4B9F-B3E2-C456795AE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a:p>
          </p:txBody>
        </p:sp>
      </p:grpSp>
      <p:sp>
        <p:nvSpPr>
          <p:cNvPr id="72" name="Graphic 212">
            <a:extLst>
              <a:ext uri="{FF2B5EF4-FFF2-40B4-BE49-F238E27FC236}">
                <a16:creationId xmlns:a16="http://schemas.microsoft.com/office/drawing/2014/main" id="{D0C78466-EB6E-45A0-99A6-A00789ACD9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7727" y="421588"/>
            <a:ext cx="1291468"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74" name="Graphic 212">
            <a:extLst>
              <a:ext uri="{FF2B5EF4-FFF2-40B4-BE49-F238E27FC236}">
                <a16:creationId xmlns:a16="http://schemas.microsoft.com/office/drawing/2014/main" id="{E99F76E4-5DFD-4DBE-B042-66FBCD118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7727" y="421588"/>
            <a:ext cx="1291468" cy="1291468"/>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76" name="Graphic 4">
            <a:extLst>
              <a:ext uri="{FF2B5EF4-FFF2-40B4-BE49-F238E27FC236}">
                <a16:creationId xmlns:a16="http://schemas.microsoft.com/office/drawing/2014/main" id="{5468B3A9-705E-43C3-A742-0619B0D8F2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80915" y="4748271"/>
            <a:ext cx="1330536" cy="1330521"/>
            <a:chOff x="5734037" y="3067039"/>
            <a:chExt cx="724483" cy="724489"/>
          </a:xfrm>
          <a:solidFill>
            <a:schemeClr val="tx1"/>
          </a:solidFill>
        </p:grpSpPr>
        <p:sp>
          <p:nvSpPr>
            <p:cNvPr id="77" name="Freeform: Shape 76">
              <a:extLst>
                <a:ext uri="{FF2B5EF4-FFF2-40B4-BE49-F238E27FC236}">
                  <a16:creationId xmlns:a16="http://schemas.microsoft.com/office/drawing/2014/main" id="{29D439AD-5D67-497C-B831-D17FC3E592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23F54BF2-C71C-45C5-9408-3B5E011B0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2BBABE17-DB56-44AB-934B-63C07C79F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CB483D20-A128-4076-AF54-88646172B8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E5EFA818-FDDA-49E9-B11F-E9DC1854A9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EA1F8728-F8F7-4828-A718-A15E7663E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8DA1F73F-AA1D-41D7-BAAB-292FD94A3E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D9441DEA-C85E-4B9C-A48D-8437854C4C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15EBAA20-1368-4495-8D7C-820FAD8ECF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0FB92591-626C-4D2B-A3E6-EC8742D67B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D392448D-513F-4528-9D8D-A151982041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61946BAE-1546-4EA4-A108-A799BF5D2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42A8EC93-6A35-4D37-A8CB-59362BF875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AFC3ECA2-E914-4D83-ABF9-B9FFD96E92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712B1108-9AAC-4F10-A64F-0D6963E518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284CDA0C-B2AB-4791-83B1-C053C061D6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F857BF6B-E0CA-49C0-8827-B44CE8B92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6D7B06A7-ADDF-4F27-B11F-08422FC18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E8B0DA6C-71D7-4FCB-AE4C-035E0ADB5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EB078173-ADFB-480D-91A4-4D71C0109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AAA4027A-C97B-4C9A-B04C-EBE2112200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C06DA92D-C6D0-4C7D-98CF-D9576912E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D6601653-3941-4C9B-BD39-62EECE23A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2BC4A394-4FFE-4BFE-9A59-2B624E071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EB4EABA5-FDCF-4F6F-8FF1-6FDFF5058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10F3C940-2320-488A-B24C-AB0A4FB53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F525BA82-37D8-47ED-AFF6-AE57124A4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C2D78955-C80F-4DA3-83AA-D28A5A6FA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BC23DAAC-7C06-4012-8CBB-8E3126B68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60D19F80-DC80-49EC-8EDD-7889092C18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11F50BB3-EA39-4693-BAE1-1101EF0A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00EFD45B-69A8-47F6-A5BF-779F7EB49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9E53C464-7272-4EBC-830B-CB29A96988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B6BF10CE-C2AD-487A-9402-8D5C746EC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1064C7FE-F8EB-47EF-97FA-348A520599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A991C553-06A1-4F26-BBBC-80F7E11E7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BCE9C081-2191-4C84-956E-F106BB015C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292F6F03-BC34-40C6-8F17-7A169CD72F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A5101B80-7351-4F0F-AB7D-3E40B4D266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0570EE1D-95AC-4660-8E96-7C8A36FEB6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385D9A56-2D15-4E0A-B981-E168F09064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28D0BA2F-9273-4EAA-AD17-C4EFE1140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512CC54E-7976-4DC9-984C-45C2A23A7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C8A3FC72-9FF9-41F6-97E0-45A0FEE946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48918C16-C9B6-40D5-93A0-DB547B644A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A05612C6-4858-4854-A3D3-90CF1E1C7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A8E88D77-C726-4008-849C-DA7361F885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24CFE7CA-C955-4365-90C3-6272CB9A3C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38B43FC8-B81C-490A-A346-4C6235DA8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214D0221-0C97-4C71-B535-7506956EF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ED0C44EA-BD25-49A3-9EB8-9D8DED7C19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A3C9CCF2-15CC-4F7D-87F5-7FFEBAC9C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8AA321D8-1D2C-472C-A2DB-EBB74498D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724680C1-4BB5-45DB-A558-82514418C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C94F4CEF-82DD-4CFB-8EE3-4AB115F6A0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4F186C9C-C620-4426-A674-E40F808F66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8929942C-BA3F-40EF-94DD-4A5C22C5B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D234974B-3555-465B-95A7-1C63CE738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0E38F9FD-48AC-4C3E-9E75-D1C0B555E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3AA72E26-5C3D-4231-9042-E00AE43E80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6684433D-3C9E-4C19-A801-D51CF3064F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DADB0C3D-A021-4F40-93B3-76B61334F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41781C18-F408-401D-8A86-99FFBB9895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9D958D9F-E4B0-48B1-ADA4-3053AFB5D9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43EFCD46-F0FB-499C-81B9-3508FE5C8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2B6A130F-CB85-4BDA-8DDF-8DAAB2F7D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9359DA40-CA94-4B1F-9BE6-C800BEEC77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73304FCD-8DAD-4BC8-A16E-84DDCA07FF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BCB4864C-8F67-4BE7-89CC-664EA25EC5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845F543D-67FC-4640-A2A1-69DA6D052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DBDB2A9C-60E5-4F7E-BA2B-4DD1595FB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72B10DA2-D88E-4952-BDB5-102E61B4B2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AC5F5BED-3698-4F52-9977-D8CA2DC03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E19CCEBC-AD20-45B2-A751-42B40BB31C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3A978AD9-9A35-4B89-B3BC-61E54AD9EB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77D8C808-AFC9-42DD-B253-0048903791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53" name="Freeform: Shape 152">
              <a:extLst>
                <a:ext uri="{FF2B5EF4-FFF2-40B4-BE49-F238E27FC236}">
                  <a16:creationId xmlns:a16="http://schemas.microsoft.com/office/drawing/2014/main" id="{EECD0BF1-7C64-407E-8306-4C447B1D32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4" name="Freeform: Shape 153">
              <a:extLst>
                <a:ext uri="{FF2B5EF4-FFF2-40B4-BE49-F238E27FC236}">
                  <a16:creationId xmlns:a16="http://schemas.microsoft.com/office/drawing/2014/main" id="{953B0F94-AC35-4CB2-878D-1DC7D68BE9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55" name="Freeform: Shape 154">
              <a:extLst>
                <a:ext uri="{FF2B5EF4-FFF2-40B4-BE49-F238E27FC236}">
                  <a16:creationId xmlns:a16="http://schemas.microsoft.com/office/drawing/2014/main" id="{08EA50C2-BB5F-4368-AA91-67B207C1AB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DE45A7FE-0A45-45F6-8417-EBDA5A12D8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DA8B8DC8-F88C-432E-A8C2-8D13FE874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D02C5430-233D-49F7-B852-181D2B2F61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76DB286F-9E15-441C-8697-57007B76C1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534DC0EE-15B7-44AE-A7DC-8B5E22688A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4FBE9900-F640-4248-9C4C-EDBE5E00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37FF04AF-F86B-49F8-AAB5-DA696591A1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710DCFEA-4572-47A3-A6BE-7B21F5758C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BA42ED8E-CCC8-478F-9EF4-625B633071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146DF8F4-DF09-4E6C-887F-C9269E56A5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7FF3916E-5C82-4956-A88B-81BFAC91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7E5CF7AE-ED45-4AB5-9AEB-56FC964BFA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8" name="Freeform: Shape 167">
              <a:extLst>
                <a:ext uri="{FF2B5EF4-FFF2-40B4-BE49-F238E27FC236}">
                  <a16:creationId xmlns:a16="http://schemas.microsoft.com/office/drawing/2014/main" id="{7CFB132C-BEB1-4897-B1A4-97422811F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4EE49F21-E336-41BC-8256-85A9AB597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C62510EE-BDCD-4393-9AD7-2D0C9A722D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2420F94B-4F00-4C6C-97E3-BA5B5E6871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E712560A-A110-4132-85D5-21BBBFA8C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D1E3102B-23D5-43AE-A67D-583AAA52B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9D5ABE4E-EB80-423C-BBCE-9C1B77D9B0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BEB8CCC5-38F5-4892-A00B-14B645BBDF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8860175F-F7D5-4464-AD61-5B435528FE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E28C20B0-98AA-4A5B-8CE1-236A3F6CAA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8A56719F-13F0-4B75-8C04-DAACD8FD86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B30555DA-285C-4859-83DE-B16FF6DB1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67AF00E9-C8D6-41C4-9703-5468F5163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D07F88BD-A2E8-4F25-BB43-9372C6C9F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DFAE35DA-8283-4F4B-8C00-FF8EFE39B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4340DEBE-A255-48E2-B7B2-AE881651C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FE968FB9-507A-4F2E-B346-15995081B1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4DA99BD8-9C2B-46BF-AA27-ED405540D1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50C84F67-D2C2-48DF-8537-DF99C6024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7" name="Freeform: Shape 186">
              <a:extLst>
                <a:ext uri="{FF2B5EF4-FFF2-40B4-BE49-F238E27FC236}">
                  <a16:creationId xmlns:a16="http://schemas.microsoft.com/office/drawing/2014/main" id="{F5CAEB9A-26A6-4FBF-916B-19FC9B0BF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8" name="Freeform: Shape 187">
              <a:extLst>
                <a:ext uri="{FF2B5EF4-FFF2-40B4-BE49-F238E27FC236}">
                  <a16:creationId xmlns:a16="http://schemas.microsoft.com/office/drawing/2014/main" id="{E4DEDE1B-4819-4E4B-849E-330D7DF56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C441B73E-F19C-4313-8F46-F600603B36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90" name="Freeform: Shape 189">
              <a:extLst>
                <a:ext uri="{FF2B5EF4-FFF2-40B4-BE49-F238E27FC236}">
                  <a16:creationId xmlns:a16="http://schemas.microsoft.com/office/drawing/2014/main" id="{014FE805-EF51-4859-A6DF-CF75F9A0F5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1" name="Freeform: Shape 190">
              <a:extLst>
                <a:ext uri="{FF2B5EF4-FFF2-40B4-BE49-F238E27FC236}">
                  <a16:creationId xmlns:a16="http://schemas.microsoft.com/office/drawing/2014/main" id="{624CF2A5-BD9E-4570-8560-063BC70F26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6BEC415C-7946-43B2-9AC8-348B6B5CD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1B615AD5-3365-43D4-8E16-377A2A2F97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4" name="Freeform: Shape 193">
              <a:extLst>
                <a:ext uri="{FF2B5EF4-FFF2-40B4-BE49-F238E27FC236}">
                  <a16:creationId xmlns:a16="http://schemas.microsoft.com/office/drawing/2014/main" id="{9D184DFD-DD33-491E-90FF-6E4ECA2668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31B62FE1-0262-4B09-ABEA-8AA010137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20C539C6-FAA9-4EBE-93D9-1F946E1449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8C6EF3FF-09E5-4099-A49B-CA364A6E8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B3C5E06F-8F1E-4771-AAE4-B34B1D6A3D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9" name="Freeform: Shape 198">
              <a:extLst>
                <a:ext uri="{FF2B5EF4-FFF2-40B4-BE49-F238E27FC236}">
                  <a16:creationId xmlns:a16="http://schemas.microsoft.com/office/drawing/2014/main" id="{538D5AE9-76CC-4AE4-B026-656EDCB01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00" name="Freeform: Shape 199">
              <a:extLst>
                <a:ext uri="{FF2B5EF4-FFF2-40B4-BE49-F238E27FC236}">
                  <a16:creationId xmlns:a16="http://schemas.microsoft.com/office/drawing/2014/main" id="{30F1A9B9-52AB-4527-BD4A-1802F7C960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01" name="Freeform: Shape 200">
              <a:extLst>
                <a:ext uri="{FF2B5EF4-FFF2-40B4-BE49-F238E27FC236}">
                  <a16:creationId xmlns:a16="http://schemas.microsoft.com/office/drawing/2014/main" id="{46A57D78-C020-4EEF-971D-0C8802889A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02" name="Freeform: Shape 201">
              <a:extLst>
                <a:ext uri="{FF2B5EF4-FFF2-40B4-BE49-F238E27FC236}">
                  <a16:creationId xmlns:a16="http://schemas.microsoft.com/office/drawing/2014/main" id="{7666D7A3-5ABF-4EDE-A0C5-F2099B2D86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03" name="Freeform: Shape 202">
              <a:extLst>
                <a:ext uri="{FF2B5EF4-FFF2-40B4-BE49-F238E27FC236}">
                  <a16:creationId xmlns:a16="http://schemas.microsoft.com/office/drawing/2014/main" id="{13BC460A-E0FF-4658-A2FD-A3AF4D51D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04" name="Freeform: Shape 203">
              <a:extLst>
                <a:ext uri="{FF2B5EF4-FFF2-40B4-BE49-F238E27FC236}">
                  <a16:creationId xmlns:a16="http://schemas.microsoft.com/office/drawing/2014/main" id="{26467CC2-3AB3-4D37-8323-385B7399F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205" name="Freeform: Shape 204">
              <a:extLst>
                <a:ext uri="{FF2B5EF4-FFF2-40B4-BE49-F238E27FC236}">
                  <a16:creationId xmlns:a16="http://schemas.microsoft.com/office/drawing/2014/main" id="{563A1F58-33CE-4EDF-B902-3F43F69DA2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6" name="Freeform: Shape 205">
              <a:extLst>
                <a:ext uri="{FF2B5EF4-FFF2-40B4-BE49-F238E27FC236}">
                  <a16:creationId xmlns:a16="http://schemas.microsoft.com/office/drawing/2014/main" id="{DDCFAB2F-7E88-4A57-999A-2506A1FE7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7" name="Freeform: Shape 206">
              <a:extLst>
                <a:ext uri="{FF2B5EF4-FFF2-40B4-BE49-F238E27FC236}">
                  <a16:creationId xmlns:a16="http://schemas.microsoft.com/office/drawing/2014/main" id="{571BEB66-3787-441F-BB54-80C05C6F13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08" name="Freeform: Shape 207">
              <a:extLst>
                <a:ext uri="{FF2B5EF4-FFF2-40B4-BE49-F238E27FC236}">
                  <a16:creationId xmlns:a16="http://schemas.microsoft.com/office/drawing/2014/main" id="{641DC095-611E-4979-8664-6C0EB878F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209" name="Freeform: Shape 208">
              <a:extLst>
                <a:ext uri="{FF2B5EF4-FFF2-40B4-BE49-F238E27FC236}">
                  <a16:creationId xmlns:a16="http://schemas.microsoft.com/office/drawing/2014/main" id="{210B9ECF-D859-4919-A9D6-3208548F00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10" name="Freeform: Shape 209">
              <a:extLst>
                <a:ext uri="{FF2B5EF4-FFF2-40B4-BE49-F238E27FC236}">
                  <a16:creationId xmlns:a16="http://schemas.microsoft.com/office/drawing/2014/main" id="{4FBC31D4-7E98-452C-8A87-822DE0432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11" name="Freeform: Shape 210">
              <a:extLst>
                <a:ext uri="{FF2B5EF4-FFF2-40B4-BE49-F238E27FC236}">
                  <a16:creationId xmlns:a16="http://schemas.microsoft.com/office/drawing/2014/main" id="{E302346C-F328-435B-87ED-447C6F8542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B94F507E-9E94-432E-AE8A-A6CB2C5D05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1FFAC4F0-FD7F-4943-B60E-E276F8B23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14" name="Freeform: Shape 213">
              <a:extLst>
                <a:ext uri="{FF2B5EF4-FFF2-40B4-BE49-F238E27FC236}">
                  <a16:creationId xmlns:a16="http://schemas.microsoft.com/office/drawing/2014/main" id="{A8A5D871-92FD-43C3-BF94-0B524FA7D3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6A79A241-1665-453E-ADD4-18892D4F8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81EABE18-4189-4E07-93C9-9B76673E3E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7" name="Freeform: Shape 216">
              <a:extLst>
                <a:ext uri="{FF2B5EF4-FFF2-40B4-BE49-F238E27FC236}">
                  <a16:creationId xmlns:a16="http://schemas.microsoft.com/office/drawing/2014/main" id="{B658A0EE-6F09-4EF7-B5E7-F23A556BD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18" name="Freeform: Shape 217">
              <a:extLst>
                <a:ext uri="{FF2B5EF4-FFF2-40B4-BE49-F238E27FC236}">
                  <a16:creationId xmlns:a16="http://schemas.microsoft.com/office/drawing/2014/main" id="{15EB019C-C95B-4DE3-BD17-DC20F8007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19" name="Freeform: Shape 218">
              <a:extLst>
                <a:ext uri="{FF2B5EF4-FFF2-40B4-BE49-F238E27FC236}">
                  <a16:creationId xmlns:a16="http://schemas.microsoft.com/office/drawing/2014/main" id="{2948B3ED-79C1-47C8-B712-0BFB5536C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0" name="Freeform: Shape 219">
              <a:extLst>
                <a:ext uri="{FF2B5EF4-FFF2-40B4-BE49-F238E27FC236}">
                  <a16:creationId xmlns:a16="http://schemas.microsoft.com/office/drawing/2014/main" id="{13387DB9-900B-422D-90F7-C5C7EB5D59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21" name="Freeform: Shape 220">
              <a:extLst>
                <a:ext uri="{FF2B5EF4-FFF2-40B4-BE49-F238E27FC236}">
                  <a16:creationId xmlns:a16="http://schemas.microsoft.com/office/drawing/2014/main" id="{48FDCCF3-E6D6-4CD0-9D47-02FE785C7A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222" name="Freeform: Shape 221">
              <a:extLst>
                <a:ext uri="{FF2B5EF4-FFF2-40B4-BE49-F238E27FC236}">
                  <a16:creationId xmlns:a16="http://schemas.microsoft.com/office/drawing/2014/main" id="{BC14E8F6-33F6-47CE-9A24-EA71D71496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F78CC38F-63FC-4552-B17B-8D79D3C8F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89042823-A002-49CE-B03D-ED1291DC13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25" name="Freeform: Shape 224">
              <a:extLst>
                <a:ext uri="{FF2B5EF4-FFF2-40B4-BE49-F238E27FC236}">
                  <a16:creationId xmlns:a16="http://schemas.microsoft.com/office/drawing/2014/main" id="{96EFC6CE-198B-489B-B1EE-72CE842628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6" name="Freeform: Shape 225">
              <a:extLst>
                <a:ext uri="{FF2B5EF4-FFF2-40B4-BE49-F238E27FC236}">
                  <a16:creationId xmlns:a16="http://schemas.microsoft.com/office/drawing/2014/main" id="{49FEA23D-54D9-45D7-9325-1E2F638C9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27" name="Freeform: Shape 226">
              <a:extLst>
                <a:ext uri="{FF2B5EF4-FFF2-40B4-BE49-F238E27FC236}">
                  <a16:creationId xmlns:a16="http://schemas.microsoft.com/office/drawing/2014/main" id="{2DB04EE3-370F-49CE-BCFE-C2999C3CF2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8" name="Freeform: Shape 227">
              <a:extLst>
                <a:ext uri="{FF2B5EF4-FFF2-40B4-BE49-F238E27FC236}">
                  <a16:creationId xmlns:a16="http://schemas.microsoft.com/office/drawing/2014/main" id="{8BCBCC34-797D-41A8-8AD1-7E03E1BBFF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29" name="Freeform: Shape 228">
              <a:extLst>
                <a:ext uri="{FF2B5EF4-FFF2-40B4-BE49-F238E27FC236}">
                  <a16:creationId xmlns:a16="http://schemas.microsoft.com/office/drawing/2014/main" id="{AFF5C1F8-0EDE-4835-89E6-1FCB2EA395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0" name="Freeform: Shape 229">
              <a:extLst>
                <a:ext uri="{FF2B5EF4-FFF2-40B4-BE49-F238E27FC236}">
                  <a16:creationId xmlns:a16="http://schemas.microsoft.com/office/drawing/2014/main" id="{6171D504-6300-457C-AFCC-064DBB3FC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31" name="Freeform: Shape 230">
              <a:extLst>
                <a:ext uri="{FF2B5EF4-FFF2-40B4-BE49-F238E27FC236}">
                  <a16:creationId xmlns:a16="http://schemas.microsoft.com/office/drawing/2014/main" id="{62ACE739-C8C4-4495-B04C-C3AFC4481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2" name="Freeform: Shape 231">
              <a:extLst>
                <a:ext uri="{FF2B5EF4-FFF2-40B4-BE49-F238E27FC236}">
                  <a16:creationId xmlns:a16="http://schemas.microsoft.com/office/drawing/2014/main" id="{3F4771CD-CDCA-4FFE-8EF5-E42D1781E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33" name="Freeform: Shape 232">
              <a:extLst>
                <a:ext uri="{FF2B5EF4-FFF2-40B4-BE49-F238E27FC236}">
                  <a16:creationId xmlns:a16="http://schemas.microsoft.com/office/drawing/2014/main" id="{A10C0BFE-A8F9-4E21-9DFD-37A4D26C6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4" name="Freeform: Shape 233">
              <a:extLst>
                <a:ext uri="{FF2B5EF4-FFF2-40B4-BE49-F238E27FC236}">
                  <a16:creationId xmlns:a16="http://schemas.microsoft.com/office/drawing/2014/main" id="{4D8D4EF9-4EF7-4538-A4AE-439F9335EA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5" name="Freeform: Shape 234">
              <a:extLst>
                <a:ext uri="{FF2B5EF4-FFF2-40B4-BE49-F238E27FC236}">
                  <a16:creationId xmlns:a16="http://schemas.microsoft.com/office/drawing/2014/main" id="{7E0500AB-5662-43B9-95C2-2EC80CC54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6" name="Freeform: Shape 235">
              <a:extLst>
                <a:ext uri="{FF2B5EF4-FFF2-40B4-BE49-F238E27FC236}">
                  <a16:creationId xmlns:a16="http://schemas.microsoft.com/office/drawing/2014/main" id="{984021AD-A6A2-4CDA-A953-72FBA7598B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237" name="Freeform: Shape 236">
              <a:extLst>
                <a:ext uri="{FF2B5EF4-FFF2-40B4-BE49-F238E27FC236}">
                  <a16:creationId xmlns:a16="http://schemas.microsoft.com/office/drawing/2014/main" id="{FD1FBF47-CAC8-4385-9DC7-C9BB6167E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38" name="Freeform: Shape 237">
              <a:extLst>
                <a:ext uri="{FF2B5EF4-FFF2-40B4-BE49-F238E27FC236}">
                  <a16:creationId xmlns:a16="http://schemas.microsoft.com/office/drawing/2014/main" id="{FBAEE482-005F-4288-8D66-09EA246C4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239" name="Freeform: Shape 238">
              <a:extLst>
                <a:ext uri="{FF2B5EF4-FFF2-40B4-BE49-F238E27FC236}">
                  <a16:creationId xmlns:a16="http://schemas.microsoft.com/office/drawing/2014/main" id="{2C5DCF49-33DE-4AFF-818E-42F59F280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40" name="Freeform: Shape 239">
              <a:extLst>
                <a:ext uri="{FF2B5EF4-FFF2-40B4-BE49-F238E27FC236}">
                  <a16:creationId xmlns:a16="http://schemas.microsoft.com/office/drawing/2014/main" id="{866903F3-208B-46D5-925B-254DC74291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1" name="Freeform: Shape 240">
              <a:extLst>
                <a:ext uri="{FF2B5EF4-FFF2-40B4-BE49-F238E27FC236}">
                  <a16:creationId xmlns:a16="http://schemas.microsoft.com/office/drawing/2014/main" id="{2550D219-E342-4A38-BB89-575C1EE7A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2" name="Freeform: Shape 241">
              <a:extLst>
                <a:ext uri="{FF2B5EF4-FFF2-40B4-BE49-F238E27FC236}">
                  <a16:creationId xmlns:a16="http://schemas.microsoft.com/office/drawing/2014/main" id="{5B5485FC-95D0-4660-9594-2C9BD3B776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243" name="Freeform: Shape 242">
              <a:extLst>
                <a:ext uri="{FF2B5EF4-FFF2-40B4-BE49-F238E27FC236}">
                  <a16:creationId xmlns:a16="http://schemas.microsoft.com/office/drawing/2014/main" id="{2EA358DA-C7E8-4DF8-B7D6-CC582956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44" name="Freeform: Shape 243">
              <a:extLst>
                <a:ext uri="{FF2B5EF4-FFF2-40B4-BE49-F238E27FC236}">
                  <a16:creationId xmlns:a16="http://schemas.microsoft.com/office/drawing/2014/main" id="{7990E8BB-4369-4845-8436-A6F3FE1D1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245" name="Freeform: Shape 244">
              <a:extLst>
                <a:ext uri="{FF2B5EF4-FFF2-40B4-BE49-F238E27FC236}">
                  <a16:creationId xmlns:a16="http://schemas.microsoft.com/office/drawing/2014/main" id="{D6C050C5-1951-434B-A7FE-D271E73F8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grpSp>
        <p:nvGrpSpPr>
          <p:cNvPr id="247" name="Graphic 4">
            <a:extLst>
              <a:ext uri="{FF2B5EF4-FFF2-40B4-BE49-F238E27FC236}">
                <a16:creationId xmlns:a16="http://schemas.microsoft.com/office/drawing/2014/main" id="{773717CC-ECEE-4ABF-BA61-C59F468017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80915" y="4748271"/>
            <a:ext cx="1330536" cy="1330521"/>
            <a:chOff x="5734037" y="3067039"/>
            <a:chExt cx="724483" cy="724489"/>
          </a:xfrm>
          <a:solidFill>
            <a:schemeClr val="tx1">
              <a:alpha val="60000"/>
            </a:schemeClr>
          </a:solidFill>
        </p:grpSpPr>
        <p:sp>
          <p:nvSpPr>
            <p:cNvPr id="248" name="Freeform: Shape 247">
              <a:extLst>
                <a:ext uri="{FF2B5EF4-FFF2-40B4-BE49-F238E27FC236}">
                  <a16:creationId xmlns:a16="http://schemas.microsoft.com/office/drawing/2014/main" id="{9A4FAE41-62DF-4B8E-BD66-8EC206E0E3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49" name="Freeform: Shape 248">
              <a:extLst>
                <a:ext uri="{FF2B5EF4-FFF2-40B4-BE49-F238E27FC236}">
                  <a16:creationId xmlns:a16="http://schemas.microsoft.com/office/drawing/2014/main" id="{564C7F1F-5546-40DC-A16B-C9A3E45777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50" name="Freeform: Shape 249">
              <a:extLst>
                <a:ext uri="{FF2B5EF4-FFF2-40B4-BE49-F238E27FC236}">
                  <a16:creationId xmlns:a16="http://schemas.microsoft.com/office/drawing/2014/main" id="{45583216-FC24-4B75-9703-DBEC401FF8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1" name="Freeform: Shape 250">
              <a:extLst>
                <a:ext uri="{FF2B5EF4-FFF2-40B4-BE49-F238E27FC236}">
                  <a16:creationId xmlns:a16="http://schemas.microsoft.com/office/drawing/2014/main" id="{2FD0A70D-2E7E-4048-8145-0F45EDBBCE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2" name="Freeform: Shape 251">
              <a:extLst>
                <a:ext uri="{FF2B5EF4-FFF2-40B4-BE49-F238E27FC236}">
                  <a16:creationId xmlns:a16="http://schemas.microsoft.com/office/drawing/2014/main" id="{B703C78E-D176-4455-B7B5-2DB4F418D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3" name="Freeform: Shape 252">
              <a:extLst>
                <a:ext uri="{FF2B5EF4-FFF2-40B4-BE49-F238E27FC236}">
                  <a16:creationId xmlns:a16="http://schemas.microsoft.com/office/drawing/2014/main" id="{AD23B98E-D1FB-4BD9-BA4A-060BC8266E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54" name="Freeform: Shape 253">
              <a:extLst>
                <a:ext uri="{FF2B5EF4-FFF2-40B4-BE49-F238E27FC236}">
                  <a16:creationId xmlns:a16="http://schemas.microsoft.com/office/drawing/2014/main" id="{C1541992-EEDB-4D6B-BDA9-B66E58A17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55" name="Freeform: Shape 254">
              <a:extLst>
                <a:ext uri="{FF2B5EF4-FFF2-40B4-BE49-F238E27FC236}">
                  <a16:creationId xmlns:a16="http://schemas.microsoft.com/office/drawing/2014/main" id="{08072B3B-B852-4186-ACFE-F614251324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256" name="Freeform: Shape 255">
              <a:extLst>
                <a:ext uri="{FF2B5EF4-FFF2-40B4-BE49-F238E27FC236}">
                  <a16:creationId xmlns:a16="http://schemas.microsoft.com/office/drawing/2014/main" id="{7B5DD2CA-BCBA-4F3E-B472-84006768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57" name="Freeform: Shape 256">
              <a:extLst>
                <a:ext uri="{FF2B5EF4-FFF2-40B4-BE49-F238E27FC236}">
                  <a16:creationId xmlns:a16="http://schemas.microsoft.com/office/drawing/2014/main" id="{C7335DFE-05E4-4D45-B035-1D85E7648E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58" name="Freeform: Shape 257">
              <a:extLst>
                <a:ext uri="{FF2B5EF4-FFF2-40B4-BE49-F238E27FC236}">
                  <a16:creationId xmlns:a16="http://schemas.microsoft.com/office/drawing/2014/main" id="{ADCF9375-A092-491A-960D-A4DBB376C3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59" name="Freeform: Shape 258">
              <a:extLst>
                <a:ext uri="{FF2B5EF4-FFF2-40B4-BE49-F238E27FC236}">
                  <a16:creationId xmlns:a16="http://schemas.microsoft.com/office/drawing/2014/main" id="{95341599-7E99-490F-9AF8-07EAE5C8DB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0" name="Freeform: Shape 259">
              <a:extLst>
                <a:ext uri="{FF2B5EF4-FFF2-40B4-BE49-F238E27FC236}">
                  <a16:creationId xmlns:a16="http://schemas.microsoft.com/office/drawing/2014/main" id="{E1C55EB0-818A-46E6-8D53-5503100290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61" name="Freeform: Shape 260">
              <a:extLst>
                <a:ext uri="{FF2B5EF4-FFF2-40B4-BE49-F238E27FC236}">
                  <a16:creationId xmlns:a16="http://schemas.microsoft.com/office/drawing/2014/main" id="{319B036C-5BD8-4F3B-8935-96D50F410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62" name="Freeform: Shape 261">
              <a:extLst>
                <a:ext uri="{FF2B5EF4-FFF2-40B4-BE49-F238E27FC236}">
                  <a16:creationId xmlns:a16="http://schemas.microsoft.com/office/drawing/2014/main" id="{A8445880-106C-4DC8-A250-D132F0D6F3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63" name="Freeform: Shape 262">
              <a:extLst>
                <a:ext uri="{FF2B5EF4-FFF2-40B4-BE49-F238E27FC236}">
                  <a16:creationId xmlns:a16="http://schemas.microsoft.com/office/drawing/2014/main" id="{952AA1DD-5DBE-43CD-9B85-63C7626929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64" name="Freeform: Shape 263">
              <a:extLst>
                <a:ext uri="{FF2B5EF4-FFF2-40B4-BE49-F238E27FC236}">
                  <a16:creationId xmlns:a16="http://schemas.microsoft.com/office/drawing/2014/main" id="{2A412466-ED73-4944-83CE-224B1769C2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5" name="Freeform: Shape 264">
              <a:extLst>
                <a:ext uri="{FF2B5EF4-FFF2-40B4-BE49-F238E27FC236}">
                  <a16:creationId xmlns:a16="http://schemas.microsoft.com/office/drawing/2014/main" id="{807E195A-10DB-494C-A547-E1D0C6F616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6" name="Freeform: Shape 265">
              <a:extLst>
                <a:ext uri="{FF2B5EF4-FFF2-40B4-BE49-F238E27FC236}">
                  <a16:creationId xmlns:a16="http://schemas.microsoft.com/office/drawing/2014/main" id="{4CD4AECE-734D-4B90-984F-B2ABFA2B6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7" name="Freeform: Shape 266">
              <a:extLst>
                <a:ext uri="{FF2B5EF4-FFF2-40B4-BE49-F238E27FC236}">
                  <a16:creationId xmlns:a16="http://schemas.microsoft.com/office/drawing/2014/main" id="{2927072E-8001-4AD1-A4C4-2EDBA3BF8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268" name="Freeform: Shape 267">
              <a:extLst>
                <a:ext uri="{FF2B5EF4-FFF2-40B4-BE49-F238E27FC236}">
                  <a16:creationId xmlns:a16="http://schemas.microsoft.com/office/drawing/2014/main" id="{499D6F50-E593-46A3-81D8-73389276B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69" name="Freeform: Shape 268">
              <a:extLst>
                <a:ext uri="{FF2B5EF4-FFF2-40B4-BE49-F238E27FC236}">
                  <a16:creationId xmlns:a16="http://schemas.microsoft.com/office/drawing/2014/main" id="{7A96E600-84B4-452B-AE40-295FC5807E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70" name="Freeform: Shape 269">
              <a:extLst>
                <a:ext uri="{FF2B5EF4-FFF2-40B4-BE49-F238E27FC236}">
                  <a16:creationId xmlns:a16="http://schemas.microsoft.com/office/drawing/2014/main" id="{CBBA17AC-C1AB-4BFC-A051-457275D1D6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1" name="Freeform: Shape 270">
              <a:extLst>
                <a:ext uri="{FF2B5EF4-FFF2-40B4-BE49-F238E27FC236}">
                  <a16:creationId xmlns:a16="http://schemas.microsoft.com/office/drawing/2014/main" id="{488E850C-90D5-4D0F-A57D-7809327EF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2" name="Freeform: Shape 271">
              <a:extLst>
                <a:ext uri="{FF2B5EF4-FFF2-40B4-BE49-F238E27FC236}">
                  <a16:creationId xmlns:a16="http://schemas.microsoft.com/office/drawing/2014/main" id="{9F98D808-AB13-4D8D-B4C5-9D32153462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3" name="Freeform: Shape 272">
              <a:extLst>
                <a:ext uri="{FF2B5EF4-FFF2-40B4-BE49-F238E27FC236}">
                  <a16:creationId xmlns:a16="http://schemas.microsoft.com/office/drawing/2014/main" id="{95AFFBC0-FF37-4117-86FA-21ABDA17AB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ED0AC42A-17B0-4154-968C-CAE2A04C2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4A7A31A0-8490-4B9D-B9CC-7FF28053EB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76" name="Freeform: Shape 275">
              <a:extLst>
                <a:ext uri="{FF2B5EF4-FFF2-40B4-BE49-F238E27FC236}">
                  <a16:creationId xmlns:a16="http://schemas.microsoft.com/office/drawing/2014/main" id="{8188899C-6A74-43D8-B36C-F86B278C8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77" name="Freeform: Shape 276">
              <a:extLst>
                <a:ext uri="{FF2B5EF4-FFF2-40B4-BE49-F238E27FC236}">
                  <a16:creationId xmlns:a16="http://schemas.microsoft.com/office/drawing/2014/main" id="{1537EAA6-95B6-4674-A7B9-40F9AB7F59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8" name="Freeform: Shape 277">
              <a:extLst>
                <a:ext uri="{FF2B5EF4-FFF2-40B4-BE49-F238E27FC236}">
                  <a16:creationId xmlns:a16="http://schemas.microsoft.com/office/drawing/2014/main" id="{F4B29507-C08F-4764-B703-0EB33A0FAC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79" name="Freeform: Shape 278">
              <a:extLst>
                <a:ext uri="{FF2B5EF4-FFF2-40B4-BE49-F238E27FC236}">
                  <a16:creationId xmlns:a16="http://schemas.microsoft.com/office/drawing/2014/main" id="{4200E500-6A99-47FC-A30F-FA4C85DA8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0" name="Freeform: Shape 279">
              <a:extLst>
                <a:ext uri="{FF2B5EF4-FFF2-40B4-BE49-F238E27FC236}">
                  <a16:creationId xmlns:a16="http://schemas.microsoft.com/office/drawing/2014/main" id="{9558677C-76AD-451F-AEEE-C5FEE4179C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1" name="Freeform: Shape 280">
              <a:extLst>
                <a:ext uri="{FF2B5EF4-FFF2-40B4-BE49-F238E27FC236}">
                  <a16:creationId xmlns:a16="http://schemas.microsoft.com/office/drawing/2014/main" id="{79E472E5-A81A-44E7-AEBA-C3A593497B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2" name="Freeform: Shape 281">
              <a:extLst>
                <a:ext uri="{FF2B5EF4-FFF2-40B4-BE49-F238E27FC236}">
                  <a16:creationId xmlns:a16="http://schemas.microsoft.com/office/drawing/2014/main" id="{5CD54F54-9E41-4635-A533-6CC6515E13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3" name="Freeform: Shape 282">
              <a:extLst>
                <a:ext uri="{FF2B5EF4-FFF2-40B4-BE49-F238E27FC236}">
                  <a16:creationId xmlns:a16="http://schemas.microsoft.com/office/drawing/2014/main" id="{B22D6F46-74C0-49D9-8CD8-BC125E973D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84" name="Freeform: Shape 283">
              <a:extLst>
                <a:ext uri="{FF2B5EF4-FFF2-40B4-BE49-F238E27FC236}">
                  <a16:creationId xmlns:a16="http://schemas.microsoft.com/office/drawing/2014/main" id="{C6FAA6EC-EDF6-4522-ACD8-8D4F7FF872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85" name="Freeform: Shape 284">
              <a:extLst>
                <a:ext uri="{FF2B5EF4-FFF2-40B4-BE49-F238E27FC236}">
                  <a16:creationId xmlns:a16="http://schemas.microsoft.com/office/drawing/2014/main" id="{5F8364DC-ED1A-482D-A418-7941B199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86" name="Freeform: Shape 285">
              <a:extLst>
                <a:ext uri="{FF2B5EF4-FFF2-40B4-BE49-F238E27FC236}">
                  <a16:creationId xmlns:a16="http://schemas.microsoft.com/office/drawing/2014/main" id="{1896D361-70A8-4528-940B-F306550F88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87" name="Freeform: Shape 286">
              <a:extLst>
                <a:ext uri="{FF2B5EF4-FFF2-40B4-BE49-F238E27FC236}">
                  <a16:creationId xmlns:a16="http://schemas.microsoft.com/office/drawing/2014/main" id="{4D1CB00A-0CE1-4E25-ADCE-9562845F5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88" name="Freeform: Shape 287">
              <a:extLst>
                <a:ext uri="{FF2B5EF4-FFF2-40B4-BE49-F238E27FC236}">
                  <a16:creationId xmlns:a16="http://schemas.microsoft.com/office/drawing/2014/main" id="{E1B6761E-B7C6-4218-B95F-F6DEC0066D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89" name="Freeform: Shape 288">
              <a:extLst>
                <a:ext uri="{FF2B5EF4-FFF2-40B4-BE49-F238E27FC236}">
                  <a16:creationId xmlns:a16="http://schemas.microsoft.com/office/drawing/2014/main" id="{CA081177-DAC3-4667-91A1-4CC885D4A1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290" name="Freeform: Shape 289">
              <a:extLst>
                <a:ext uri="{FF2B5EF4-FFF2-40B4-BE49-F238E27FC236}">
                  <a16:creationId xmlns:a16="http://schemas.microsoft.com/office/drawing/2014/main" id="{435007DC-BB8D-43BA-9598-AE79AA262E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291" name="Freeform: Shape 290">
              <a:extLst>
                <a:ext uri="{FF2B5EF4-FFF2-40B4-BE49-F238E27FC236}">
                  <a16:creationId xmlns:a16="http://schemas.microsoft.com/office/drawing/2014/main" id="{46628B8A-02EC-44EF-B52C-5EBAFBCF9C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2" name="Freeform: Shape 291">
              <a:extLst>
                <a:ext uri="{FF2B5EF4-FFF2-40B4-BE49-F238E27FC236}">
                  <a16:creationId xmlns:a16="http://schemas.microsoft.com/office/drawing/2014/main" id="{2DACEC99-8F4C-495C-8EAA-670A3A02E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3" name="Freeform: Shape 292">
              <a:extLst>
                <a:ext uri="{FF2B5EF4-FFF2-40B4-BE49-F238E27FC236}">
                  <a16:creationId xmlns:a16="http://schemas.microsoft.com/office/drawing/2014/main" id="{C8EFEAD4-1425-4357-9D8A-F326DABC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4" name="Freeform: Shape 293">
              <a:extLst>
                <a:ext uri="{FF2B5EF4-FFF2-40B4-BE49-F238E27FC236}">
                  <a16:creationId xmlns:a16="http://schemas.microsoft.com/office/drawing/2014/main" id="{FDA70E94-A082-47D4-B4F8-142AEF1DC3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5" name="Freeform: Shape 294">
              <a:extLst>
                <a:ext uri="{FF2B5EF4-FFF2-40B4-BE49-F238E27FC236}">
                  <a16:creationId xmlns:a16="http://schemas.microsoft.com/office/drawing/2014/main" id="{10E96E8A-1EEA-4F1D-8CFE-12DC9B9E7A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6" name="Freeform: Shape 295">
              <a:extLst>
                <a:ext uri="{FF2B5EF4-FFF2-40B4-BE49-F238E27FC236}">
                  <a16:creationId xmlns:a16="http://schemas.microsoft.com/office/drawing/2014/main" id="{B12D7CC4-A548-4FF7-A6B2-9151CFA9E3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297" name="Freeform: Shape 296">
              <a:extLst>
                <a:ext uri="{FF2B5EF4-FFF2-40B4-BE49-F238E27FC236}">
                  <a16:creationId xmlns:a16="http://schemas.microsoft.com/office/drawing/2014/main" id="{CB3F1C68-B597-4669-87F8-C80124ABE0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98" name="Freeform: Shape 297">
              <a:extLst>
                <a:ext uri="{FF2B5EF4-FFF2-40B4-BE49-F238E27FC236}">
                  <a16:creationId xmlns:a16="http://schemas.microsoft.com/office/drawing/2014/main" id="{A57037D2-0958-4F34-815F-C8CA7F86A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299" name="Freeform: Shape 298">
              <a:extLst>
                <a:ext uri="{FF2B5EF4-FFF2-40B4-BE49-F238E27FC236}">
                  <a16:creationId xmlns:a16="http://schemas.microsoft.com/office/drawing/2014/main" id="{30AF3969-3F11-4157-B4B9-33B1314623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300" name="Freeform: Shape 299">
              <a:extLst>
                <a:ext uri="{FF2B5EF4-FFF2-40B4-BE49-F238E27FC236}">
                  <a16:creationId xmlns:a16="http://schemas.microsoft.com/office/drawing/2014/main" id="{51D613E3-18F5-4426-ADEB-DEC123E16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01" name="Freeform: Shape 300">
              <a:extLst>
                <a:ext uri="{FF2B5EF4-FFF2-40B4-BE49-F238E27FC236}">
                  <a16:creationId xmlns:a16="http://schemas.microsoft.com/office/drawing/2014/main" id="{1DC25548-A3A9-4018-A29B-6972D353F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302" name="Freeform: Shape 301">
              <a:extLst>
                <a:ext uri="{FF2B5EF4-FFF2-40B4-BE49-F238E27FC236}">
                  <a16:creationId xmlns:a16="http://schemas.microsoft.com/office/drawing/2014/main" id="{7EDE6372-94D2-435D-BD43-A20072D80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03" name="Freeform: Shape 302">
              <a:extLst>
                <a:ext uri="{FF2B5EF4-FFF2-40B4-BE49-F238E27FC236}">
                  <a16:creationId xmlns:a16="http://schemas.microsoft.com/office/drawing/2014/main" id="{729575A6-77E2-4199-8F0A-27C89330A0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04" name="Freeform: Shape 303">
              <a:extLst>
                <a:ext uri="{FF2B5EF4-FFF2-40B4-BE49-F238E27FC236}">
                  <a16:creationId xmlns:a16="http://schemas.microsoft.com/office/drawing/2014/main" id="{12EB506D-59AD-4011-80F8-36A2BDB954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05" name="Freeform: Shape 304">
              <a:extLst>
                <a:ext uri="{FF2B5EF4-FFF2-40B4-BE49-F238E27FC236}">
                  <a16:creationId xmlns:a16="http://schemas.microsoft.com/office/drawing/2014/main" id="{92FD46FA-14EB-46A2-B4A3-ECD1F49BAC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306" name="Freeform: Shape 305">
              <a:extLst>
                <a:ext uri="{FF2B5EF4-FFF2-40B4-BE49-F238E27FC236}">
                  <a16:creationId xmlns:a16="http://schemas.microsoft.com/office/drawing/2014/main" id="{1CD84E07-49A9-40E3-B34C-91C156C9C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07" name="Freeform: Shape 306">
              <a:extLst>
                <a:ext uri="{FF2B5EF4-FFF2-40B4-BE49-F238E27FC236}">
                  <a16:creationId xmlns:a16="http://schemas.microsoft.com/office/drawing/2014/main" id="{F3090306-C384-44A0-8C38-77397133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308" name="Freeform: Shape 307">
              <a:extLst>
                <a:ext uri="{FF2B5EF4-FFF2-40B4-BE49-F238E27FC236}">
                  <a16:creationId xmlns:a16="http://schemas.microsoft.com/office/drawing/2014/main" id="{3515E97E-31A4-4273-AB55-8EAD74CB9E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09" name="Freeform: Shape 308">
              <a:extLst>
                <a:ext uri="{FF2B5EF4-FFF2-40B4-BE49-F238E27FC236}">
                  <a16:creationId xmlns:a16="http://schemas.microsoft.com/office/drawing/2014/main" id="{792F63CA-0494-43E2-A0AA-37C35C8326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0" name="Freeform: Shape 309">
              <a:extLst>
                <a:ext uri="{FF2B5EF4-FFF2-40B4-BE49-F238E27FC236}">
                  <a16:creationId xmlns:a16="http://schemas.microsoft.com/office/drawing/2014/main" id="{5389A040-E4CC-4CE7-8B9F-40ECA9ACE1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1" name="Freeform: Shape 310">
              <a:extLst>
                <a:ext uri="{FF2B5EF4-FFF2-40B4-BE49-F238E27FC236}">
                  <a16:creationId xmlns:a16="http://schemas.microsoft.com/office/drawing/2014/main" id="{1BA51B23-705C-49BE-B606-8A9B623E0A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12" name="Freeform: Shape 311">
              <a:extLst>
                <a:ext uri="{FF2B5EF4-FFF2-40B4-BE49-F238E27FC236}">
                  <a16:creationId xmlns:a16="http://schemas.microsoft.com/office/drawing/2014/main" id="{B16EF17A-F451-4B5B-9052-33A9116E9D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13" name="Freeform: Shape 312">
              <a:extLst>
                <a:ext uri="{FF2B5EF4-FFF2-40B4-BE49-F238E27FC236}">
                  <a16:creationId xmlns:a16="http://schemas.microsoft.com/office/drawing/2014/main" id="{1B20B7D1-27D7-4E1A-A317-E9E7A105A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14" name="Freeform: Shape 313">
              <a:extLst>
                <a:ext uri="{FF2B5EF4-FFF2-40B4-BE49-F238E27FC236}">
                  <a16:creationId xmlns:a16="http://schemas.microsoft.com/office/drawing/2014/main" id="{1E3FADAF-FD1D-45B2-A40D-EBDD536E75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15" name="Freeform: Shape 314">
              <a:extLst>
                <a:ext uri="{FF2B5EF4-FFF2-40B4-BE49-F238E27FC236}">
                  <a16:creationId xmlns:a16="http://schemas.microsoft.com/office/drawing/2014/main" id="{301257BA-BCE2-4479-A04F-A9DBFAF92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16" name="Freeform: Shape 315">
              <a:extLst>
                <a:ext uri="{FF2B5EF4-FFF2-40B4-BE49-F238E27FC236}">
                  <a16:creationId xmlns:a16="http://schemas.microsoft.com/office/drawing/2014/main" id="{619D0ABC-04D9-405A-A52F-5EEC01762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17" name="Freeform: Shape 316">
              <a:extLst>
                <a:ext uri="{FF2B5EF4-FFF2-40B4-BE49-F238E27FC236}">
                  <a16:creationId xmlns:a16="http://schemas.microsoft.com/office/drawing/2014/main" id="{123AE5C7-608A-47A7-B7A1-55662B70B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318" name="Freeform: Shape 317">
              <a:extLst>
                <a:ext uri="{FF2B5EF4-FFF2-40B4-BE49-F238E27FC236}">
                  <a16:creationId xmlns:a16="http://schemas.microsoft.com/office/drawing/2014/main" id="{957BDA1A-3081-45EB-A31E-3F98EC6DC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19" name="Freeform: Shape 318">
              <a:extLst>
                <a:ext uri="{FF2B5EF4-FFF2-40B4-BE49-F238E27FC236}">
                  <a16:creationId xmlns:a16="http://schemas.microsoft.com/office/drawing/2014/main" id="{683DDA50-C794-4DC5-8297-CFDEB8DCB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320" name="Freeform: Shape 319">
              <a:extLst>
                <a:ext uri="{FF2B5EF4-FFF2-40B4-BE49-F238E27FC236}">
                  <a16:creationId xmlns:a16="http://schemas.microsoft.com/office/drawing/2014/main" id="{FA42024A-A832-4635-9CE6-B968232CE8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1" name="Freeform: Shape 320">
              <a:extLst>
                <a:ext uri="{FF2B5EF4-FFF2-40B4-BE49-F238E27FC236}">
                  <a16:creationId xmlns:a16="http://schemas.microsoft.com/office/drawing/2014/main" id="{564D00AA-3E68-4F56-80A0-08D5DFFB6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2" name="Freeform: Shape 321">
              <a:extLst>
                <a:ext uri="{FF2B5EF4-FFF2-40B4-BE49-F238E27FC236}">
                  <a16:creationId xmlns:a16="http://schemas.microsoft.com/office/drawing/2014/main" id="{D988A711-E3E8-4172-AFE1-60E93FF10A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3" name="Freeform: Shape 322">
              <a:extLst>
                <a:ext uri="{FF2B5EF4-FFF2-40B4-BE49-F238E27FC236}">
                  <a16:creationId xmlns:a16="http://schemas.microsoft.com/office/drawing/2014/main" id="{7A89FF34-EE34-461C-A3EF-73AC3801B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24" name="Freeform: Shape 323">
              <a:extLst>
                <a:ext uri="{FF2B5EF4-FFF2-40B4-BE49-F238E27FC236}">
                  <a16:creationId xmlns:a16="http://schemas.microsoft.com/office/drawing/2014/main" id="{80D55E43-BE59-444D-B32B-9C0306A126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5" name="Freeform: Shape 324">
              <a:extLst>
                <a:ext uri="{FF2B5EF4-FFF2-40B4-BE49-F238E27FC236}">
                  <a16:creationId xmlns:a16="http://schemas.microsoft.com/office/drawing/2014/main" id="{639C823F-B16B-4DF7-BA6E-0D832AAB2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26" name="Freeform: Shape 325">
              <a:extLst>
                <a:ext uri="{FF2B5EF4-FFF2-40B4-BE49-F238E27FC236}">
                  <a16:creationId xmlns:a16="http://schemas.microsoft.com/office/drawing/2014/main" id="{2E623C08-172F-41EA-90CB-59ED0D583B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27" name="Freeform: Shape 326">
              <a:extLst>
                <a:ext uri="{FF2B5EF4-FFF2-40B4-BE49-F238E27FC236}">
                  <a16:creationId xmlns:a16="http://schemas.microsoft.com/office/drawing/2014/main" id="{94C0577F-0FF9-47D5-8C6D-FC7B4CC31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8" name="Freeform: Shape 327">
              <a:extLst>
                <a:ext uri="{FF2B5EF4-FFF2-40B4-BE49-F238E27FC236}">
                  <a16:creationId xmlns:a16="http://schemas.microsoft.com/office/drawing/2014/main" id="{30C80E9D-7909-4C52-ACAD-80FF874F99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29" name="Freeform: Shape 328">
              <a:extLst>
                <a:ext uri="{FF2B5EF4-FFF2-40B4-BE49-F238E27FC236}">
                  <a16:creationId xmlns:a16="http://schemas.microsoft.com/office/drawing/2014/main" id="{2B9598CE-4E74-4A54-BAB8-59379D2114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330" name="Freeform: Shape 329">
              <a:extLst>
                <a:ext uri="{FF2B5EF4-FFF2-40B4-BE49-F238E27FC236}">
                  <a16:creationId xmlns:a16="http://schemas.microsoft.com/office/drawing/2014/main" id="{E7188EAA-47E1-4B73-8682-C74A0421BE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31" name="Freeform: Shape 330">
              <a:extLst>
                <a:ext uri="{FF2B5EF4-FFF2-40B4-BE49-F238E27FC236}">
                  <a16:creationId xmlns:a16="http://schemas.microsoft.com/office/drawing/2014/main" id="{36900E8B-61F2-411F-B29F-A9CDC6E811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332" name="Freeform: Shape 331">
              <a:extLst>
                <a:ext uri="{FF2B5EF4-FFF2-40B4-BE49-F238E27FC236}">
                  <a16:creationId xmlns:a16="http://schemas.microsoft.com/office/drawing/2014/main" id="{0A25598A-334A-487D-9604-4753EAE81E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3" name="Freeform: Shape 332">
              <a:extLst>
                <a:ext uri="{FF2B5EF4-FFF2-40B4-BE49-F238E27FC236}">
                  <a16:creationId xmlns:a16="http://schemas.microsoft.com/office/drawing/2014/main" id="{C8DBE472-045A-491C-AB7C-4153EE2B00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4" name="Freeform: Shape 333">
              <a:extLst>
                <a:ext uri="{FF2B5EF4-FFF2-40B4-BE49-F238E27FC236}">
                  <a16:creationId xmlns:a16="http://schemas.microsoft.com/office/drawing/2014/main" id="{2F6DD374-5D5F-48BB-8135-8F37EE2C2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5" name="Freeform: Shape 334">
              <a:extLst>
                <a:ext uri="{FF2B5EF4-FFF2-40B4-BE49-F238E27FC236}">
                  <a16:creationId xmlns:a16="http://schemas.microsoft.com/office/drawing/2014/main" id="{386B8A5A-00D0-4291-937B-931B3F19CD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36" name="Freeform: Shape 335">
              <a:extLst>
                <a:ext uri="{FF2B5EF4-FFF2-40B4-BE49-F238E27FC236}">
                  <a16:creationId xmlns:a16="http://schemas.microsoft.com/office/drawing/2014/main" id="{89C10BFA-8067-495D-810E-1F4085F7B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7" name="Freeform: Shape 336">
              <a:extLst>
                <a:ext uri="{FF2B5EF4-FFF2-40B4-BE49-F238E27FC236}">
                  <a16:creationId xmlns:a16="http://schemas.microsoft.com/office/drawing/2014/main" id="{51F94E69-8294-4AB3-A457-3BD4ACF085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38" name="Freeform: Shape 337">
              <a:extLst>
                <a:ext uri="{FF2B5EF4-FFF2-40B4-BE49-F238E27FC236}">
                  <a16:creationId xmlns:a16="http://schemas.microsoft.com/office/drawing/2014/main" id="{AD2859C5-45C5-4EE2-8272-0FA7A02353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39" name="Freeform: Shape 338">
              <a:extLst>
                <a:ext uri="{FF2B5EF4-FFF2-40B4-BE49-F238E27FC236}">
                  <a16:creationId xmlns:a16="http://schemas.microsoft.com/office/drawing/2014/main" id="{14AFB321-1B9D-41AF-9686-8C689A3F4B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340" name="Freeform: Shape 339">
              <a:extLst>
                <a:ext uri="{FF2B5EF4-FFF2-40B4-BE49-F238E27FC236}">
                  <a16:creationId xmlns:a16="http://schemas.microsoft.com/office/drawing/2014/main" id="{5C4403F4-D893-4E4C-8DFE-E79AE6A62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41" name="Freeform: Shape 340">
              <a:extLst>
                <a:ext uri="{FF2B5EF4-FFF2-40B4-BE49-F238E27FC236}">
                  <a16:creationId xmlns:a16="http://schemas.microsoft.com/office/drawing/2014/main" id="{BA894316-677B-4B51-AF19-0D3FAF96A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42" name="Freeform: Shape 341">
              <a:extLst>
                <a:ext uri="{FF2B5EF4-FFF2-40B4-BE49-F238E27FC236}">
                  <a16:creationId xmlns:a16="http://schemas.microsoft.com/office/drawing/2014/main" id="{07FDE9AD-8F5A-44B0-AC7E-30148150D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43" name="Freeform: Shape 342">
              <a:extLst>
                <a:ext uri="{FF2B5EF4-FFF2-40B4-BE49-F238E27FC236}">
                  <a16:creationId xmlns:a16="http://schemas.microsoft.com/office/drawing/2014/main" id="{A4D0E6BA-489D-4EA4-994E-225F7D078B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44" name="Freeform: Shape 343">
              <a:extLst>
                <a:ext uri="{FF2B5EF4-FFF2-40B4-BE49-F238E27FC236}">
                  <a16:creationId xmlns:a16="http://schemas.microsoft.com/office/drawing/2014/main" id="{7EDFBCCB-EC92-4860-BBDB-2EC6355FE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45" name="Freeform: Shape 344">
              <a:extLst>
                <a:ext uri="{FF2B5EF4-FFF2-40B4-BE49-F238E27FC236}">
                  <a16:creationId xmlns:a16="http://schemas.microsoft.com/office/drawing/2014/main" id="{459DBA8E-2EB0-4C51-A161-2C595B89D4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46" name="Freeform: Shape 345">
              <a:extLst>
                <a:ext uri="{FF2B5EF4-FFF2-40B4-BE49-F238E27FC236}">
                  <a16:creationId xmlns:a16="http://schemas.microsoft.com/office/drawing/2014/main" id="{FB1BA285-9A95-49B7-A098-F38400D92B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47" name="Freeform: Shape 346">
              <a:extLst>
                <a:ext uri="{FF2B5EF4-FFF2-40B4-BE49-F238E27FC236}">
                  <a16:creationId xmlns:a16="http://schemas.microsoft.com/office/drawing/2014/main" id="{D29C405E-90F5-4AB5-8B5F-3CA2F1815A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48" name="Freeform: Shape 347">
              <a:extLst>
                <a:ext uri="{FF2B5EF4-FFF2-40B4-BE49-F238E27FC236}">
                  <a16:creationId xmlns:a16="http://schemas.microsoft.com/office/drawing/2014/main" id="{F7214FFD-3321-412F-9CA5-4BC6E874F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49" name="Freeform: Shape 348">
              <a:extLst>
                <a:ext uri="{FF2B5EF4-FFF2-40B4-BE49-F238E27FC236}">
                  <a16:creationId xmlns:a16="http://schemas.microsoft.com/office/drawing/2014/main" id="{5F16C3D8-64A1-443D-92A7-EA97518A6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0" name="Freeform: Shape 349">
              <a:extLst>
                <a:ext uri="{FF2B5EF4-FFF2-40B4-BE49-F238E27FC236}">
                  <a16:creationId xmlns:a16="http://schemas.microsoft.com/office/drawing/2014/main" id="{7E4EFAB9-436A-4B6B-A16B-8DA3F614A8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1" name="Freeform: Shape 350">
              <a:extLst>
                <a:ext uri="{FF2B5EF4-FFF2-40B4-BE49-F238E27FC236}">
                  <a16:creationId xmlns:a16="http://schemas.microsoft.com/office/drawing/2014/main" id="{037DDFC3-D7A5-443D-8417-D723296DA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52" name="Freeform: Shape 351">
              <a:extLst>
                <a:ext uri="{FF2B5EF4-FFF2-40B4-BE49-F238E27FC236}">
                  <a16:creationId xmlns:a16="http://schemas.microsoft.com/office/drawing/2014/main" id="{253AC142-F4B4-47E8-BBEE-F7D0F8547F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3" name="Freeform: Shape 352">
              <a:extLst>
                <a:ext uri="{FF2B5EF4-FFF2-40B4-BE49-F238E27FC236}">
                  <a16:creationId xmlns:a16="http://schemas.microsoft.com/office/drawing/2014/main" id="{890AAA82-94E2-41D0-AE92-9C87195CC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54" name="Freeform: Shape 353">
              <a:extLst>
                <a:ext uri="{FF2B5EF4-FFF2-40B4-BE49-F238E27FC236}">
                  <a16:creationId xmlns:a16="http://schemas.microsoft.com/office/drawing/2014/main" id="{FD33B856-EF4E-40FC-BDA0-9E26203D0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5" name="Freeform: Shape 354">
              <a:extLst>
                <a:ext uri="{FF2B5EF4-FFF2-40B4-BE49-F238E27FC236}">
                  <a16:creationId xmlns:a16="http://schemas.microsoft.com/office/drawing/2014/main" id="{24AEBF58-C8A2-4D00-9AFB-B5012AEA36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6" name="Freeform: Shape 355">
              <a:extLst>
                <a:ext uri="{FF2B5EF4-FFF2-40B4-BE49-F238E27FC236}">
                  <a16:creationId xmlns:a16="http://schemas.microsoft.com/office/drawing/2014/main" id="{21270E55-4211-4529-BDC3-29B80BDF5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7" name="Freeform: Shape 356">
              <a:extLst>
                <a:ext uri="{FF2B5EF4-FFF2-40B4-BE49-F238E27FC236}">
                  <a16:creationId xmlns:a16="http://schemas.microsoft.com/office/drawing/2014/main" id="{16DD7E91-EFBB-4DD7-B30F-4A13C20BED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8" name="Freeform: Shape 357">
              <a:extLst>
                <a:ext uri="{FF2B5EF4-FFF2-40B4-BE49-F238E27FC236}">
                  <a16:creationId xmlns:a16="http://schemas.microsoft.com/office/drawing/2014/main" id="{96260F31-66FB-4E2C-801E-701C2B859A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59" name="Freeform: Shape 358">
              <a:extLst>
                <a:ext uri="{FF2B5EF4-FFF2-40B4-BE49-F238E27FC236}">
                  <a16:creationId xmlns:a16="http://schemas.microsoft.com/office/drawing/2014/main" id="{B5FEE1C9-3961-4400-AD3E-B5AD93A474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0" name="Freeform: Shape 359">
              <a:extLst>
                <a:ext uri="{FF2B5EF4-FFF2-40B4-BE49-F238E27FC236}">
                  <a16:creationId xmlns:a16="http://schemas.microsoft.com/office/drawing/2014/main" id="{34E1BE05-269F-4A13-99FE-2A973A0E77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61" name="Freeform: Shape 360">
              <a:extLst>
                <a:ext uri="{FF2B5EF4-FFF2-40B4-BE49-F238E27FC236}">
                  <a16:creationId xmlns:a16="http://schemas.microsoft.com/office/drawing/2014/main" id="{2D591FBD-65C6-46C4-AF19-875D652DC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2" name="Freeform: Shape 361">
              <a:extLst>
                <a:ext uri="{FF2B5EF4-FFF2-40B4-BE49-F238E27FC236}">
                  <a16:creationId xmlns:a16="http://schemas.microsoft.com/office/drawing/2014/main" id="{85F7E635-CB45-4346-BBFB-10FF0576AF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3" name="Freeform: Shape 362">
              <a:extLst>
                <a:ext uri="{FF2B5EF4-FFF2-40B4-BE49-F238E27FC236}">
                  <a16:creationId xmlns:a16="http://schemas.microsoft.com/office/drawing/2014/main" id="{3BDAC885-F0B3-4D66-8587-4384652983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4" name="Freeform: Shape 363">
              <a:extLst>
                <a:ext uri="{FF2B5EF4-FFF2-40B4-BE49-F238E27FC236}">
                  <a16:creationId xmlns:a16="http://schemas.microsoft.com/office/drawing/2014/main" id="{3427A7E1-71C9-42CC-9CAF-53642DC4D0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5" name="Freeform: Shape 364">
              <a:extLst>
                <a:ext uri="{FF2B5EF4-FFF2-40B4-BE49-F238E27FC236}">
                  <a16:creationId xmlns:a16="http://schemas.microsoft.com/office/drawing/2014/main" id="{20BF60C4-2E5D-473E-96B6-D22BB8536F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6" name="Freeform: Shape 365">
              <a:extLst>
                <a:ext uri="{FF2B5EF4-FFF2-40B4-BE49-F238E27FC236}">
                  <a16:creationId xmlns:a16="http://schemas.microsoft.com/office/drawing/2014/main" id="{C4703732-1088-4448-ACC0-D8BD901B2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7" name="Freeform: Shape 366">
              <a:extLst>
                <a:ext uri="{FF2B5EF4-FFF2-40B4-BE49-F238E27FC236}">
                  <a16:creationId xmlns:a16="http://schemas.microsoft.com/office/drawing/2014/main" id="{6777D706-23BF-4962-98D3-D5AE7DF4EC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68" name="Freeform: Shape 367">
              <a:extLst>
                <a:ext uri="{FF2B5EF4-FFF2-40B4-BE49-F238E27FC236}">
                  <a16:creationId xmlns:a16="http://schemas.microsoft.com/office/drawing/2014/main" id="{783FF777-4C59-44D0-9441-2B40E0A70E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69" name="Freeform: Shape 368">
              <a:extLst>
                <a:ext uri="{FF2B5EF4-FFF2-40B4-BE49-F238E27FC236}">
                  <a16:creationId xmlns:a16="http://schemas.microsoft.com/office/drawing/2014/main" id="{2037F33C-65F4-44B6-9CB2-D32D1552C6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70" name="Freeform: Shape 369">
              <a:extLst>
                <a:ext uri="{FF2B5EF4-FFF2-40B4-BE49-F238E27FC236}">
                  <a16:creationId xmlns:a16="http://schemas.microsoft.com/office/drawing/2014/main" id="{E73BA403-F3FD-4D76-A516-5698375D6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71" name="Freeform: Shape 370">
              <a:extLst>
                <a:ext uri="{FF2B5EF4-FFF2-40B4-BE49-F238E27FC236}">
                  <a16:creationId xmlns:a16="http://schemas.microsoft.com/office/drawing/2014/main" id="{0AF0D29B-415A-4327-A4B4-B5DC8F0AC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72" name="Freeform: Shape 371">
              <a:extLst>
                <a:ext uri="{FF2B5EF4-FFF2-40B4-BE49-F238E27FC236}">
                  <a16:creationId xmlns:a16="http://schemas.microsoft.com/office/drawing/2014/main" id="{374A9388-F55E-4F94-817D-5BFF0B59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73" name="Freeform: Shape 372">
              <a:extLst>
                <a:ext uri="{FF2B5EF4-FFF2-40B4-BE49-F238E27FC236}">
                  <a16:creationId xmlns:a16="http://schemas.microsoft.com/office/drawing/2014/main" id="{30C52183-F223-4E0A-B713-C91589CEB8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74" name="Freeform: Shape 373">
              <a:extLst>
                <a:ext uri="{FF2B5EF4-FFF2-40B4-BE49-F238E27FC236}">
                  <a16:creationId xmlns:a16="http://schemas.microsoft.com/office/drawing/2014/main" id="{A6BEE030-DC6B-4CB1-A01B-95CC825525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375" name="Freeform: Shape 374">
              <a:extLst>
                <a:ext uri="{FF2B5EF4-FFF2-40B4-BE49-F238E27FC236}">
                  <a16:creationId xmlns:a16="http://schemas.microsoft.com/office/drawing/2014/main" id="{2D41CF67-37BB-443C-85CF-2A05174FD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76" name="Freeform: Shape 375">
              <a:extLst>
                <a:ext uri="{FF2B5EF4-FFF2-40B4-BE49-F238E27FC236}">
                  <a16:creationId xmlns:a16="http://schemas.microsoft.com/office/drawing/2014/main" id="{65A449CF-396F-45B8-B268-6824A4E89B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77" name="Freeform: Shape 376">
              <a:extLst>
                <a:ext uri="{FF2B5EF4-FFF2-40B4-BE49-F238E27FC236}">
                  <a16:creationId xmlns:a16="http://schemas.microsoft.com/office/drawing/2014/main" id="{9C20A7EF-7013-4D6C-ADD8-868A931DF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78" name="Freeform: Shape 377">
              <a:extLst>
                <a:ext uri="{FF2B5EF4-FFF2-40B4-BE49-F238E27FC236}">
                  <a16:creationId xmlns:a16="http://schemas.microsoft.com/office/drawing/2014/main" id="{F787692C-3BA9-4D4D-82F8-E497797AAE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79" name="Freeform: Shape 378">
              <a:extLst>
                <a:ext uri="{FF2B5EF4-FFF2-40B4-BE49-F238E27FC236}">
                  <a16:creationId xmlns:a16="http://schemas.microsoft.com/office/drawing/2014/main" id="{A6D539D6-A55E-40F5-83AC-A77340524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80" name="Freeform: Shape 379">
              <a:extLst>
                <a:ext uri="{FF2B5EF4-FFF2-40B4-BE49-F238E27FC236}">
                  <a16:creationId xmlns:a16="http://schemas.microsoft.com/office/drawing/2014/main" id="{D4D7922F-CA55-4202-B99F-ED303E7044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81" name="Freeform: Shape 380">
              <a:extLst>
                <a:ext uri="{FF2B5EF4-FFF2-40B4-BE49-F238E27FC236}">
                  <a16:creationId xmlns:a16="http://schemas.microsoft.com/office/drawing/2014/main" id="{4120C846-A602-4B6C-9C07-11D2B0F8A4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82" name="Freeform: Shape 381">
              <a:extLst>
                <a:ext uri="{FF2B5EF4-FFF2-40B4-BE49-F238E27FC236}">
                  <a16:creationId xmlns:a16="http://schemas.microsoft.com/office/drawing/2014/main" id="{84B5D527-4684-45F5-84CE-73642492DB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83" name="Freeform: Shape 382">
              <a:extLst>
                <a:ext uri="{FF2B5EF4-FFF2-40B4-BE49-F238E27FC236}">
                  <a16:creationId xmlns:a16="http://schemas.microsoft.com/office/drawing/2014/main" id="{FF31CF21-8169-4D45-A115-9CF8D37189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384" name="Freeform: Shape 383">
              <a:extLst>
                <a:ext uri="{FF2B5EF4-FFF2-40B4-BE49-F238E27FC236}">
                  <a16:creationId xmlns:a16="http://schemas.microsoft.com/office/drawing/2014/main" id="{DA8762B9-9CD8-4676-93F5-6C9358A94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85" name="Freeform: Shape 384">
              <a:extLst>
                <a:ext uri="{FF2B5EF4-FFF2-40B4-BE49-F238E27FC236}">
                  <a16:creationId xmlns:a16="http://schemas.microsoft.com/office/drawing/2014/main" id="{A183E80A-70D1-4F52-A92D-D396648CC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386" name="Freeform: Shape 385">
              <a:extLst>
                <a:ext uri="{FF2B5EF4-FFF2-40B4-BE49-F238E27FC236}">
                  <a16:creationId xmlns:a16="http://schemas.microsoft.com/office/drawing/2014/main" id="{83FBB0F7-E17E-4890-9B66-3625BA1468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87" name="Freeform: Shape 386">
              <a:extLst>
                <a:ext uri="{FF2B5EF4-FFF2-40B4-BE49-F238E27FC236}">
                  <a16:creationId xmlns:a16="http://schemas.microsoft.com/office/drawing/2014/main" id="{708E7BF1-2D4D-44AB-A5CC-0ED91B8462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88" name="Freeform: Shape 387">
              <a:extLst>
                <a:ext uri="{FF2B5EF4-FFF2-40B4-BE49-F238E27FC236}">
                  <a16:creationId xmlns:a16="http://schemas.microsoft.com/office/drawing/2014/main" id="{4B468C4E-6F63-4172-AE1F-8965744DBC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89" name="Freeform: Shape 388">
              <a:extLst>
                <a:ext uri="{FF2B5EF4-FFF2-40B4-BE49-F238E27FC236}">
                  <a16:creationId xmlns:a16="http://schemas.microsoft.com/office/drawing/2014/main" id="{974C7149-F567-4D55-8F48-511DCF3A81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90" name="Freeform: Shape 389">
              <a:extLst>
                <a:ext uri="{FF2B5EF4-FFF2-40B4-BE49-F238E27FC236}">
                  <a16:creationId xmlns:a16="http://schemas.microsoft.com/office/drawing/2014/main" id="{54A551FA-7E10-4D28-9A10-B9A06C0780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91" name="Freeform: Shape 390">
              <a:extLst>
                <a:ext uri="{FF2B5EF4-FFF2-40B4-BE49-F238E27FC236}">
                  <a16:creationId xmlns:a16="http://schemas.microsoft.com/office/drawing/2014/main" id="{1D04F3C0-CE2C-4B8D-A5BD-0E994FD8D9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92" name="Freeform: Shape 391">
              <a:extLst>
                <a:ext uri="{FF2B5EF4-FFF2-40B4-BE49-F238E27FC236}">
                  <a16:creationId xmlns:a16="http://schemas.microsoft.com/office/drawing/2014/main" id="{D2EA9230-DD52-48A9-B268-56744EA506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393" name="Freeform: Shape 392">
              <a:extLst>
                <a:ext uri="{FF2B5EF4-FFF2-40B4-BE49-F238E27FC236}">
                  <a16:creationId xmlns:a16="http://schemas.microsoft.com/office/drawing/2014/main" id="{043A05F5-A8CF-4D01-AF12-95D1ECAE4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94" name="Freeform: Shape 393">
              <a:extLst>
                <a:ext uri="{FF2B5EF4-FFF2-40B4-BE49-F238E27FC236}">
                  <a16:creationId xmlns:a16="http://schemas.microsoft.com/office/drawing/2014/main" id="{1F47C6BC-BD1A-4291-B018-05E5A72E4B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95" name="Freeform: Shape 394">
              <a:extLst>
                <a:ext uri="{FF2B5EF4-FFF2-40B4-BE49-F238E27FC236}">
                  <a16:creationId xmlns:a16="http://schemas.microsoft.com/office/drawing/2014/main" id="{E5B89844-FD17-4048-A3F5-35E390C6E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396" name="Freeform: Shape 395">
              <a:extLst>
                <a:ext uri="{FF2B5EF4-FFF2-40B4-BE49-F238E27FC236}">
                  <a16:creationId xmlns:a16="http://schemas.microsoft.com/office/drawing/2014/main" id="{B5593F34-8B0E-4D34-9781-B594E2F5D7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97" name="Freeform: Shape 396">
              <a:extLst>
                <a:ext uri="{FF2B5EF4-FFF2-40B4-BE49-F238E27FC236}">
                  <a16:creationId xmlns:a16="http://schemas.microsoft.com/office/drawing/2014/main" id="{4428E4BB-2263-4D19-8254-C9B54B856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398" name="Freeform: Shape 397">
              <a:extLst>
                <a:ext uri="{FF2B5EF4-FFF2-40B4-BE49-F238E27FC236}">
                  <a16:creationId xmlns:a16="http://schemas.microsoft.com/office/drawing/2014/main" id="{2366216E-6EA2-4872-8370-C5EC22520F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399" name="Freeform: Shape 398">
              <a:extLst>
                <a:ext uri="{FF2B5EF4-FFF2-40B4-BE49-F238E27FC236}">
                  <a16:creationId xmlns:a16="http://schemas.microsoft.com/office/drawing/2014/main" id="{D66F8E3F-BF33-4F99-A1F0-EB5885BF2C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00" name="Freeform: Shape 399">
              <a:extLst>
                <a:ext uri="{FF2B5EF4-FFF2-40B4-BE49-F238E27FC236}">
                  <a16:creationId xmlns:a16="http://schemas.microsoft.com/office/drawing/2014/main" id="{EB506747-ED9D-43EA-BD67-DF7971849E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01" name="Freeform: Shape 400">
              <a:extLst>
                <a:ext uri="{FF2B5EF4-FFF2-40B4-BE49-F238E27FC236}">
                  <a16:creationId xmlns:a16="http://schemas.microsoft.com/office/drawing/2014/main" id="{AC803CE8-FFF7-40EA-AF62-102724C324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402" name="Freeform: Shape 401">
              <a:extLst>
                <a:ext uri="{FF2B5EF4-FFF2-40B4-BE49-F238E27FC236}">
                  <a16:creationId xmlns:a16="http://schemas.microsoft.com/office/drawing/2014/main" id="{7EF6FFCA-06CC-4395-AEB0-425719A42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03" name="Freeform: Shape 402">
              <a:extLst>
                <a:ext uri="{FF2B5EF4-FFF2-40B4-BE49-F238E27FC236}">
                  <a16:creationId xmlns:a16="http://schemas.microsoft.com/office/drawing/2014/main" id="{0D95F285-AAC0-4F32-8665-2677878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404" name="Freeform: Shape 403">
              <a:extLst>
                <a:ext uri="{FF2B5EF4-FFF2-40B4-BE49-F238E27FC236}">
                  <a16:creationId xmlns:a16="http://schemas.microsoft.com/office/drawing/2014/main" id="{8DFCCA2E-BF12-4D26-A5A4-A03387546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05" name="Freeform: Shape 404">
              <a:extLst>
                <a:ext uri="{FF2B5EF4-FFF2-40B4-BE49-F238E27FC236}">
                  <a16:creationId xmlns:a16="http://schemas.microsoft.com/office/drawing/2014/main" id="{2ABEAC60-6AC3-4D6A-95F9-2E79F6BE00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06" name="Freeform: Shape 405">
              <a:extLst>
                <a:ext uri="{FF2B5EF4-FFF2-40B4-BE49-F238E27FC236}">
                  <a16:creationId xmlns:a16="http://schemas.microsoft.com/office/drawing/2014/main" id="{FA6015B7-49FE-4729-B2F4-585F0F305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07" name="Freeform: Shape 406">
              <a:extLst>
                <a:ext uri="{FF2B5EF4-FFF2-40B4-BE49-F238E27FC236}">
                  <a16:creationId xmlns:a16="http://schemas.microsoft.com/office/drawing/2014/main" id="{D611DEB1-76FE-4625-9449-88E52D15F4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408" name="Freeform: Shape 407">
              <a:extLst>
                <a:ext uri="{FF2B5EF4-FFF2-40B4-BE49-F238E27FC236}">
                  <a16:creationId xmlns:a16="http://schemas.microsoft.com/office/drawing/2014/main" id="{97F031C1-1AA7-4CA7-ADD3-E0577626E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09" name="Freeform: Shape 408">
              <a:extLst>
                <a:ext uri="{FF2B5EF4-FFF2-40B4-BE49-F238E27FC236}">
                  <a16:creationId xmlns:a16="http://schemas.microsoft.com/office/drawing/2014/main" id="{96F5D0CB-22E6-4536-8403-F42527F31F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410" name="Freeform: Shape 409">
              <a:extLst>
                <a:ext uri="{FF2B5EF4-FFF2-40B4-BE49-F238E27FC236}">
                  <a16:creationId xmlns:a16="http://schemas.microsoft.com/office/drawing/2014/main" id="{A32718AB-7401-4F66-9C77-E06C3CF7C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11" name="Freeform: Shape 410">
              <a:extLst>
                <a:ext uri="{FF2B5EF4-FFF2-40B4-BE49-F238E27FC236}">
                  <a16:creationId xmlns:a16="http://schemas.microsoft.com/office/drawing/2014/main" id="{85B6B5F1-D1E4-45A3-8117-348D02D2A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12" name="Freeform: Shape 411">
              <a:extLst>
                <a:ext uri="{FF2B5EF4-FFF2-40B4-BE49-F238E27FC236}">
                  <a16:creationId xmlns:a16="http://schemas.microsoft.com/office/drawing/2014/main" id="{534869FD-184C-42DB-B9DA-293DB67E5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13" name="Freeform: Shape 412">
              <a:extLst>
                <a:ext uri="{FF2B5EF4-FFF2-40B4-BE49-F238E27FC236}">
                  <a16:creationId xmlns:a16="http://schemas.microsoft.com/office/drawing/2014/main" id="{A781504F-CAFD-4201-B288-8B4A809B43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414" name="Freeform: Shape 413">
              <a:extLst>
                <a:ext uri="{FF2B5EF4-FFF2-40B4-BE49-F238E27FC236}">
                  <a16:creationId xmlns:a16="http://schemas.microsoft.com/office/drawing/2014/main" id="{D9FC8348-2BA6-4631-8AA7-D63CD898C5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15" name="Freeform: Shape 414">
              <a:extLst>
                <a:ext uri="{FF2B5EF4-FFF2-40B4-BE49-F238E27FC236}">
                  <a16:creationId xmlns:a16="http://schemas.microsoft.com/office/drawing/2014/main" id="{C1AF95A2-64EA-45E2-A43B-1EBD569109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416" name="Freeform: Shape 415">
              <a:extLst>
                <a:ext uri="{FF2B5EF4-FFF2-40B4-BE49-F238E27FC236}">
                  <a16:creationId xmlns:a16="http://schemas.microsoft.com/office/drawing/2014/main" id="{CFC80050-240D-434A-BFCB-DE4DA4FAF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
        <p:nvSpPr>
          <p:cNvPr id="3" name="Content Placeholder 2">
            <a:extLst>
              <a:ext uri="{FF2B5EF4-FFF2-40B4-BE49-F238E27FC236}">
                <a16:creationId xmlns:a16="http://schemas.microsoft.com/office/drawing/2014/main" id="{BFCA00FE-2CD4-7947-8027-6095600B9D87}"/>
              </a:ext>
            </a:extLst>
          </p:cNvPr>
          <p:cNvSpPr>
            <a:spLocks noGrp="1"/>
          </p:cNvSpPr>
          <p:nvPr>
            <p:ph idx="1"/>
          </p:nvPr>
        </p:nvSpPr>
        <p:spPr>
          <a:xfrm>
            <a:off x="6477270" y="1130846"/>
            <a:ext cx="4974771" cy="4351338"/>
          </a:xfrm>
        </p:spPr>
        <p:txBody>
          <a:bodyPr>
            <a:normAutofit/>
          </a:bodyPr>
          <a:lstStyle/>
          <a:p>
            <a:r>
              <a:rPr lang="en-US" dirty="0"/>
              <a:t>What  do you think are the recognizable characteristics of a disciple?</a:t>
            </a:r>
            <a:br>
              <a:rPr lang="en-US" dirty="0"/>
            </a:br>
            <a:r>
              <a:rPr lang="en-US" dirty="0"/>
              <a:t>Disciples must display the love of Christ even to their enemies- Matt. 5:43-48</a:t>
            </a:r>
          </a:p>
        </p:txBody>
      </p:sp>
    </p:spTree>
    <p:extLst>
      <p:ext uri="{BB962C8B-B14F-4D97-AF65-F5344CB8AC3E}">
        <p14:creationId xmlns:p14="http://schemas.microsoft.com/office/powerpoint/2010/main" val="3037774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7B16A74-9300-1949-B830-33CC6066FB80}"/>
              </a:ext>
            </a:extLst>
          </p:cNvPr>
          <p:cNvSpPr txBox="1"/>
          <p:nvPr/>
        </p:nvSpPr>
        <p:spPr>
          <a:xfrm>
            <a:off x="707366" y="58846"/>
            <a:ext cx="11128075" cy="5909310"/>
          </a:xfrm>
          <a:prstGeom prst="rect">
            <a:avLst/>
          </a:prstGeom>
          <a:noFill/>
        </p:spPr>
        <p:txBody>
          <a:bodyPr wrap="square" rtlCol="0">
            <a:spAutoFit/>
          </a:bodyPr>
          <a:lstStyle/>
          <a:p>
            <a:r>
              <a:rPr lang="en-US" sz="5400" dirty="0"/>
              <a:t>REST OF THE STORY-</a:t>
            </a:r>
          </a:p>
          <a:p>
            <a:r>
              <a:rPr lang="en-US" sz="5400" dirty="0"/>
              <a:t>He was killed by King Herod Agrippa. Tradition  says that the person that handed him over to be killed was so moved that he also became a Christian. They were beheaded together in Jerusalem.</a:t>
            </a:r>
            <a:endParaRPr lang="en-US" sz="4000" dirty="0"/>
          </a:p>
        </p:txBody>
      </p:sp>
    </p:spTree>
    <p:extLst>
      <p:ext uri="{BB962C8B-B14F-4D97-AF65-F5344CB8AC3E}">
        <p14:creationId xmlns:p14="http://schemas.microsoft.com/office/powerpoint/2010/main" val="10745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4" name="Rectangle 93">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CFC737EC-19A3-42D8-8E53-3B8474A91B6B}"/>
              </a:ext>
            </a:extLst>
          </p:cNvPr>
          <p:cNvPicPr>
            <a:picLocks noChangeAspect="1"/>
          </p:cNvPicPr>
          <p:nvPr/>
        </p:nvPicPr>
        <p:blipFill rotWithShape="1">
          <a:blip r:embed="rId2"/>
          <a:srcRect r="24592" b="1"/>
          <a:stretch/>
        </p:blipFill>
        <p:spPr>
          <a:xfrm>
            <a:off x="1291018" y="3146848"/>
            <a:ext cx="3634674" cy="3217333"/>
          </a:xfrm>
          <a:prstGeom prst="rect">
            <a:avLst/>
          </a:prstGeom>
        </p:spPr>
      </p:pic>
      <p:grpSp>
        <p:nvGrpSpPr>
          <p:cNvPr id="96" name="Group 95">
            <a:extLst>
              <a:ext uri="{FF2B5EF4-FFF2-40B4-BE49-F238E27FC236}">
                <a16:creationId xmlns:a16="http://schemas.microsoft.com/office/drawing/2014/main" id="{89C6B508-0B2C-4D80-99F6-BC8C9C6934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5511" y="805742"/>
            <a:ext cx="3647770" cy="3193211"/>
            <a:chOff x="1674895" y="1345036"/>
            <a:chExt cx="5428610" cy="4210939"/>
          </a:xfrm>
        </p:grpSpPr>
        <p:sp>
          <p:nvSpPr>
            <p:cNvPr id="97" name="Rectangle 96">
              <a:extLst>
                <a:ext uri="{FF2B5EF4-FFF2-40B4-BE49-F238E27FC236}">
                  <a16:creationId xmlns:a16="http://schemas.microsoft.com/office/drawing/2014/main" id="{EA54034F-F9B1-4048-9AEF-C7AB990539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F583F029-E06B-49B5-9779-2E8CEFD77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100" name="Rectangle 99">
            <a:extLst>
              <a:ext uri="{FF2B5EF4-FFF2-40B4-BE49-F238E27FC236}">
                <a16:creationId xmlns:a16="http://schemas.microsoft.com/office/drawing/2014/main" id="{CAEBFCD5-5356-4326-8D39-8235A46CD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5" y="685805"/>
            <a:ext cx="3624947" cy="3193211"/>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7A0BE8-9BD9-A643-8D39-72CD15598984}"/>
              </a:ext>
            </a:extLst>
          </p:cNvPr>
          <p:cNvSpPr>
            <a:spLocks noGrp="1"/>
          </p:cNvSpPr>
          <p:nvPr>
            <p:ph type="title"/>
          </p:nvPr>
        </p:nvSpPr>
        <p:spPr>
          <a:xfrm>
            <a:off x="740584" y="859808"/>
            <a:ext cx="3543197" cy="2878986"/>
          </a:xfrm>
        </p:spPr>
        <p:txBody>
          <a:bodyPr vert="horz" lIns="91440" tIns="45720" rIns="91440" bIns="45720" rtlCol="0" anchor="ctr">
            <a:normAutofit/>
          </a:bodyPr>
          <a:lstStyle/>
          <a:p>
            <a:pPr algn="ctr"/>
            <a:r>
              <a:rPr lang="en-US" sz="2400" b="1" cap="all" spc="1500" dirty="0"/>
              <a:t>3. Disciples  </a:t>
            </a:r>
            <a:r>
              <a:rPr lang="en-US" sz="2400" b="1" u="sng" cap="all" spc="1500" dirty="0"/>
              <a:t>Obey</a:t>
            </a:r>
            <a:br>
              <a:rPr lang="en-US" sz="2400" b="1" cap="all" spc="1500" dirty="0"/>
            </a:br>
            <a:r>
              <a:rPr lang="en-US" sz="2400" b="1" cap="all" spc="1500" dirty="0"/>
              <a:t>Christ's teaching</a:t>
            </a:r>
            <a:br>
              <a:rPr lang="en-US" sz="2400" b="1" cap="all" spc="1500" dirty="0"/>
            </a:br>
            <a:r>
              <a:rPr lang="en-US" sz="2400" b="1" cap="all" spc="1500" dirty="0"/>
              <a:t>John 8:31</a:t>
            </a:r>
          </a:p>
        </p:txBody>
      </p:sp>
      <p:grpSp>
        <p:nvGrpSpPr>
          <p:cNvPr id="102" name="Graphic 38">
            <a:extLst>
              <a:ext uri="{FF2B5EF4-FFF2-40B4-BE49-F238E27FC236}">
                <a16:creationId xmlns:a16="http://schemas.microsoft.com/office/drawing/2014/main" id="{6B67BE95-96EF-433C-9F29-B0732AA6B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17004"/>
            <a:ext cx="1370098" cy="508993"/>
            <a:chOff x="2267504" y="2540250"/>
            <a:chExt cx="1990951" cy="739640"/>
          </a:xfrm>
          <a:solidFill>
            <a:schemeClr val="tx1"/>
          </a:solidFill>
        </p:grpSpPr>
        <p:sp>
          <p:nvSpPr>
            <p:cNvPr id="103" name="Freeform: Shape 102">
              <a:extLst>
                <a:ext uri="{FF2B5EF4-FFF2-40B4-BE49-F238E27FC236}">
                  <a16:creationId xmlns:a16="http://schemas.microsoft.com/office/drawing/2014/main" id="{AD324976-1596-4B76-A61C-5626816B24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04" name="Freeform: Shape 103">
              <a:extLst>
                <a:ext uri="{FF2B5EF4-FFF2-40B4-BE49-F238E27FC236}">
                  <a16:creationId xmlns:a16="http://schemas.microsoft.com/office/drawing/2014/main" id="{C44DEF24-FB22-48A2-8257-B97AD7E1A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grpSp>
        <p:nvGrpSpPr>
          <p:cNvPr id="106" name="Graphic 38">
            <a:extLst>
              <a:ext uri="{FF2B5EF4-FFF2-40B4-BE49-F238E27FC236}">
                <a16:creationId xmlns:a16="http://schemas.microsoft.com/office/drawing/2014/main" id="{36C5CE76-F42E-4B75-84C4-A9B2C8CE83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17004"/>
            <a:ext cx="1370098" cy="508993"/>
            <a:chOff x="2267504" y="2540250"/>
            <a:chExt cx="1990951" cy="739640"/>
          </a:xfrm>
          <a:solidFill>
            <a:schemeClr val="tx1">
              <a:alpha val="60000"/>
            </a:schemeClr>
          </a:solidFill>
        </p:grpSpPr>
        <p:sp>
          <p:nvSpPr>
            <p:cNvPr id="107" name="Freeform: Shape 106">
              <a:extLst>
                <a:ext uri="{FF2B5EF4-FFF2-40B4-BE49-F238E27FC236}">
                  <a16:creationId xmlns:a16="http://schemas.microsoft.com/office/drawing/2014/main" id="{F62D2BF9-9B3C-4B4B-B525-BFABA8B44A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08" name="Freeform: Shape 107">
              <a:extLst>
                <a:ext uri="{FF2B5EF4-FFF2-40B4-BE49-F238E27FC236}">
                  <a16:creationId xmlns:a16="http://schemas.microsoft.com/office/drawing/2014/main" id="{5022D0D2-0602-4CB2-97D5-418641B4F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grpSp>
        <p:nvGrpSpPr>
          <p:cNvPr id="110" name="Graphic 4">
            <a:extLst>
              <a:ext uri="{FF2B5EF4-FFF2-40B4-BE49-F238E27FC236}">
                <a16:creationId xmlns:a16="http://schemas.microsoft.com/office/drawing/2014/main" id="{D6E8B984-55B9-4A62-A043-997D00F0A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89048" y="2445529"/>
            <a:ext cx="849365" cy="849366"/>
            <a:chOff x="5829300" y="3162300"/>
            <a:chExt cx="532256" cy="532257"/>
          </a:xfrm>
          <a:solidFill>
            <a:srgbClr val="FFFFFF"/>
          </a:solidFill>
        </p:grpSpPr>
        <p:sp>
          <p:nvSpPr>
            <p:cNvPr id="111" name="Freeform: Shape 110">
              <a:extLst>
                <a:ext uri="{FF2B5EF4-FFF2-40B4-BE49-F238E27FC236}">
                  <a16:creationId xmlns:a16="http://schemas.microsoft.com/office/drawing/2014/main" id="{D4FAF4A8-82EB-4F6F-B601-43EBF0BD12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26F2473F-E069-4558-9B41-E285BBE030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FC9A4A76-2C9F-486C-9663-6A30A022DE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dirty="0"/>
            </a:p>
          </p:txBody>
        </p:sp>
        <p:sp>
          <p:nvSpPr>
            <p:cNvPr id="114" name="Freeform: Shape 113">
              <a:extLst>
                <a:ext uri="{FF2B5EF4-FFF2-40B4-BE49-F238E27FC236}">
                  <a16:creationId xmlns:a16="http://schemas.microsoft.com/office/drawing/2014/main" id="{88431DC7-D4CB-479A-AFA4-5B0C597A2E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30755DA1-6F28-4612-A4A7-B915468C6D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4616ED79-5475-49E6-A5FE-8D9DB12FB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21DCEB47-7140-4682-8DBF-7667BE28F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EA931BD3-5A56-42F2-B6B5-647B28D1C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820E4C8E-4190-498D-9556-6DA668A81F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54B2F30F-0B57-4D60-A087-CD6A471F6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FC5E8C73-ED41-4214-AEE6-3C5F493846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B1F94534-FE3E-476C-870B-E714E4A66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8DE6C1B0-4D58-4937-B2B7-B1207CA18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grpSp>
        <p:nvGrpSpPr>
          <p:cNvPr id="125" name="Graphic 4">
            <a:extLst>
              <a:ext uri="{FF2B5EF4-FFF2-40B4-BE49-F238E27FC236}">
                <a16:creationId xmlns:a16="http://schemas.microsoft.com/office/drawing/2014/main" id="{DDFA5A3F-B050-4826-ACB4-F634DD12C7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89048" y="2445529"/>
            <a:ext cx="849365" cy="849366"/>
            <a:chOff x="5829300" y="3162300"/>
            <a:chExt cx="532256" cy="532257"/>
          </a:xfrm>
          <a:solidFill>
            <a:schemeClr val="tx1"/>
          </a:solidFill>
        </p:grpSpPr>
        <p:sp>
          <p:nvSpPr>
            <p:cNvPr id="126" name="Freeform: Shape 125">
              <a:extLst>
                <a:ext uri="{FF2B5EF4-FFF2-40B4-BE49-F238E27FC236}">
                  <a16:creationId xmlns:a16="http://schemas.microsoft.com/office/drawing/2014/main" id="{C45D7489-248E-4EB2-A887-30A9C396E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AB6BF832-C29A-4992-8772-6B33118C5A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5E06C84D-D026-40FC-A1FB-0482450B6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dirty="0"/>
            </a:p>
          </p:txBody>
        </p:sp>
        <p:sp>
          <p:nvSpPr>
            <p:cNvPr id="129" name="Freeform: Shape 128">
              <a:extLst>
                <a:ext uri="{FF2B5EF4-FFF2-40B4-BE49-F238E27FC236}">
                  <a16:creationId xmlns:a16="http://schemas.microsoft.com/office/drawing/2014/main" id="{32D9620B-AA48-430C-BACC-01BF1B1281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0C7842E4-3E00-4846-B285-345F6B324B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F120E203-7898-4AE9-A9E5-F5C3644152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06A5C8C3-E77D-410A-8D95-0B15B8E61D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8E9CE1FB-B266-47D2-A0AC-79D1DDBAA6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B8862FCB-5370-44C9-803F-017FF893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D1EC218E-7E2A-4304-96EA-1A7AA046E7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C6904051-0B1B-4340-8A1F-FC345A500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8D8B68CD-1F5B-4E19-A474-4290A7386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A219F1BA-F2AD-4C0B-B881-AF7702BFA0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B19CC3FC-20E8-854B-A275-E4CFA1D53C9D}"/>
              </a:ext>
            </a:extLst>
          </p:cNvPr>
          <p:cNvSpPr txBox="1"/>
          <p:nvPr/>
        </p:nvSpPr>
        <p:spPr>
          <a:xfrm>
            <a:off x="5619734" y="429023"/>
            <a:ext cx="6383580" cy="5507319"/>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3600" dirty="0"/>
              <a:t>Christ never said obedience is an option.</a:t>
            </a:r>
            <a:br>
              <a:rPr lang="en-US" sz="3600" dirty="0"/>
            </a:br>
            <a:r>
              <a:rPr lang="en-US" sz="3600" dirty="0"/>
              <a:t>James the lesser wasn’t the disciple who talked the most or the one that was out in front. However, we do know that he was faithful and willing to follow Christ. He knew what it took and gave up many things to follow him. We can learn a lot from His example.</a:t>
            </a:r>
          </a:p>
        </p:txBody>
      </p:sp>
    </p:spTree>
    <p:extLst>
      <p:ext uri="{BB962C8B-B14F-4D97-AF65-F5344CB8AC3E}">
        <p14:creationId xmlns:p14="http://schemas.microsoft.com/office/powerpoint/2010/main" val="1201099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1" name="Freeform: Shape 10">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7" name="Oval 16">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9" name="Rectangle 18">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1EE8AD20-D46A-4CDA-ACE9-CDEE6F0011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
            <a:ext cx="2134216" cy="2258161"/>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3" name="Freeform: Shape 22">
            <a:extLst>
              <a:ext uri="{FF2B5EF4-FFF2-40B4-BE49-F238E27FC236}">
                <a16:creationId xmlns:a16="http://schemas.microsoft.com/office/drawing/2014/main" id="{9A19265B-5023-4F97-B3C5-6DC04937BD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
            <a:ext cx="2134216" cy="2258161"/>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5" name="Rectangle 24">
            <a:extLst>
              <a:ext uri="{FF2B5EF4-FFF2-40B4-BE49-F238E27FC236}">
                <a16:creationId xmlns:a16="http://schemas.microsoft.com/office/drawing/2014/main" id="{E167761E-9A06-42D7-A1E1-99C836918D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81312" y="743744"/>
            <a:ext cx="4860256" cy="4589316"/>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7" name="Rectangle 26">
            <a:extLst>
              <a:ext uri="{FF2B5EF4-FFF2-40B4-BE49-F238E27FC236}">
                <a16:creationId xmlns:a16="http://schemas.microsoft.com/office/drawing/2014/main" id="{6E1810D1-939F-4DDF-9906-72FABD1360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81312" y="743744"/>
            <a:ext cx="4860256" cy="4589316"/>
          </a:xfrm>
          <a:prstGeom prst="rect">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9" name="Rectangle 28">
            <a:extLst>
              <a:ext uri="{FF2B5EF4-FFF2-40B4-BE49-F238E27FC236}">
                <a16:creationId xmlns:a16="http://schemas.microsoft.com/office/drawing/2014/main" id="{547FBA6C-82DB-4925-B184-33CC47C86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9729" y="648365"/>
            <a:ext cx="4860256" cy="4589316"/>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496F49-7F6F-9F49-A835-15D7796BA65F}"/>
              </a:ext>
            </a:extLst>
          </p:cNvPr>
          <p:cNvSpPr>
            <a:spLocks noGrp="1"/>
          </p:cNvSpPr>
          <p:nvPr>
            <p:ph type="title"/>
          </p:nvPr>
        </p:nvSpPr>
        <p:spPr>
          <a:xfrm>
            <a:off x="1521269" y="799275"/>
            <a:ext cx="4579668" cy="3028072"/>
          </a:xfrm>
        </p:spPr>
        <p:txBody>
          <a:bodyPr vert="horz" lIns="91440" tIns="45720" rIns="91440" bIns="45720" rtlCol="0" anchor="b">
            <a:normAutofit/>
          </a:bodyPr>
          <a:lstStyle/>
          <a:p>
            <a:pPr algn="ctr"/>
            <a:r>
              <a:rPr lang="en-US" sz="6000" b="1" cap="all" spc="1500" dirty="0">
                <a:ea typeface="Source Sans Pro SemiBold" panose="020B0603030403020204" pitchFamily="34" charset="0"/>
              </a:rPr>
              <a:t>Now what?</a:t>
            </a:r>
          </a:p>
        </p:txBody>
      </p:sp>
      <p:grpSp>
        <p:nvGrpSpPr>
          <p:cNvPr id="31" name="Graphic 185">
            <a:extLst>
              <a:ext uri="{FF2B5EF4-FFF2-40B4-BE49-F238E27FC236}">
                <a16:creationId xmlns:a16="http://schemas.microsoft.com/office/drawing/2014/main" id="{0ECF8052-C3DA-4816-AE5E-732CDCFFDDE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58345" y="1663988"/>
            <a:ext cx="843745" cy="375828"/>
            <a:chOff x="9841624" y="4115729"/>
            <a:chExt cx="602169" cy="268223"/>
          </a:xfrm>
          <a:solidFill>
            <a:schemeClr val="tx1"/>
          </a:solidFill>
        </p:grpSpPr>
        <p:sp>
          <p:nvSpPr>
            <p:cNvPr id="32" name="Freeform: Shape 31">
              <a:extLst>
                <a:ext uri="{FF2B5EF4-FFF2-40B4-BE49-F238E27FC236}">
                  <a16:creationId xmlns:a16="http://schemas.microsoft.com/office/drawing/2014/main" id="{F9E9B70F-47D9-47CF-8B0D-E5B282D6B8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33" name="Freeform: Shape 32">
              <a:extLst>
                <a:ext uri="{FF2B5EF4-FFF2-40B4-BE49-F238E27FC236}">
                  <a16:creationId xmlns:a16="http://schemas.microsoft.com/office/drawing/2014/main" id="{F75EF19C-EB14-4387-8C4D-AF88C873C9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34" name="Freeform: Shape 33">
              <a:extLst>
                <a:ext uri="{FF2B5EF4-FFF2-40B4-BE49-F238E27FC236}">
                  <a16:creationId xmlns:a16="http://schemas.microsoft.com/office/drawing/2014/main" id="{A66EBC76-FA4E-4AF6-BFE7-FB8FABF3D4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35" name="Freeform: Shape 34">
              <a:extLst>
                <a:ext uri="{FF2B5EF4-FFF2-40B4-BE49-F238E27FC236}">
                  <a16:creationId xmlns:a16="http://schemas.microsoft.com/office/drawing/2014/main" id="{230A0EA4-19B6-4636-835C-B994609562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36" name="Freeform: Shape 35">
              <a:extLst>
                <a:ext uri="{FF2B5EF4-FFF2-40B4-BE49-F238E27FC236}">
                  <a16:creationId xmlns:a16="http://schemas.microsoft.com/office/drawing/2014/main" id="{309F5BE7-809E-440D-9E1C-3AFCB358C1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grpSp>
      <p:sp>
        <p:nvSpPr>
          <p:cNvPr id="38" name="Oval 37">
            <a:extLst>
              <a:ext uri="{FF2B5EF4-FFF2-40B4-BE49-F238E27FC236}">
                <a16:creationId xmlns:a16="http://schemas.microsoft.com/office/drawing/2014/main" id="{98713B11-DA30-489D-95C2-E053A2067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261" y="4074364"/>
            <a:ext cx="365125" cy="365125"/>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40" name="Oval 39">
            <a:extLst>
              <a:ext uri="{FF2B5EF4-FFF2-40B4-BE49-F238E27FC236}">
                <a16:creationId xmlns:a16="http://schemas.microsoft.com/office/drawing/2014/main" id="{533FDFCA-FA81-4883-8308-C418ED25B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261" y="4074364"/>
            <a:ext cx="365125" cy="365125"/>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Freeform: Shape 41">
            <a:extLst>
              <a:ext uri="{FF2B5EF4-FFF2-40B4-BE49-F238E27FC236}">
                <a16:creationId xmlns:a16="http://schemas.microsoft.com/office/drawing/2014/main" id="{3B563765-A6D6-464C-BDA7-A0A2F40AF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99841" y="5333060"/>
            <a:ext cx="1589388" cy="1524940"/>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44" name="Freeform: Shape 43">
            <a:extLst>
              <a:ext uri="{FF2B5EF4-FFF2-40B4-BE49-F238E27FC236}">
                <a16:creationId xmlns:a16="http://schemas.microsoft.com/office/drawing/2014/main" id="{487CDD03-1100-46B3-B04A-D66410E5BF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02612" y="5333060"/>
            <a:ext cx="1589388" cy="1524940"/>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7" name="Graphic 6" descr="Confused Person">
            <a:extLst>
              <a:ext uri="{FF2B5EF4-FFF2-40B4-BE49-F238E27FC236}">
                <a16:creationId xmlns:a16="http://schemas.microsoft.com/office/drawing/2014/main" id="{2B6BCBD5-D475-420E-B3A1-FF0444D8F53C}"/>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5312189" y="972835"/>
            <a:ext cx="4207948" cy="4207948"/>
          </a:xfrm>
          <a:prstGeom prst="rect">
            <a:avLst/>
          </a:prstGeom>
          <a:ln w="28575">
            <a:noFill/>
          </a:ln>
        </p:spPr>
      </p:pic>
    </p:spTree>
    <p:extLst>
      <p:ext uri="{BB962C8B-B14F-4D97-AF65-F5344CB8AC3E}">
        <p14:creationId xmlns:p14="http://schemas.microsoft.com/office/powerpoint/2010/main" val="2028410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A2211-53DC-3E42-8A27-C5E9B956415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3E9051F-3E45-C24A-9220-26DFA7BD9F9D}"/>
              </a:ext>
            </a:extLst>
          </p:cNvPr>
          <p:cNvSpPr>
            <a:spLocks noGrp="1"/>
          </p:cNvSpPr>
          <p:nvPr>
            <p:ph idx="1"/>
          </p:nvPr>
        </p:nvSpPr>
        <p:spPr/>
        <p:txBody>
          <a:bodyPr>
            <a:normAutofit lnSpcReduction="10000"/>
          </a:bodyPr>
          <a:lstStyle/>
          <a:p>
            <a:r>
              <a:rPr lang="en-US" sz="3600" dirty="0"/>
              <a:t>What are some things that Christ may ask a person to give up in order to be one of His disciples?</a:t>
            </a:r>
          </a:p>
          <a:p>
            <a:r>
              <a:rPr lang="en-US" sz="3600" dirty="0"/>
              <a:t>What are some things that Christ gives His discipleship in exchange?</a:t>
            </a:r>
          </a:p>
          <a:p>
            <a:r>
              <a:rPr lang="en-US" sz="3600" dirty="0"/>
              <a:t>Is there something in your life now that is keeping you from being closer  to Christ?</a:t>
            </a:r>
          </a:p>
        </p:txBody>
      </p:sp>
    </p:spTree>
    <p:extLst>
      <p:ext uri="{BB962C8B-B14F-4D97-AF65-F5344CB8AC3E}">
        <p14:creationId xmlns:p14="http://schemas.microsoft.com/office/powerpoint/2010/main" val="3682518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0" name="Freeform: Shape 9">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6" name="Oval 15">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8" name="Rectangle 17">
            <a:extLst>
              <a:ext uri="{FF2B5EF4-FFF2-40B4-BE49-F238E27FC236}">
                <a16:creationId xmlns:a16="http://schemas.microsoft.com/office/drawing/2014/main" id="{489B7BFD-8F45-4093-AD9C-91B15B050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99E6DBC-8A79-43F2-8540-CA11DBBAF677}"/>
              </a:ext>
            </a:extLst>
          </p:cNvPr>
          <p:cNvPicPr>
            <a:picLocks noChangeAspect="1"/>
          </p:cNvPicPr>
          <p:nvPr/>
        </p:nvPicPr>
        <p:blipFill rotWithShape="1">
          <a:blip r:embed="rId2"/>
          <a:srcRect l="24315" r="1" b="1"/>
          <a:stretch/>
        </p:blipFill>
        <p:spPr>
          <a:xfrm>
            <a:off x="236270" y="1407805"/>
            <a:ext cx="4793260" cy="4227387"/>
          </a:xfrm>
          <a:prstGeom prst="rect">
            <a:avLst/>
          </a:prstGeom>
          <a:ln w="28575">
            <a:noFill/>
          </a:ln>
        </p:spPr>
      </p:pic>
      <p:grpSp>
        <p:nvGrpSpPr>
          <p:cNvPr id="20" name="Group 19">
            <a:extLst>
              <a:ext uri="{FF2B5EF4-FFF2-40B4-BE49-F238E27FC236}">
                <a16:creationId xmlns:a16="http://schemas.microsoft.com/office/drawing/2014/main" id="{FC1BD014-5623-4064-BAFE-A5AAAFB3CE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35096" y="657544"/>
            <a:ext cx="4843727" cy="5534144"/>
            <a:chOff x="1674895" y="1345036"/>
            <a:chExt cx="5428610" cy="4210939"/>
          </a:xfrm>
        </p:grpSpPr>
        <p:sp>
          <p:nvSpPr>
            <p:cNvPr id="21" name="Rectangle 20">
              <a:extLst>
                <a:ext uri="{FF2B5EF4-FFF2-40B4-BE49-F238E27FC236}">
                  <a16:creationId xmlns:a16="http://schemas.microsoft.com/office/drawing/2014/main" id="{A27BC42E-B225-42FA-9AB5-F860C44BB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ECF5D0B-A89A-4902-8D22-AFB1D55AC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useBgFill="1">
        <p:nvSpPr>
          <p:cNvPr id="24" name="Rectangle 23">
            <a:extLst>
              <a:ext uri="{FF2B5EF4-FFF2-40B4-BE49-F238E27FC236}">
                <a16:creationId xmlns:a16="http://schemas.microsoft.com/office/drawing/2014/main" id="{7871DA93-90AF-40F3-A1A1-04E1669720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8435" y="401247"/>
            <a:ext cx="4860256" cy="566987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F29949-80AF-964E-A1C1-BF7B326F64A5}"/>
              </a:ext>
            </a:extLst>
          </p:cNvPr>
          <p:cNvSpPr>
            <a:spLocks noGrp="1"/>
          </p:cNvSpPr>
          <p:nvPr>
            <p:ph type="title"/>
          </p:nvPr>
        </p:nvSpPr>
        <p:spPr>
          <a:xfrm>
            <a:off x="402872" y="2928680"/>
            <a:ext cx="4203323" cy="3596201"/>
          </a:xfrm>
        </p:spPr>
        <p:txBody>
          <a:bodyPr vert="horz" lIns="91440" tIns="45720" rIns="91440" bIns="45720" rtlCol="0" anchor="b">
            <a:normAutofit/>
          </a:bodyPr>
          <a:lstStyle/>
          <a:p>
            <a:pPr algn="ctr"/>
            <a:r>
              <a:rPr lang="en-US" sz="6000" b="1" cap="all" spc="1500" dirty="0">
                <a:ea typeface="Source Sans Pro SemiBold" panose="020B0603030403020204" pitchFamily="34" charset="0"/>
              </a:rPr>
              <a:t>Story</a:t>
            </a:r>
          </a:p>
        </p:txBody>
      </p:sp>
      <p:sp>
        <p:nvSpPr>
          <p:cNvPr id="26"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0051" y="771024"/>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8" name="Graphic 212">
            <a:extLst>
              <a:ext uri="{FF2B5EF4-FFF2-40B4-BE49-F238E27FC236}">
                <a16:creationId xmlns:a16="http://schemas.microsoft.com/office/drawing/2014/main" id="{70616F44-B954-409D-87BC-C69465EDE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0051" y="771024"/>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0" name="Freeform: Shape 29">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8003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2" name="Freeform: Shape 31">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76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4" name="Oval 33">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512" y="4357092"/>
            <a:ext cx="319941" cy="31994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6" name="Oval 35">
            <a:extLst>
              <a:ext uri="{FF2B5EF4-FFF2-40B4-BE49-F238E27FC236}">
                <a16:creationId xmlns:a16="http://schemas.microsoft.com/office/drawing/2014/main" id="{5D981608-D865-4AD7-AC34-A2398EA19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512" y="4357092"/>
            <a:ext cx="319941" cy="319941"/>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38"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59160" y="5987064"/>
            <a:ext cx="1054466" cy="469689"/>
            <a:chOff x="9841624" y="4115729"/>
            <a:chExt cx="602169" cy="268223"/>
          </a:xfrm>
          <a:solidFill>
            <a:schemeClr val="tx1"/>
          </a:solidFill>
        </p:grpSpPr>
        <p:sp>
          <p:nvSpPr>
            <p:cNvPr id="39" name="Freeform: Shape 38">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29" name="Title 1">
            <a:extLst>
              <a:ext uri="{FF2B5EF4-FFF2-40B4-BE49-F238E27FC236}">
                <a16:creationId xmlns:a16="http://schemas.microsoft.com/office/drawing/2014/main" id="{E7578463-B899-C64C-AE52-D790C217D894}"/>
              </a:ext>
            </a:extLst>
          </p:cNvPr>
          <p:cNvSpPr txBox="1">
            <a:spLocks/>
          </p:cNvSpPr>
          <p:nvPr/>
        </p:nvSpPr>
        <p:spPr>
          <a:xfrm>
            <a:off x="-240811" y="-1964812"/>
            <a:ext cx="7170057" cy="359620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cap="all" spc="1500" dirty="0">
                <a:ea typeface="Source Sans Pro SemiBold" panose="020B0603030403020204" pitchFamily="34" charset="0"/>
              </a:rPr>
              <a:t>Rest of </a:t>
            </a:r>
            <a:br>
              <a:rPr lang="en-US" sz="6000" b="1" cap="all" spc="1500" dirty="0">
                <a:ea typeface="Source Sans Pro SemiBold" panose="020B0603030403020204" pitchFamily="34" charset="0"/>
              </a:rPr>
            </a:br>
            <a:r>
              <a:rPr lang="en-US" sz="6000" b="1" cap="all" spc="1500" dirty="0">
                <a:ea typeface="Source Sans Pro SemiBold" panose="020B0603030403020204" pitchFamily="34" charset="0"/>
              </a:rPr>
              <a:t>the</a:t>
            </a:r>
          </a:p>
        </p:txBody>
      </p:sp>
      <p:sp>
        <p:nvSpPr>
          <p:cNvPr id="4" name="TextBox 3">
            <a:extLst>
              <a:ext uri="{FF2B5EF4-FFF2-40B4-BE49-F238E27FC236}">
                <a16:creationId xmlns:a16="http://schemas.microsoft.com/office/drawing/2014/main" id="{E73956A7-5994-594C-9739-6F7B3D594A41}"/>
              </a:ext>
            </a:extLst>
          </p:cNvPr>
          <p:cNvSpPr txBox="1"/>
          <p:nvPr/>
        </p:nvSpPr>
        <p:spPr>
          <a:xfrm>
            <a:off x="5857948" y="-249"/>
            <a:ext cx="5342045" cy="5632311"/>
          </a:xfrm>
          <a:prstGeom prst="rect">
            <a:avLst/>
          </a:prstGeom>
          <a:solidFill>
            <a:schemeClr val="bg1"/>
          </a:solidFill>
        </p:spPr>
        <p:txBody>
          <a:bodyPr wrap="square" rtlCol="0">
            <a:spAutoFit/>
          </a:bodyPr>
          <a:lstStyle/>
          <a:p>
            <a:r>
              <a:rPr lang="en-US" sz="3600" dirty="0"/>
              <a:t>It is difficult to know what exactly happened to this disciple because there were several people with his name in the Bible and in church history. Many people believe that he took a prominent position at the church in Jerusalem.   </a:t>
            </a:r>
          </a:p>
        </p:txBody>
      </p:sp>
    </p:spTree>
    <p:extLst>
      <p:ext uri="{BB962C8B-B14F-4D97-AF65-F5344CB8AC3E}">
        <p14:creationId xmlns:p14="http://schemas.microsoft.com/office/powerpoint/2010/main" val="389696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0" name="Freeform: Shape 9">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6" name="Oval 15">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8" name="Rectangle 17">
            <a:extLst>
              <a:ext uri="{FF2B5EF4-FFF2-40B4-BE49-F238E27FC236}">
                <a16:creationId xmlns:a16="http://schemas.microsoft.com/office/drawing/2014/main" id="{489B7BFD-8F45-4093-AD9C-91B15B050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99E6DBC-8A79-43F2-8540-CA11DBBAF677}"/>
              </a:ext>
            </a:extLst>
          </p:cNvPr>
          <p:cNvPicPr>
            <a:picLocks noChangeAspect="1"/>
          </p:cNvPicPr>
          <p:nvPr/>
        </p:nvPicPr>
        <p:blipFill rotWithShape="1">
          <a:blip r:embed="rId2"/>
          <a:srcRect l="24315" r="1" b="1"/>
          <a:stretch/>
        </p:blipFill>
        <p:spPr>
          <a:xfrm>
            <a:off x="236270" y="1407805"/>
            <a:ext cx="4793260" cy="4227387"/>
          </a:xfrm>
          <a:prstGeom prst="rect">
            <a:avLst/>
          </a:prstGeom>
          <a:ln w="28575">
            <a:noFill/>
          </a:ln>
        </p:spPr>
      </p:pic>
      <p:grpSp>
        <p:nvGrpSpPr>
          <p:cNvPr id="20" name="Group 19">
            <a:extLst>
              <a:ext uri="{FF2B5EF4-FFF2-40B4-BE49-F238E27FC236}">
                <a16:creationId xmlns:a16="http://schemas.microsoft.com/office/drawing/2014/main" id="{FC1BD014-5623-4064-BAFE-A5AAAFB3CE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35096" y="657544"/>
            <a:ext cx="4843727" cy="5534144"/>
            <a:chOff x="1674895" y="1345036"/>
            <a:chExt cx="5428610" cy="4210939"/>
          </a:xfrm>
        </p:grpSpPr>
        <p:sp>
          <p:nvSpPr>
            <p:cNvPr id="21" name="Rectangle 20">
              <a:extLst>
                <a:ext uri="{FF2B5EF4-FFF2-40B4-BE49-F238E27FC236}">
                  <a16:creationId xmlns:a16="http://schemas.microsoft.com/office/drawing/2014/main" id="{A27BC42E-B225-42FA-9AB5-F860C44BB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ECF5D0B-A89A-4902-8D22-AFB1D55AC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useBgFill="1">
        <p:nvSpPr>
          <p:cNvPr id="24" name="Rectangle 23">
            <a:extLst>
              <a:ext uri="{FF2B5EF4-FFF2-40B4-BE49-F238E27FC236}">
                <a16:creationId xmlns:a16="http://schemas.microsoft.com/office/drawing/2014/main" id="{7871DA93-90AF-40F3-A1A1-04E1669720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8435" y="401247"/>
            <a:ext cx="4860256" cy="566987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F29949-80AF-964E-A1C1-BF7B326F64A5}"/>
              </a:ext>
            </a:extLst>
          </p:cNvPr>
          <p:cNvSpPr>
            <a:spLocks noGrp="1"/>
          </p:cNvSpPr>
          <p:nvPr>
            <p:ph type="title"/>
          </p:nvPr>
        </p:nvSpPr>
        <p:spPr>
          <a:xfrm>
            <a:off x="402872" y="2928680"/>
            <a:ext cx="4203323" cy="3596201"/>
          </a:xfrm>
        </p:spPr>
        <p:txBody>
          <a:bodyPr vert="horz" lIns="91440" tIns="45720" rIns="91440" bIns="45720" rtlCol="0" anchor="b">
            <a:normAutofit/>
          </a:bodyPr>
          <a:lstStyle/>
          <a:p>
            <a:pPr algn="ctr"/>
            <a:r>
              <a:rPr lang="en-US" sz="6000" b="1" cap="all" spc="1500" dirty="0">
                <a:ea typeface="Source Sans Pro SemiBold" panose="020B0603030403020204" pitchFamily="34" charset="0"/>
              </a:rPr>
              <a:t>Story</a:t>
            </a:r>
          </a:p>
        </p:txBody>
      </p:sp>
      <p:sp>
        <p:nvSpPr>
          <p:cNvPr id="26"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0051" y="771024"/>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8" name="Graphic 212">
            <a:extLst>
              <a:ext uri="{FF2B5EF4-FFF2-40B4-BE49-F238E27FC236}">
                <a16:creationId xmlns:a16="http://schemas.microsoft.com/office/drawing/2014/main" id="{70616F44-B954-409D-87BC-C69465EDE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0051" y="771024"/>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0" name="Freeform: Shape 29">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8003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2" name="Freeform: Shape 31">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76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4" name="Oval 33">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512" y="4357092"/>
            <a:ext cx="319941" cy="31994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6" name="Oval 35">
            <a:extLst>
              <a:ext uri="{FF2B5EF4-FFF2-40B4-BE49-F238E27FC236}">
                <a16:creationId xmlns:a16="http://schemas.microsoft.com/office/drawing/2014/main" id="{5D981608-D865-4AD7-AC34-A2398EA19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512" y="4357092"/>
            <a:ext cx="319941" cy="319941"/>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38"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59160" y="5987064"/>
            <a:ext cx="1054466" cy="469689"/>
            <a:chOff x="9841624" y="4115729"/>
            <a:chExt cx="602169" cy="268223"/>
          </a:xfrm>
          <a:solidFill>
            <a:schemeClr val="tx1"/>
          </a:solidFill>
        </p:grpSpPr>
        <p:sp>
          <p:nvSpPr>
            <p:cNvPr id="39" name="Freeform: Shape 38">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29" name="Title 1">
            <a:extLst>
              <a:ext uri="{FF2B5EF4-FFF2-40B4-BE49-F238E27FC236}">
                <a16:creationId xmlns:a16="http://schemas.microsoft.com/office/drawing/2014/main" id="{E7578463-B899-C64C-AE52-D790C217D894}"/>
              </a:ext>
            </a:extLst>
          </p:cNvPr>
          <p:cNvSpPr txBox="1">
            <a:spLocks/>
          </p:cNvSpPr>
          <p:nvPr/>
        </p:nvSpPr>
        <p:spPr>
          <a:xfrm>
            <a:off x="-240811" y="-1964812"/>
            <a:ext cx="7170057" cy="359620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cap="all" spc="1500" dirty="0">
                <a:ea typeface="Source Sans Pro SemiBold" panose="020B0603030403020204" pitchFamily="34" charset="0"/>
              </a:rPr>
              <a:t>Rest of </a:t>
            </a:r>
            <a:br>
              <a:rPr lang="en-US" sz="6000" b="1" cap="all" spc="1500" dirty="0">
                <a:ea typeface="Source Sans Pro SemiBold" panose="020B0603030403020204" pitchFamily="34" charset="0"/>
              </a:rPr>
            </a:br>
            <a:r>
              <a:rPr lang="en-US" sz="6000" b="1" cap="all" spc="1500" dirty="0">
                <a:ea typeface="Source Sans Pro SemiBold" panose="020B0603030403020204" pitchFamily="34" charset="0"/>
              </a:rPr>
              <a:t>the</a:t>
            </a:r>
          </a:p>
        </p:txBody>
      </p:sp>
      <p:sp>
        <p:nvSpPr>
          <p:cNvPr id="4" name="TextBox 3">
            <a:extLst>
              <a:ext uri="{FF2B5EF4-FFF2-40B4-BE49-F238E27FC236}">
                <a16:creationId xmlns:a16="http://schemas.microsoft.com/office/drawing/2014/main" id="{E73956A7-5994-594C-9739-6F7B3D594A41}"/>
              </a:ext>
            </a:extLst>
          </p:cNvPr>
          <p:cNvSpPr txBox="1"/>
          <p:nvPr/>
        </p:nvSpPr>
        <p:spPr>
          <a:xfrm>
            <a:off x="5857948" y="-249"/>
            <a:ext cx="5342045" cy="6001643"/>
          </a:xfrm>
          <a:prstGeom prst="rect">
            <a:avLst/>
          </a:prstGeom>
          <a:solidFill>
            <a:schemeClr val="bg1"/>
          </a:solidFill>
        </p:spPr>
        <p:txBody>
          <a:bodyPr wrap="square" rtlCol="0">
            <a:spAutoFit/>
          </a:bodyPr>
          <a:lstStyle/>
          <a:p>
            <a:r>
              <a:rPr lang="en-US" sz="3200"/>
              <a:t>He </a:t>
            </a:r>
            <a:r>
              <a:rPr lang="en-US" sz="3200" dirty="0"/>
              <a:t>stood on top of the temple, preaching to the crowd, When some of the crowd began to believe what he taught, others became angry and threw him off the top of the temple. The fall did not kill him, so they stoned and beat him. It is said that while they were killing him, he prayed for his attackers.</a:t>
            </a:r>
          </a:p>
        </p:txBody>
      </p:sp>
    </p:spTree>
    <p:extLst>
      <p:ext uri="{BB962C8B-B14F-4D97-AF65-F5344CB8AC3E}">
        <p14:creationId xmlns:p14="http://schemas.microsoft.com/office/powerpoint/2010/main" val="760114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0" name="Freeform: Shape 9">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6" name="Oval 15">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8" name="Rectangle 17">
            <a:extLst>
              <a:ext uri="{FF2B5EF4-FFF2-40B4-BE49-F238E27FC236}">
                <a16:creationId xmlns:a16="http://schemas.microsoft.com/office/drawing/2014/main" id="{489B7BFD-8F45-4093-AD9C-91B15B050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BBE5FE5-8F8D-4484-B15C-EB510689BCA6}"/>
              </a:ext>
            </a:extLst>
          </p:cNvPr>
          <p:cNvPicPr>
            <a:picLocks noChangeAspect="1"/>
          </p:cNvPicPr>
          <p:nvPr/>
        </p:nvPicPr>
        <p:blipFill rotWithShape="1">
          <a:blip r:embed="rId2"/>
          <a:srcRect l="18385" r="17834" b="-2"/>
          <a:stretch/>
        </p:blipFill>
        <p:spPr>
          <a:xfrm>
            <a:off x="1291634" y="1148747"/>
            <a:ext cx="4793260" cy="4227387"/>
          </a:xfrm>
          <a:prstGeom prst="rect">
            <a:avLst/>
          </a:prstGeom>
          <a:ln w="28575">
            <a:noFill/>
          </a:ln>
        </p:spPr>
      </p:pic>
      <p:grpSp>
        <p:nvGrpSpPr>
          <p:cNvPr id="20" name="Group 19">
            <a:extLst>
              <a:ext uri="{FF2B5EF4-FFF2-40B4-BE49-F238E27FC236}">
                <a16:creationId xmlns:a16="http://schemas.microsoft.com/office/drawing/2014/main" id="{FC1BD014-5623-4064-BAFE-A5AAAFB3CE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35096" y="657544"/>
            <a:ext cx="4843727" cy="5534144"/>
            <a:chOff x="1674895" y="1345036"/>
            <a:chExt cx="5428610" cy="4210939"/>
          </a:xfrm>
        </p:grpSpPr>
        <p:sp>
          <p:nvSpPr>
            <p:cNvPr id="21" name="Rectangle 20">
              <a:extLst>
                <a:ext uri="{FF2B5EF4-FFF2-40B4-BE49-F238E27FC236}">
                  <a16:creationId xmlns:a16="http://schemas.microsoft.com/office/drawing/2014/main" id="{A27BC42E-B225-42FA-9AB5-F860C44BB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ECF5D0B-A89A-4902-8D22-AFB1D55AC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useBgFill="1">
        <p:nvSpPr>
          <p:cNvPr id="24" name="Rectangle 23">
            <a:extLst>
              <a:ext uri="{FF2B5EF4-FFF2-40B4-BE49-F238E27FC236}">
                <a16:creationId xmlns:a16="http://schemas.microsoft.com/office/drawing/2014/main" id="{7871DA93-90AF-40F3-A1A1-04E1669720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8435" y="401247"/>
            <a:ext cx="4860256" cy="566987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862397-F838-5B4B-8D76-32989A134BD8}"/>
              </a:ext>
            </a:extLst>
          </p:cNvPr>
          <p:cNvSpPr>
            <a:spLocks noGrp="1"/>
          </p:cNvSpPr>
          <p:nvPr>
            <p:ph type="title"/>
          </p:nvPr>
        </p:nvSpPr>
        <p:spPr>
          <a:xfrm>
            <a:off x="7012297" y="786880"/>
            <a:ext cx="4203323" cy="1709577"/>
          </a:xfrm>
        </p:spPr>
        <p:txBody>
          <a:bodyPr vert="horz" lIns="91440" tIns="45720" rIns="91440" bIns="45720" rtlCol="0" anchor="b">
            <a:normAutofit/>
          </a:bodyPr>
          <a:lstStyle/>
          <a:p>
            <a:pPr algn="ctr"/>
            <a:r>
              <a:rPr lang="en-US" sz="2400" b="1" cap="all" spc="1500" dirty="0">
                <a:ea typeface="Source Sans Pro SemiBold" panose="020B0603030403020204" pitchFamily="34" charset="0"/>
              </a:rPr>
              <a:t>Andrew: The Passionate Disciple</a:t>
            </a:r>
          </a:p>
        </p:txBody>
      </p:sp>
      <p:sp>
        <p:nvSpPr>
          <p:cNvPr id="3" name="Content Placeholder 2">
            <a:extLst>
              <a:ext uri="{FF2B5EF4-FFF2-40B4-BE49-F238E27FC236}">
                <a16:creationId xmlns:a16="http://schemas.microsoft.com/office/drawing/2014/main" id="{B8B409BF-6B5E-F645-9BC6-466E622F8C87}"/>
              </a:ext>
            </a:extLst>
          </p:cNvPr>
          <p:cNvSpPr>
            <a:spLocks noGrp="1"/>
          </p:cNvSpPr>
          <p:nvPr>
            <p:ph idx="1"/>
          </p:nvPr>
        </p:nvSpPr>
        <p:spPr>
          <a:xfrm>
            <a:off x="6989875" y="2897705"/>
            <a:ext cx="4225745" cy="2720742"/>
          </a:xfrm>
        </p:spPr>
        <p:txBody>
          <a:bodyPr vert="horz" lIns="91440" tIns="45720" rIns="91440" bIns="45720" rtlCol="0">
            <a:normAutofit fontScale="92500" lnSpcReduction="10000"/>
          </a:bodyPr>
          <a:lstStyle/>
          <a:p>
            <a:pPr marL="0" indent="0" algn="ctr">
              <a:lnSpc>
                <a:spcPct val="90000"/>
              </a:lnSpc>
              <a:buNone/>
            </a:pPr>
            <a:r>
              <a:rPr lang="en-US" cap="all" spc="400" dirty="0"/>
              <a:t>What is passion?</a:t>
            </a:r>
            <a:br>
              <a:rPr lang="en-US" cap="all" spc="400" dirty="0"/>
            </a:br>
            <a:r>
              <a:rPr lang="en-US" cap="all" spc="400" dirty="0"/>
              <a:t>Is this generation passionate about something?</a:t>
            </a:r>
            <a:br>
              <a:rPr lang="en-US" cap="all" spc="400" dirty="0"/>
            </a:br>
            <a:r>
              <a:rPr lang="en-US" cap="all" spc="400" dirty="0"/>
              <a:t>Are you passionate about something?</a:t>
            </a:r>
          </a:p>
        </p:txBody>
      </p:sp>
      <p:sp>
        <p:nvSpPr>
          <p:cNvPr id="26"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0051" y="771024"/>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8" name="Graphic 212">
            <a:extLst>
              <a:ext uri="{FF2B5EF4-FFF2-40B4-BE49-F238E27FC236}">
                <a16:creationId xmlns:a16="http://schemas.microsoft.com/office/drawing/2014/main" id="{70616F44-B954-409D-87BC-C69465EDE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0051" y="771024"/>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0" name="Freeform: Shape 29">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8003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2" name="Freeform: Shape 31">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76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4" name="Oval 33">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512" y="4357092"/>
            <a:ext cx="319941" cy="31994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6" name="Oval 35">
            <a:extLst>
              <a:ext uri="{FF2B5EF4-FFF2-40B4-BE49-F238E27FC236}">
                <a16:creationId xmlns:a16="http://schemas.microsoft.com/office/drawing/2014/main" id="{5D981608-D865-4AD7-AC34-A2398EA19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512" y="4357092"/>
            <a:ext cx="319941" cy="319941"/>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38"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59160" y="5987064"/>
            <a:ext cx="1054466" cy="469689"/>
            <a:chOff x="9841624" y="4115729"/>
            <a:chExt cx="602169" cy="268223"/>
          </a:xfrm>
          <a:solidFill>
            <a:schemeClr val="tx1"/>
          </a:solidFill>
        </p:grpSpPr>
        <p:sp>
          <p:nvSpPr>
            <p:cNvPr id="39" name="Freeform: Shape 38">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188440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48" name="Freeform: Shape 47">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4" name="Oval 53">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56" name="Rectangle 55">
            <a:extLst>
              <a:ext uri="{FF2B5EF4-FFF2-40B4-BE49-F238E27FC236}">
                <a16:creationId xmlns:a16="http://schemas.microsoft.com/office/drawing/2014/main" id="{8B646C36-EEEC-4D52-8E8E-206F4CD8A3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8" name="Group 57">
            <a:extLst>
              <a:ext uri="{FF2B5EF4-FFF2-40B4-BE49-F238E27FC236}">
                <a16:creationId xmlns:a16="http://schemas.microsoft.com/office/drawing/2014/main" id="{E7E9D86A-D513-48F9-851A-5F3725E800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1565" y="330817"/>
            <a:ext cx="4833901" cy="5995583"/>
            <a:chOff x="1754444" y="330817"/>
            <a:chExt cx="4833901" cy="5995583"/>
          </a:xfrm>
        </p:grpSpPr>
        <p:sp>
          <p:nvSpPr>
            <p:cNvPr id="59" name="Rectangle 58">
              <a:extLst>
                <a:ext uri="{FF2B5EF4-FFF2-40B4-BE49-F238E27FC236}">
                  <a16:creationId xmlns:a16="http://schemas.microsoft.com/office/drawing/2014/main" id="{8258443E-B333-44F4-8D49-1EAB1C1A46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4444" y="330817"/>
              <a:ext cx="4833901" cy="5995583"/>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09132A4E-0C09-40DA-A360-EA9D3DAFFB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4444" y="330817"/>
              <a:ext cx="4833901" cy="5995583"/>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62" name="Rectangle 61">
            <a:extLst>
              <a:ext uri="{FF2B5EF4-FFF2-40B4-BE49-F238E27FC236}">
                <a16:creationId xmlns:a16="http://schemas.microsoft.com/office/drawing/2014/main" id="{D649D88F-3460-4C52-888E-001C62B26E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21649" y="213740"/>
            <a:ext cx="4833901" cy="599558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2CB0C0-B097-244D-B182-6A3DD0F4F998}"/>
              </a:ext>
            </a:extLst>
          </p:cNvPr>
          <p:cNvSpPr>
            <a:spLocks noGrp="1"/>
          </p:cNvSpPr>
          <p:nvPr>
            <p:ph type="title"/>
          </p:nvPr>
        </p:nvSpPr>
        <p:spPr>
          <a:xfrm>
            <a:off x="2147235" y="510802"/>
            <a:ext cx="4064879" cy="5476261"/>
          </a:xfrm>
        </p:spPr>
        <p:txBody>
          <a:bodyPr vert="horz" lIns="91440" tIns="45720" rIns="91440" bIns="45720" rtlCol="0" anchor="ctr">
            <a:normAutofit/>
          </a:bodyPr>
          <a:lstStyle/>
          <a:p>
            <a:pPr algn="ctr"/>
            <a:r>
              <a:rPr lang="en-US" sz="5100" b="1" kern="1200" cap="all" spc="1500" baseline="0" dirty="0">
                <a:solidFill>
                  <a:schemeClr val="tx1"/>
                </a:solidFill>
                <a:latin typeface="+mj-lt"/>
                <a:ea typeface="Source Sans Pro SemiBold" panose="020B0603030403020204" pitchFamily="34" charset="0"/>
                <a:cs typeface="+mj-cs"/>
              </a:rPr>
              <a:t>James the Lesser</a:t>
            </a:r>
          </a:p>
        </p:txBody>
      </p:sp>
      <p:sp>
        <p:nvSpPr>
          <p:cNvPr id="64" name="Freeform: Shape 63">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2467" y="4200769"/>
            <a:ext cx="2769534" cy="2657232"/>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66" name="Freeform: Shape 65">
            <a:extLst>
              <a:ext uri="{FF2B5EF4-FFF2-40B4-BE49-F238E27FC236}">
                <a16:creationId xmlns:a16="http://schemas.microsoft.com/office/drawing/2014/main" id="{217DD14E-3BC7-413D-B4AB-B92EED2F57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2467" y="4200769"/>
            <a:ext cx="2769534" cy="2657232"/>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1">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68"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tx1"/>
          </a:solidFill>
        </p:grpSpPr>
        <p:sp>
          <p:nvSpPr>
            <p:cNvPr id="69" name="Freeform: Shape 68">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75"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798490"/>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77" name="Graphic 212">
            <a:extLst>
              <a:ext uri="{FF2B5EF4-FFF2-40B4-BE49-F238E27FC236}">
                <a16:creationId xmlns:a16="http://schemas.microsoft.com/office/drawing/2014/main" id="{6908275D-177E-42F2-8887-134AFE8B70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798490"/>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79" name="Oval 78">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340" y="5287341"/>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81" name="Oval 80">
            <a:extLst>
              <a:ext uri="{FF2B5EF4-FFF2-40B4-BE49-F238E27FC236}">
                <a16:creationId xmlns:a16="http://schemas.microsoft.com/office/drawing/2014/main" id="{E32B36D4-0C87-4882-A12C-18A91DBAE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340" y="5287341"/>
            <a:ext cx="319941" cy="319941"/>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 name="TextBox 3">
            <a:extLst>
              <a:ext uri="{FF2B5EF4-FFF2-40B4-BE49-F238E27FC236}">
                <a16:creationId xmlns:a16="http://schemas.microsoft.com/office/drawing/2014/main" id="{E4C7883A-5516-944B-B427-C2C062D50600}"/>
              </a:ext>
            </a:extLst>
          </p:cNvPr>
          <p:cNvSpPr txBox="1"/>
          <p:nvPr/>
        </p:nvSpPr>
        <p:spPr>
          <a:xfrm>
            <a:off x="6695383" y="798490"/>
            <a:ext cx="5183862" cy="3139321"/>
          </a:xfrm>
          <a:prstGeom prst="rect">
            <a:avLst/>
          </a:prstGeom>
          <a:noFill/>
        </p:spPr>
        <p:txBody>
          <a:bodyPr wrap="square" rtlCol="0">
            <a:spAutoFit/>
          </a:bodyPr>
          <a:lstStyle/>
          <a:p>
            <a:r>
              <a:rPr lang="en-US" sz="6600" dirty="0"/>
              <a:t>Willing to be a disciple of Christ</a:t>
            </a:r>
          </a:p>
        </p:txBody>
      </p:sp>
    </p:spTree>
    <p:extLst>
      <p:ext uri="{BB962C8B-B14F-4D97-AF65-F5344CB8AC3E}">
        <p14:creationId xmlns:p14="http://schemas.microsoft.com/office/powerpoint/2010/main" val="3987820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87C8203-ABBB-5446-9F60-5A2A96A77C55}"/>
              </a:ext>
            </a:extLst>
          </p:cNvPr>
          <p:cNvSpPr>
            <a:spLocks noGrp="1"/>
          </p:cNvSpPr>
          <p:nvPr>
            <p:ph type="title"/>
          </p:nvPr>
        </p:nvSpPr>
        <p:spPr>
          <a:xfrm>
            <a:off x="1102368" y="694268"/>
            <a:ext cx="3553510" cy="5477932"/>
          </a:xfrm>
        </p:spPr>
        <p:txBody>
          <a:bodyPr>
            <a:normAutofit/>
          </a:bodyPr>
          <a:lstStyle/>
          <a:p>
            <a:pPr algn="ctr"/>
            <a:r>
              <a:rPr lang="en-US" dirty="0"/>
              <a:t>Andrew</a:t>
            </a:r>
            <a:endParaRPr lang="en-US"/>
          </a:p>
        </p:txBody>
      </p:sp>
      <p:grpSp>
        <p:nvGrpSpPr>
          <p:cNvPr id="10" name="Graphic 38">
            <a:extLst>
              <a:ext uri="{FF2B5EF4-FFF2-40B4-BE49-F238E27FC236}">
                <a16:creationId xmlns:a16="http://schemas.microsoft.com/office/drawing/2014/main" id="{1E8369D0-2C3B-4E27-AC6C-A246AC28CD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tx1"/>
          </a:solidFill>
        </p:grpSpPr>
        <p:sp>
          <p:nvSpPr>
            <p:cNvPr id="11" name="Freeform: Shape 10">
              <a:extLst>
                <a:ext uri="{FF2B5EF4-FFF2-40B4-BE49-F238E27FC236}">
                  <a16:creationId xmlns:a16="http://schemas.microsoft.com/office/drawing/2014/main" id="{A3D5586F-4573-4C57-9793-1EBFDC8963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5EED35EF-93A0-4921-941C-ECC67AE2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grpSp>
        <p:nvGrpSpPr>
          <p:cNvPr id="14" name="Graphic 38">
            <a:extLst>
              <a:ext uri="{FF2B5EF4-FFF2-40B4-BE49-F238E27FC236}">
                <a16:creationId xmlns:a16="http://schemas.microsoft.com/office/drawing/2014/main" id="{4E397AA7-9FED-4566-9071-A53B276542E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tx1">
              <a:alpha val="60000"/>
            </a:schemeClr>
          </a:solidFill>
        </p:grpSpPr>
        <p:sp>
          <p:nvSpPr>
            <p:cNvPr id="15" name="Freeform: Shape 14">
              <a:extLst>
                <a:ext uri="{FF2B5EF4-FFF2-40B4-BE49-F238E27FC236}">
                  <a16:creationId xmlns:a16="http://schemas.microsoft.com/office/drawing/2014/main" id="{B910B472-2416-4C1E-B5BE-4DE472BC99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40671BEA-702C-4316-BD48-AFE9D84622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grpSp>
        <p:nvGrpSpPr>
          <p:cNvPr id="18" name="Graphic 4">
            <a:extLst>
              <a:ext uri="{FF2B5EF4-FFF2-40B4-BE49-F238E27FC236}">
                <a16:creationId xmlns:a16="http://schemas.microsoft.com/office/drawing/2014/main" id="{C6F74901-2A71-43C3-837C-27CCD6B6D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55887" y="2203010"/>
            <a:ext cx="975169" cy="975171"/>
            <a:chOff x="5829300" y="3162300"/>
            <a:chExt cx="532256" cy="532257"/>
          </a:xfrm>
          <a:solidFill>
            <a:schemeClr val="tx1"/>
          </a:solidFill>
        </p:grpSpPr>
        <p:sp>
          <p:nvSpPr>
            <p:cNvPr id="19" name="Freeform: Shape 18">
              <a:extLst>
                <a:ext uri="{FF2B5EF4-FFF2-40B4-BE49-F238E27FC236}">
                  <a16:creationId xmlns:a16="http://schemas.microsoft.com/office/drawing/2014/main" id="{A92DF49A-063A-4F60-BE30-D26826492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70DCBBE0-7DEE-43ED-BEE3-ABB179CFC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539FE8DF-D1B2-4074-9BDF-C458EA012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1C143B5-6E24-417D-A035-65747A8E9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0331ED8C-8819-4FFB-BF3C-FDA6A90D4B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2A39574D-5ECC-4A94-9CB6-646D90DA5A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6A73D6F7-977D-4026-8F68-CA63C162C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56348370-4FD9-4A99-BB05-944D5B0B0E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D1146D46-43DB-4487-A191-0970511C3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517B7142-9D64-4D34-B23C-9471326AD6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E8EB71CD-AB26-440E-A0D5-E1081DB55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34423BD2-7458-4680-AF49-5013C9D30E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25547DC8-8B87-4446-9CC9-65AF04A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sp>
        <p:nvSpPr>
          <p:cNvPr id="33" name="Oval 32">
            <a:extLst>
              <a:ext uri="{FF2B5EF4-FFF2-40B4-BE49-F238E27FC236}">
                <a16:creationId xmlns:a16="http://schemas.microsoft.com/office/drawing/2014/main" id="{EC11F68A-CC71-4196-BBF3-20CDCD75D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502"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5" name="Oval 34">
            <a:extLst>
              <a:ext uri="{FF2B5EF4-FFF2-40B4-BE49-F238E27FC236}">
                <a16:creationId xmlns:a16="http://schemas.microsoft.com/office/drawing/2014/main" id="{085F9950-F10E-4E64-962B-F7034578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502" y="4752208"/>
            <a:ext cx="365021" cy="365021"/>
          </a:xfrm>
          <a:prstGeom prst="ellipse">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40134B6F-034F-6C47-8F09-126E2D35F36B}"/>
              </a:ext>
            </a:extLst>
          </p:cNvPr>
          <p:cNvSpPr>
            <a:spLocks noGrp="1"/>
          </p:cNvSpPr>
          <p:nvPr>
            <p:ph idx="1"/>
          </p:nvPr>
        </p:nvSpPr>
        <p:spPr>
          <a:xfrm>
            <a:off x="5930002" y="202911"/>
            <a:ext cx="5928169" cy="6343031"/>
          </a:xfrm>
        </p:spPr>
        <p:txBody>
          <a:bodyPr>
            <a:normAutofit lnSpcReduction="10000"/>
          </a:bodyPr>
          <a:lstStyle/>
          <a:p>
            <a:r>
              <a:rPr lang="en-US" sz="3600" dirty="0"/>
              <a:t>Andrew was a passionate guy. He wasn’t the most quoted disciple, the smartest, or the most well known; but he was passionate in all the things that he did. His passion was what made things that he did. His passion was what made a mark on the world.</a:t>
            </a:r>
          </a:p>
        </p:txBody>
      </p:sp>
    </p:spTree>
    <p:extLst>
      <p:ext uri="{BB962C8B-B14F-4D97-AF65-F5344CB8AC3E}">
        <p14:creationId xmlns:p14="http://schemas.microsoft.com/office/powerpoint/2010/main" val="11548031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DCB55-B1F8-B54A-A75A-8C9195238981}"/>
              </a:ext>
            </a:extLst>
          </p:cNvPr>
          <p:cNvSpPr>
            <a:spLocks noGrp="1"/>
          </p:cNvSpPr>
          <p:nvPr>
            <p:ph type="title"/>
          </p:nvPr>
        </p:nvSpPr>
        <p:spPr>
          <a:xfrm>
            <a:off x="838200" y="2103437"/>
            <a:ext cx="11165114" cy="2149249"/>
          </a:xfrm>
        </p:spPr>
        <p:txBody>
          <a:bodyPr>
            <a:normAutofit fontScale="90000"/>
          </a:bodyPr>
          <a:lstStyle/>
          <a:p>
            <a:r>
              <a:rPr lang="en-US" dirty="0"/>
              <a:t>Jesus spent a lot of time around the Sea of Galilee and knew many fisherman, but when he met Andrew, there must have been something different about Him. Christ Chose Andrew to be his first disciple because he saw that he had what it took to become one.</a:t>
            </a:r>
          </a:p>
        </p:txBody>
      </p:sp>
    </p:spTree>
    <p:extLst>
      <p:ext uri="{BB962C8B-B14F-4D97-AF65-F5344CB8AC3E}">
        <p14:creationId xmlns:p14="http://schemas.microsoft.com/office/powerpoint/2010/main" val="1462769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8"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49" name="Freeform: Shape 8">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0" name="Freeform: Shape 9">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1" name="Freeform: Shape 10">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2" name="Freeform: Shape 11">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3" name="Freeform: Shape 12">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4" name="Oval 14">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55" name="Rectangle 16">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18">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57" name="Freeform: Shape 20">
            <a:extLst>
              <a:ext uri="{FF2B5EF4-FFF2-40B4-BE49-F238E27FC236}">
                <a16:creationId xmlns:a16="http://schemas.microsoft.com/office/drawing/2014/main" id="{2DA1274F-9232-42BF-B9FE-B95EA14CF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accent3">
              <a:alpha val="20000"/>
            </a:schemeClr>
          </a:solidFill>
          <a:ln w="9525" cap="flat">
            <a:noFill/>
            <a:prstDash val="solid"/>
            <a:miter/>
          </a:ln>
        </p:spPr>
        <p:txBody>
          <a:bodyPr wrap="square" rtlCol="0" anchor="ctr">
            <a:noAutofit/>
          </a:bodyPr>
          <a:lstStyle/>
          <a:p>
            <a:endParaRPr lang="en-US"/>
          </a:p>
        </p:txBody>
      </p:sp>
      <p:sp>
        <p:nvSpPr>
          <p:cNvPr id="58" name="Freeform: Shape 22">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59" name="Freeform: Shape 24">
            <a:extLst>
              <a:ext uri="{FF2B5EF4-FFF2-40B4-BE49-F238E27FC236}">
                <a16:creationId xmlns:a16="http://schemas.microsoft.com/office/drawing/2014/main" id="{BE5AF1D6-62CC-4988-9174-993F112DC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accent3">
              <a:alpha val="20000"/>
            </a:schemeClr>
          </a:solidFill>
          <a:ln w="9525" cap="flat">
            <a:noFill/>
            <a:prstDash val="solid"/>
            <a:miter/>
          </a:ln>
        </p:spPr>
        <p:txBody>
          <a:bodyPr wrap="square" rtlCol="0" anchor="ctr">
            <a:noAutofit/>
          </a:bodyPr>
          <a:lstStyle/>
          <a:p>
            <a:endParaRPr lang="en-US"/>
          </a:p>
        </p:txBody>
      </p:sp>
      <p:sp>
        <p:nvSpPr>
          <p:cNvPr id="60" name="Freeform: Shape 26">
            <a:extLst>
              <a:ext uri="{FF2B5EF4-FFF2-40B4-BE49-F238E27FC236}">
                <a16:creationId xmlns:a16="http://schemas.microsoft.com/office/drawing/2014/main" id="{8CF5E676-CA04-4CED-9F1E-5026ED66E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61" name="Freeform: Shape 28">
            <a:extLst>
              <a:ext uri="{FF2B5EF4-FFF2-40B4-BE49-F238E27FC236}">
                <a16:creationId xmlns:a16="http://schemas.microsoft.com/office/drawing/2014/main" id="{6BA9E676-A8FC-4C2F-8D78-C13ED8ABD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62" name="Freeform: Shape 30">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63" name="Freeform: Shape 32">
            <a:extLst>
              <a:ext uri="{FF2B5EF4-FFF2-40B4-BE49-F238E27FC236}">
                <a16:creationId xmlns:a16="http://schemas.microsoft.com/office/drawing/2014/main" id="{EECD79B5-5FC5-495F-BFD6-346C16E78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64" name="Rectangle 34">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36">
            <a:extLst>
              <a:ext uri="{FF2B5EF4-FFF2-40B4-BE49-F238E27FC236}">
                <a16:creationId xmlns:a16="http://schemas.microsoft.com/office/drawing/2014/main" id="{32D9D048-3063-435A-8C23-26C1907E9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9" name="Rectangle 38">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20315" y="727769"/>
            <a:ext cx="8751370" cy="540246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ADE6BD-7C70-824D-B10F-06F8D0FA6FAA}"/>
              </a:ext>
            </a:extLst>
          </p:cNvPr>
          <p:cNvSpPr>
            <a:spLocks noGrp="1"/>
          </p:cNvSpPr>
          <p:nvPr>
            <p:ph type="title"/>
          </p:nvPr>
        </p:nvSpPr>
        <p:spPr>
          <a:xfrm>
            <a:off x="2886765" y="1159934"/>
            <a:ext cx="6418471" cy="3028072"/>
          </a:xfrm>
        </p:spPr>
        <p:txBody>
          <a:bodyPr vert="horz" lIns="91440" tIns="45720" rIns="91440" bIns="45720" rtlCol="0" anchor="b">
            <a:normAutofit/>
          </a:bodyPr>
          <a:lstStyle/>
          <a:p>
            <a:pPr algn="ctr"/>
            <a:r>
              <a:rPr lang="en-US" sz="4200" b="1" kern="1200" cap="all" spc="1500" baseline="0" dirty="0">
                <a:solidFill>
                  <a:schemeClr val="tx1"/>
                </a:solidFill>
                <a:latin typeface="+mj-lt"/>
                <a:ea typeface="Source Sans Pro SemiBold" panose="020B0603030403020204" pitchFamily="34" charset="0"/>
                <a:cs typeface="+mj-cs"/>
              </a:rPr>
              <a:t>Disciples have a </a:t>
            </a:r>
            <a:r>
              <a:rPr lang="en-US" sz="4200" b="1" kern="1200" cap="all" spc="1500" baseline="0" dirty="0">
                <a:solidFill>
                  <a:schemeClr val="tx1"/>
                </a:solidFill>
                <a:highlight>
                  <a:srgbClr val="FFFF00"/>
                </a:highlight>
                <a:latin typeface="+mj-lt"/>
                <a:ea typeface="Source Sans Pro SemiBold" panose="020B0603030403020204" pitchFamily="34" charset="0"/>
                <a:cs typeface="+mj-cs"/>
              </a:rPr>
              <a:t>passion</a:t>
            </a:r>
            <a:r>
              <a:rPr lang="en-US" sz="4200" b="1" kern="1200" cap="all" spc="1500" baseline="0" dirty="0">
                <a:solidFill>
                  <a:schemeClr val="tx1"/>
                </a:solidFill>
                <a:latin typeface="+mj-lt"/>
                <a:ea typeface="Source Sans Pro SemiBold" panose="020B0603030403020204" pitchFamily="34" charset="0"/>
                <a:cs typeface="+mj-cs"/>
              </a:rPr>
              <a:t> for God </a:t>
            </a:r>
            <a:br>
              <a:rPr lang="en-US" sz="4200" b="1" kern="1200" cap="all" spc="1500" baseline="0" dirty="0">
                <a:solidFill>
                  <a:schemeClr val="tx1"/>
                </a:solidFill>
                <a:latin typeface="+mj-lt"/>
                <a:ea typeface="Source Sans Pro SemiBold" panose="020B0603030403020204" pitchFamily="34" charset="0"/>
                <a:cs typeface="+mj-cs"/>
              </a:rPr>
            </a:br>
            <a:r>
              <a:rPr lang="en-US" sz="4200" b="1" kern="1200" cap="all" spc="1500" baseline="0" dirty="0">
                <a:solidFill>
                  <a:schemeClr val="tx1"/>
                </a:solidFill>
                <a:latin typeface="+mj-lt"/>
                <a:ea typeface="Source Sans Pro SemiBold" panose="020B0603030403020204" pitchFamily="34" charset="0"/>
                <a:cs typeface="+mj-cs"/>
              </a:rPr>
              <a:t>(Jn. 1:29-37)</a:t>
            </a:r>
          </a:p>
        </p:txBody>
      </p:sp>
      <p:sp>
        <p:nvSpPr>
          <p:cNvPr id="41" name="Oval 40">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Oval 42">
            <a:extLst>
              <a:ext uri="{FF2B5EF4-FFF2-40B4-BE49-F238E27FC236}">
                <a16:creationId xmlns:a16="http://schemas.microsoft.com/office/drawing/2014/main" id="{B6C541AE-9B02-44C0-B8C6-B2DEA7ED3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878722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F98F79A4-A6C7-4101-B1E9-27E05CB7C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2" name="Freeform: Shape 11">
            <a:extLst>
              <a:ext uri="{FF2B5EF4-FFF2-40B4-BE49-F238E27FC236}">
                <a16:creationId xmlns:a16="http://schemas.microsoft.com/office/drawing/2014/main" id="{31CE7A08-2184-4B99-ABC0-B40CD1D3F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71489" cy="4096327"/>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 name="Title 1">
            <a:extLst>
              <a:ext uri="{FF2B5EF4-FFF2-40B4-BE49-F238E27FC236}">
                <a16:creationId xmlns:a16="http://schemas.microsoft.com/office/drawing/2014/main" id="{690F81DA-7EB4-F343-9A4B-8341795AE4AA}"/>
              </a:ext>
            </a:extLst>
          </p:cNvPr>
          <p:cNvSpPr>
            <a:spLocks noGrp="1"/>
          </p:cNvSpPr>
          <p:nvPr>
            <p:ph type="title"/>
          </p:nvPr>
        </p:nvSpPr>
        <p:spPr>
          <a:xfrm>
            <a:off x="1102368" y="3306515"/>
            <a:ext cx="3826286" cy="3215373"/>
          </a:xfrm>
        </p:spPr>
        <p:txBody>
          <a:bodyPr>
            <a:normAutofit/>
          </a:bodyPr>
          <a:lstStyle/>
          <a:p>
            <a:pPr algn="ctr"/>
            <a:r>
              <a:rPr lang="en-US" dirty="0"/>
              <a:t>John the Baptist</a:t>
            </a:r>
          </a:p>
        </p:txBody>
      </p:sp>
      <p:sp>
        <p:nvSpPr>
          <p:cNvPr id="14" name="Freeform: Shape 13">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16" name="Freeform: Shape 15">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9E5C5460-229E-46C8-A712-CC3179854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0" name="Freeform: Shape 19">
            <a:extLst>
              <a:ext uri="{FF2B5EF4-FFF2-40B4-BE49-F238E27FC236}">
                <a16:creationId xmlns:a16="http://schemas.microsoft.com/office/drawing/2014/main" id="{2552FC29-9118-466F-940E-80C84EFDF0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0654" y="4275786"/>
            <a:ext cx="2691346" cy="2582214"/>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 name="Content Placeholder 2">
            <a:extLst>
              <a:ext uri="{FF2B5EF4-FFF2-40B4-BE49-F238E27FC236}">
                <a16:creationId xmlns:a16="http://schemas.microsoft.com/office/drawing/2014/main" id="{2886B85F-3572-6546-8A61-501A629C74D4}"/>
              </a:ext>
            </a:extLst>
          </p:cNvPr>
          <p:cNvSpPr>
            <a:spLocks noGrp="1"/>
          </p:cNvSpPr>
          <p:nvPr>
            <p:ph idx="1"/>
          </p:nvPr>
        </p:nvSpPr>
        <p:spPr>
          <a:xfrm>
            <a:off x="4267200" y="203200"/>
            <a:ext cx="7095308" cy="6096000"/>
          </a:xfrm>
        </p:spPr>
        <p:txBody>
          <a:bodyPr>
            <a:normAutofit fontScale="92500"/>
          </a:bodyPr>
          <a:lstStyle/>
          <a:p>
            <a:r>
              <a:rPr lang="en-US" sz="4000" dirty="0"/>
              <a:t>John the Baptist repeatedly denied being the </a:t>
            </a:r>
            <a:r>
              <a:rPr lang="en-US" sz="4000" dirty="0" err="1"/>
              <a:t>Messiag</a:t>
            </a:r>
            <a:r>
              <a:rPr lang="en-US" sz="4000" dirty="0"/>
              <a:t> (Jn. 1:20) rather telling people He was still to come (Matt. 3:11). </a:t>
            </a:r>
            <a:br>
              <a:rPr lang="en-US" sz="4000" dirty="0"/>
            </a:br>
            <a:r>
              <a:rPr lang="en-US" sz="4000" dirty="0"/>
              <a:t> He knew who he was and what his purpose was: “I am the voice of one calling in the desert, “Make straight the way of the Lord” (Jn. 1:23).</a:t>
            </a:r>
          </a:p>
        </p:txBody>
      </p:sp>
      <p:grpSp>
        <p:nvGrpSpPr>
          <p:cNvPr id="22"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tx1"/>
          </a:solidFill>
        </p:grpSpPr>
        <p:sp>
          <p:nvSpPr>
            <p:cNvPr id="23" name="Freeform: Shape 22">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055823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C2F27-38C6-3D47-BC38-D3CCE4AD0132}"/>
              </a:ext>
            </a:extLst>
          </p:cNvPr>
          <p:cNvSpPr>
            <a:spLocks noGrp="1"/>
          </p:cNvSpPr>
          <p:nvPr>
            <p:ph type="title"/>
          </p:nvPr>
        </p:nvSpPr>
        <p:spPr/>
        <p:txBody>
          <a:bodyPr/>
          <a:lstStyle/>
          <a:p>
            <a:r>
              <a:rPr lang="en-US" dirty="0"/>
              <a:t>a. Disciples search for truth (34-36)</a:t>
            </a:r>
          </a:p>
        </p:txBody>
      </p:sp>
      <p:sp>
        <p:nvSpPr>
          <p:cNvPr id="3" name="Content Placeholder 2">
            <a:extLst>
              <a:ext uri="{FF2B5EF4-FFF2-40B4-BE49-F238E27FC236}">
                <a16:creationId xmlns:a16="http://schemas.microsoft.com/office/drawing/2014/main" id="{0E843FD4-0981-6947-BD8D-F16169F7FCF2}"/>
              </a:ext>
            </a:extLst>
          </p:cNvPr>
          <p:cNvSpPr>
            <a:spLocks noGrp="1"/>
          </p:cNvSpPr>
          <p:nvPr>
            <p:ph idx="1"/>
          </p:nvPr>
        </p:nvSpPr>
        <p:spPr/>
        <p:txBody>
          <a:bodyPr/>
          <a:lstStyle/>
          <a:p>
            <a:r>
              <a:rPr lang="en-US" dirty="0"/>
              <a:t>Andrew was called one of John the Baptist’s disciples (35, 40)</a:t>
            </a:r>
            <a:br>
              <a:rPr lang="en-US" dirty="0"/>
            </a:br>
            <a:r>
              <a:rPr lang="en-US" dirty="0"/>
              <a:t>John the Baptist was the first prophet of God in Israel for 400 years. He preached a message of repentance as he baptized many people including Jesus.</a:t>
            </a:r>
            <a:br>
              <a:rPr lang="en-US" dirty="0"/>
            </a:br>
            <a:r>
              <a:rPr lang="en-US" dirty="0"/>
              <a:t>He was jailed for pointing out King Herod’s sin and later beheaded.</a:t>
            </a:r>
          </a:p>
        </p:txBody>
      </p:sp>
    </p:spTree>
    <p:extLst>
      <p:ext uri="{BB962C8B-B14F-4D97-AF65-F5344CB8AC3E}">
        <p14:creationId xmlns:p14="http://schemas.microsoft.com/office/powerpoint/2010/main" val="759604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DC0A7-9026-554B-A5BD-DE412FBB9F3B}"/>
              </a:ext>
            </a:extLst>
          </p:cNvPr>
          <p:cNvSpPr>
            <a:spLocks noGrp="1"/>
          </p:cNvSpPr>
          <p:nvPr>
            <p:ph type="title"/>
          </p:nvPr>
        </p:nvSpPr>
        <p:spPr/>
        <p:txBody>
          <a:bodyPr/>
          <a:lstStyle/>
          <a:p>
            <a:r>
              <a:rPr lang="en-US" dirty="0"/>
              <a:t>b. Disciples confirm truth (v. 41)</a:t>
            </a:r>
          </a:p>
        </p:txBody>
      </p:sp>
      <p:sp>
        <p:nvSpPr>
          <p:cNvPr id="3" name="Content Placeholder 2">
            <a:extLst>
              <a:ext uri="{FF2B5EF4-FFF2-40B4-BE49-F238E27FC236}">
                <a16:creationId xmlns:a16="http://schemas.microsoft.com/office/drawing/2014/main" id="{79D8CE10-455C-8148-9D08-0CB7C9085ACE}"/>
              </a:ext>
            </a:extLst>
          </p:cNvPr>
          <p:cNvSpPr>
            <a:spLocks noGrp="1"/>
          </p:cNvSpPr>
          <p:nvPr>
            <p:ph idx="1"/>
          </p:nvPr>
        </p:nvSpPr>
        <p:spPr/>
        <p:txBody>
          <a:bodyPr/>
          <a:lstStyle/>
          <a:p>
            <a:r>
              <a:rPr lang="en-US" dirty="0"/>
              <a:t>Andrew knew Jesus was the Messiah because he had studied the Scriptures and listened to John the Baptist</a:t>
            </a:r>
          </a:p>
          <a:p>
            <a:endParaRPr lang="en-US" dirty="0"/>
          </a:p>
          <a:p>
            <a:r>
              <a:rPr lang="en-US" dirty="0"/>
              <a:t>Many people are searching for truth but that is not enough. The culture will sometimes applaud people for trying to find truth, as if the search is only completed in Christ. A disciple finds truth, understanding that Christ is the truth (Jn. 14:6)</a:t>
            </a:r>
          </a:p>
        </p:txBody>
      </p:sp>
    </p:spTree>
    <p:extLst>
      <p:ext uri="{BB962C8B-B14F-4D97-AF65-F5344CB8AC3E}">
        <p14:creationId xmlns:p14="http://schemas.microsoft.com/office/powerpoint/2010/main" val="1719299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9" name="Freeform: Shape 8">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5" name="Oval 14">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7" name="Rectangle 16">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77454" y="3965691"/>
            <a:ext cx="3014546" cy="289230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1" name="Freeform: Shape 20">
            <a:extLst>
              <a:ext uri="{FF2B5EF4-FFF2-40B4-BE49-F238E27FC236}">
                <a16:creationId xmlns:a16="http://schemas.microsoft.com/office/drawing/2014/main" id="{42B987A8-3C5A-4495-85A2-B7BBC3EAC2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77454" y="3965691"/>
            <a:ext cx="3014546" cy="289230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3" name="Rectangle 22">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46453" y="857546"/>
            <a:ext cx="6964685" cy="5402463"/>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B32CDD2-9715-425B-9CCC-CF8CE92BE0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46453" y="857546"/>
            <a:ext cx="6964685" cy="5402463"/>
          </a:xfrm>
          <a:prstGeom prst="rect">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8CF5E676-CA04-4CED-9F1E-5026ED66E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1"/>
            <a:ext cx="3799266" cy="401991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9" name="Freeform: Shape 28">
            <a:extLst>
              <a:ext uri="{FF2B5EF4-FFF2-40B4-BE49-F238E27FC236}">
                <a16:creationId xmlns:a16="http://schemas.microsoft.com/office/drawing/2014/main" id="{EB013C47-A4B4-4108-87AF-82C5CD7DFF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1"/>
            <a:ext cx="3799266" cy="401991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useBgFill="1">
        <p:nvSpPr>
          <p:cNvPr id="31" name="Rectangle 30">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13658" y="727769"/>
            <a:ext cx="6964685" cy="540246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90971" y="136525"/>
            <a:ext cx="1035526" cy="1035526"/>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5" name="Graphic 212">
            <a:extLst>
              <a:ext uri="{FF2B5EF4-FFF2-40B4-BE49-F238E27FC236}">
                <a16:creationId xmlns:a16="http://schemas.microsoft.com/office/drawing/2014/main" id="{BC8E4194-D60D-466F-B2E4-E0A0C145F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90971" y="136525"/>
            <a:ext cx="1035526" cy="1035526"/>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 name="Title 1">
            <a:extLst>
              <a:ext uri="{FF2B5EF4-FFF2-40B4-BE49-F238E27FC236}">
                <a16:creationId xmlns:a16="http://schemas.microsoft.com/office/drawing/2014/main" id="{34B619BF-AE91-854C-B1FE-7845759C54C8}"/>
              </a:ext>
            </a:extLst>
          </p:cNvPr>
          <p:cNvSpPr>
            <a:spLocks noGrp="1"/>
          </p:cNvSpPr>
          <p:nvPr>
            <p:ph type="title"/>
          </p:nvPr>
        </p:nvSpPr>
        <p:spPr>
          <a:xfrm>
            <a:off x="2886765" y="1017432"/>
            <a:ext cx="6418471" cy="3170574"/>
          </a:xfrm>
        </p:spPr>
        <p:txBody>
          <a:bodyPr vert="horz" lIns="91440" tIns="45720" rIns="91440" bIns="45720" rtlCol="0" anchor="b">
            <a:normAutofit/>
          </a:bodyPr>
          <a:lstStyle/>
          <a:p>
            <a:pPr algn="ctr"/>
            <a:r>
              <a:rPr lang="en-US" sz="3300" b="1" kern="1200" cap="all" spc="1500" baseline="0" dirty="0">
                <a:solidFill>
                  <a:schemeClr val="tx1"/>
                </a:solidFill>
                <a:latin typeface="+mj-lt"/>
                <a:ea typeface="Source Sans Pro SemiBold" panose="020B0603030403020204" pitchFamily="34" charset="0"/>
                <a:cs typeface="+mj-cs"/>
              </a:rPr>
              <a:t>2.Disciples have a passion for bringing people to Christ. (40-42)</a:t>
            </a:r>
          </a:p>
        </p:txBody>
      </p:sp>
      <p:sp>
        <p:nvSpPr>
          <p:cNvPr id="37" name="Freeform: Shape 36">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9" name="Freeform: Shape 38">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grpSp>
        <p:nvGrpSpPr>
          <p:cNvPr id="41"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41751" y="5783167"/>
            <a:ext cx="1054466" cy="469689"/>
            <a:chOff x="9841624" y="4115729"/>
            <a:chExt cx="602169" cy="268223"/>
          </a:xfrm>
          <a:solidFill>
            <a:schemeClr val="tx1"/>
          </a:solidFill>
        </p:grpSpPr>
        <p:sp>
          <p:nvSpPr>
            <p:cNvPr id="42" name="Freeform: Shape 41">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0770887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52" name="Freeform: Shape 51">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8" name="Oval 57">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60" name="Rectangle 59">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screenshot of a cell phone&#10;&#10;Description automatically generated">
            <a:extLst>
              <a:ext uri="{FF2B5EF4-FFF2-40B4-BE49-F238E27FC236}">
                <a16:creationId xmlns:a16="http://schemas.microsoft.com/office/drawing/2014/main" id="{31B1A3D0-0190-A14B-8DAA-6CCF3DC308F3}"/>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21297" b="22453"/>
          <a:stretch/>
        </p:blipFill>
        <p:spPr>
          <a:xfrm>
            <a:off x="20" y="10"/>
            <a:ext cx="12191980" cy="6857990"/>
          </a:xfrm>
          <a:prstGeom prst="rect">
            <a:avLst/>
          </a:prstGeom>
          <a:ln w="28575">
            <a:noFill/>
          </a:ln>
        </p:spPr>
      </p:pic>
      <p:grpSp>
        <p:nvGrpSpPr>
          <p:cNvPr id="62" name="Group 61">
            <a:extLst>
              <a:ext uri="{FF2B5EF4-FFF2-40B4-BE49-F238E27FC236}">
                <a16:creationId xmlns:a16="http://schemas.microsoft.com/office/drawing/2014/main" id="{33F35CE5-6CA7-4309-88BC-D7436FD3AB5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682" y="503112"/>
            <a:ext cx="4860256" cy="4589316"/>
            <a:chOff x="1481312" y="743744"/>
            <a:chExt cx="4860256" cy="4589316"/>
          </a:xfrm>
        </p:grpSpPr>
        <p:sp>
          <p:nvSpPr>
            <p:cNvPr id="63" name="Rectangle 62">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81312" y="743744"/>
              <a:ext cx="4860256" cy="4589316"/>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64" name="Rectangle 63">
              <a:extLst>
                <a:ext uri="{FF2B5EF4-FFF2-40B4-BE49-F238E27FC236}">
                  <a16:creationId xmlns:a16="http://schemas.microsoft.com/office/drawing/2014/main" id="{190317A6-3E5E-46BE-88E4-8BA01446A6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81312" y="743744"/>
              <a:ext cx="4860256" cy="4589316"/>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66" name="Rectangle 65">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099" y="407733"/>
            <a:ext cx="4860256" cy="4589316"/>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38E30D-66AB-2045-A02E-379AC0478FD6}"/>
              </a:ext>
            </a:extLst>
          </p:cNvPr>
          <p:cNvSpPr>
            <a:spLocks noGrp="1"/>
          </p:cNvSpPr>
          <p:nvPr>
            <p:ph type="title"/>
          </p:nvPr>
        </p:nvSpPr>
        <p:spPr>
          <a:xfrm>
            <a:off x="486638" y="558643"/>
            <a:ext cx="7452675" cy="5261586"/>
          </a:xfrm>
          <a:solidFill>
            <a:schemeClr val="bg1">
              <a:tint val="95000"/>
              <a:satMod val="170000"/>
            </a:schemeClr>
          </a:solidFill>
        </p:spPr>
        <p:txBody>
          <a:bodyPr vert="horz" lIns="91440" tIns="45720" rIns="91440" bIns="45720" rtlCol="0" anchor="b">
            <a:noAutofit/>
          </a:bodyPr>
          <a:lstStyle/>
          <a:p>
            <a:pPr algn="ctr"/>
            <a:r>
              <a:rPr lang="en-US" sz="6600" b="1" cap="all" spc="1500" dirty="0">
                <a:ea typeface="Source Sans Pro SemiBold" panose="020B0603030403020204" pitchFamily="34" charset="0"/>
              </a:rPr>
              <a:t>a. Andrew told his brother about </a:t>
            </a:r>
            <a:r>
              <a:rPr lang="en-US" sz="6600" b="1" cap="all" spc="1500" dirty="0" err="1">
                <a:ea typeface="Source Sans Pro SemiBold" panose="020B0603030403020204" pitchFamily="34" charset="0"/>
              </a:rPr>
              <a:t>jesus</a:t>
            </a:r>
            <a:r>
              <a:rPr lang="en-US" sz="6600" b="1" cap="all" spc="1500" dirty="0">
                <a:ea typeface="Source Sans Pro SemiBold" panose="020B0603030403020204" pitchFamily="34" charset="0"/>
              </a:rPr>
              <a:t> </a:t>
            </a:r>
            <a:br>
              <a:rPr lang="en-US" sz="6600" b="1" cap="all" spc="1500" dirty="0">
                <a:ea typeface="Source Sans Pro SemiBold" panose="020B0603030403020204" pitchFamily="34" charset="0"/>
              </a:rPr>
            </a:br>
            <a:r>
              <a:rPr lang="en-US" sz="6600" b="1" cap="all" spc="1500" dirty="0">
                <a:ea typeface="Source Sans Pro SemiBold" panose="020B0603030403020204" pitchFamily="34" charset="0"/>
              </a:rPr>
              <a:t>(40-42)</a:t>
            </a:r>
          </a:p>
        </p:txBody>
      </p:sp>
      <p:sp>
        <p:nvSpPr>
          <p:cNvPr id="6" name="TextBox 5">
            <a:extLst>
              <a:ext uri="{FF2B5EF4-FFF2-40B4-BE49-F238E27FC236}">
                <a16:creationId xmlns:a16="http://schemas.microsoft.com/office/drawing/2014/main" id="{80202F00-F9D3-1249-9074-F65691134913}"/>
              </a:ext>
            </a:extLst>
          </p:cNvPr>
          <p:cNvSpPr txBox="1"/>
          <p:nvPr/>
        </p:nvSpPr>
        <p:spPr>
          <a:xfrm>
            <a:off x="9585197" y="6657945"/>
            <a:ext cx="2606803"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s://en.wikipedia.org/wiki/Shades_of_pink">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n-US" sz="700">
              <a:solidFill>
                <a:srgbClr val="FFFFFF"/>
              </a:solidFill>
            </a:endParaRPr>
          </a:p>
        </p:txBody>
      </p:sp>
    </p:spTree>
    <p:extLst>
      <p:ext uri="{BB962C8B-B14F-4D97-AF65-F5344CB8AC3E}">
        <p14:creationId xmlns:p14="http://schemas.microsoft.com/office/powerpoint/2010/main" val="2389120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85836128-58DE-4E5A-B27E-DFE747CA0B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1348" y="5364542"/>
            <a:ext cx="1562428" cy="1493465"/>
            <a:chOff x="3121343" y="4864099"/>
            <a:chExt cx="2085971" cy="1993901"/>
          </a:xfrm>
          <a:solidFill>
            <a:schemeClr val="tx1"/>
          </a:solidFill>
        </p:grpSpPr>
        <p:sp>
          <p:nvSpPr>
            <p:cNvPr id="11" name="Freeform: Shape 10">
              <a:extLst>
                <a:ext uri="{FF2B5EF4-FFF2-40B4-BE49-F238E27FC236}">
                  <a16:creationId xmlns:a16="http://schemas.microsoft.com/office/drawing/2014/main" id="{A92DF49A-063A-4F60-BE30-D26826492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38556" y="4981312"/>
              <a:ext cx="442726" cy="44272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2" name="Freeform: Shape 11">
              <a:extLst>
                <a:ext uri="{FF2B5EF4-FFF2-40B4-BE49-F238E27FC236}">
                  <a16:creationId xmlns:a16="http://schemas.microsoft.com/office/drawing/2014/main" id="{70DCBBE0-7DEE-43ED-BEE3-ABB179CFC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8809" y="4871565"/>
              <a:ext cx="902626" cy="902626"/>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3" name="Freeform: Shape 12">
              <a:extLst>
                <a:ext uri="{FF2B5EF4-FFF2-40B4-BE49-F238E27FC236}">
                  <a16:creationId xmlns:a16="http://schemas.microsoft.com/office/drawing/2014/main" id="{539FE8DF-D1B2-4074-9BDF-C458EA012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1343" y="4864099"/>
              <a:ext cx="1152732" cy="1152732"/>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4" name="Freeform: Shape 13">
              <a:extLst>
                <a:ext uri="{FF2B5EF4-FFF2-40B4-BE49-F238E27FC236}">
                  <a16:creationId xmlns:a16="http://schemas.microsoft.com/office/drawing/2014/main" id="{61C143B5-6E24-417D-A035-65747A8E9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52324" y="4894707"/>
              <a:ext cx="1321462" cy="1321838"/>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5" name="Freeform: Shape 14">
              <a:extLst>
                <a:ext uri="{FF2B5EF4-FFF2-40B4-BE49-F238E27FC236}">
                  <a16:creationId xmlns:a16="http://schemas.microsoft.com/office/drawing/2014/main" id="{0331ED8C-8819-4FFB-BF3C-FDA6A90D4B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15037" y="4957793"/>
              <a:ext cx="1428975" cy="1428975"/>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6" name="Freeform: Shape 15">
              <a:extLst>
                <a:ext uri="{FF2B5EF4-FFF2-40B4-BE49-F238E27FC236}">
                  <a16:creationId xmlns:a16="http://schemas.microsoft.com/office/drawing/2014/main" id="{2A39574D-5ECC-4A94-9CB6-646D90DA5A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301642" y="5044398"/>
              <a:ext cx="1490195" cy="1490195"/>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 name="Freeform: Shape 16">
              <a:extLst>
                <a:ext uri="{FF2B5EF4-FFF2-40B4-BE49-F238E27FC236}">
                  <a16:creationId xmlns:a16="http://schemas.microsoft.com/office/drawing/2014/main" id="{6A73D6F7-977D-4026-8F68-CA63C162C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09523" y="5152279"/>
              <a:ext cx="1509607" cy="1509607"/>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8" name="Freeform: Shape 17">
              <a:extLst>
                <a:ext uri="{FF2B5EF4-FFF2-40B4-BE49-F238E27FC236}">
                  <a16:creationId xmlns:a16="http://schemas.microsoft.com/office/drawing/2014/main" id="{56348370-4FD9-4A99-BB05-944D5B0B0E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538685" y="5279576"/>
              <a:ext cx="1488326" cy="1490192"/>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9" name="Freeform: Shape 18">
              <a:extLst>
                <a:ext uri="{FF2B5EF4-FFF2-40B4-BE49-F238E27FC236}">
                  <a16:creationId xmlns:a16="http://schemas.microsoft.com/office/drawing/2014/main" id="{D1146D46-43DB-4487-A191-0970511C3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83896" y="5426652"/>
              <a:ext cx="1429720" cy="1429720"/>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0" name="Freeform: Shape 19">
              <a:extLst>
                <a:ext uri="{FF2B5EF4-FFF2-40B4-BE49-F238E27FC236}">
                  <a16:creationId xmlns:a16="http://schemas.microsoft.com/office/drawing/2014/main" id="{DDA0090F-4FBF-434D-83B1-B274F83A9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01021" y="5597624"/>
              <a:ext cx="1275308" cy="1260376"/>
            </a:xfrm>
            <a:custGeom>
              <a:avLst/>
              <a:gdLst>
                <a:gd name="connsiteX0" fmla="*/ 1260376 w 1275308"/>
                <a:gd name="connsiteY0" fmla="*/ 0 h 1260376"/>
                <a:gd name="connsiteX1" fmla="*/ 1275308 w 1275308"/>
                <a:gd name="connsiteY1" fmla="*/ 52634 h 1260376"/>
                <a:gd name="connsiteX2" fmla="*/ 67566 w 1275308"/>
                <a:gd name="connsiteY2" fmla="*/ 1260376 h 1260376"/>
                <a:gd name="connsiteX3" fmla="*/ 0 w 1275308"/>
                <a:gd name="connsiteY3" fmla="*/ 1260376 h 1260376"/>
              </a:gdLst>
              <a:ahLst/>
              <a:cxnLst>
                <a:cxn ang="0">
                  <a:pos x="connsiteX0" y="connsiteY0"/>
                </a:cxn>
                <a:cxn ang="0">
                  <a:pos x="connsiteX1" y="connsiteY1"/>
                </a:cxn>
                <a:cxn ang="0">
                  <a:pos x="connsiteX2" y="connsiteY2"/>
                </a:cxn>
                <a:cxn ang="0">
                  <a:pos x="connsiteX3" y="connsiteY3"/>
                </a:cxn>
              </a:cxnLst>
              <a:rect l="l" t="t" r="r" b="b"/>
              <a:pathLst>
                <a:path w="1275308" h="1260376">
                  <a:moveTo>
                    <a:pt x="1260376" y="0"/>
                  </a:moveTo>
                  <a:cubicBezTo>
                    <a:pt x="1265977" y="17174"/>
                    <a:pt x="1270829" y="34716"/>
                    <a:pt x="1275308" y="52634"/>
                  </a:cubicBezTo>
                  <a:lnTo>
                    <a:pt x="67566" y="1260376"/>
                  </a:lnTo>
                  <a:lnTo>
                    <a:pt x="0" y="1260376"/>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1" name="Freeform: Shape 20">
              <a:extLst>
                <a:ext uri="{FF2B5EF4-FFF2-40B4-BE49-F238E27FC236}">
                  <a16:creationId xmlns:a16="http://schemas.microsoft.com/office/drawing/2014/main" id="{C8DF6032-C07A-45C6-8A4F-04EF4EDC04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41456" y="5797338"/>
              <a:ext cx="1065858" cy="1060662"/>
            </a:xfrm>
            <a:custGeom>
              <a:avLst/>
              <a:gdLst>
                <a:gd name="connsiteX0" fmla="*/ 1061006 w 1065858"/>
                <a:gd name="connsiteY0" fmla="*/ 0 h 1060662"/>
                <a:gd name="connsiteX1" fmla="*/ 1065858 w 1065858"/>
                <a:gd name="connsiteY1" fmla="*/ 62342 h 1060662"/>
                <a:gd name="connsiteX2" fmla="*/ 67196 w 1065858"/>
                <a:gd name="connsiteY2" fmla="*/ 1060662 h 1060662"/>
                <a:gd name="connsiteX3" fmla="*/ 0 w 1065858"/>
                <a:gd name="connsiteY3" fmla="*/ 1060662 h 1060662"/>
              </a:gdLst>
              <a:ahLst/>
              <a:cxnLst>
                <a:cxn ang="0">
                  <a:pos x="connsiteX0" y="connsiteY0"/>
                </a:cxn>
                <a:cxn ang="0">
                  <a:pos x="connsiteX1" y="connsiteY1"/>
                </a:cxn>
                <a:cxn ang="0">
                  <a:pos x="connsiteX2" y="connsiteY2"/>
                </a:cxn>
                <a:cxn ang="0">
                  <a:pos x="connsiteX3" y="connsiteY3"/>
                </a:cxn>
              </a:cxnLst>
              <a:rect l="l" t="t" r="r" b="b"/>
              <a:pathLst>
                <a:path w="1065858" h="1060662">
                  <a:moveTo>
                    <a:pt x="1061006" y="0"/>
                  </a:moveTo>
                  <a:cubicBezTo>
                    <a:pt x="1063248" y="20905"/>
                    <a:pt x="1064741" y="41809"/>
                    <a:pt x="1065858" y="62342"/>
                  </a:cubicBezTo>
                  <a:lnTo>
                    <a:pt x="67196" y="1060662"/>
                  </a:lnTo>
                  <a:lnTo>
                    <a:pt x="0" y="106066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Freeform: Shape 21">
              <a:extLst>
                <a:ext uri="{FF2B5EF4-FFF2-40B4-BE49-F238E27FC236}">
                  <a16:creationId xmlns:a16="http://schemas.microsoft.com/office/drawing/2014/main" id="{F5B89F44-A096-479D-AD1F-120561C282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1830" y="6039978"/>
              <a:ext cx="818022" cy="818022"/>
            </a:xfrm>
            <a:custGeom>
              <a:avLst/>
              <a:gdLst>
                <a:gd name="connsiteX0" fmla="*/ 818022 w 818022"/>
                <a:gd name="connsiteY0" fmla="*/ 0 h 818022"/>
                <a:gd name="connsiteX1" fmla="*/ 804584 w 818022"/>
                <a:gd name="connsiteY1" fmla="*/ 80632 h 818022"/>
                <a:gd name="connsiteX2" fmla="*/ 67190 w 818022"/>
                <a:gd name="connsiteY2" fmla="*/ 818022 h 818022"/>
                <a:gd name="connsiteX3" fmla="*/ 0 w 818022"/>
                <a:gd name="connsiteY3" fmla="*/ 818022 h 818022"/>
              </a:gdLst>
              <a:ahLst/>
              <a:cxnLst>
                <a:cxn ang="0">
                  <a:pos x="connsiteX0" y="connsiteY0"/>
                </a:cxn>
                <a:cxn ang="0">
                  <a:pos x="connsiteX1" y="connsiteY1"/>
                </a:cxn>
                <a:cxn ang="0">
                  <a:pos x="connsiteX2" y="connsiteY2"/>
                </a:cxn>
                <a:cxn ang="0">
                  <a:pos x="connsiteX3" y="connsiteY3"/>
                </a:cxn>
              </a:cxnLst>
              <a:rect l="l" t="t" r="r" b="b"/>
              <a:pathLst>
                <a:path w="818022" h="818022">
                  <a:moveTo>
                    <a:pt x="818022" y="0"/>
                  </a:moveTo>
                  <a:cubicBezTo>
                    <a:pt x="814660" y="27250"/>
                    <a:pt x="810180" y="53755"/>
                    <a:pt x="804584" y="80632"/>
                  </a:cubicBezTo>
                  <a:lnTo>
                    <a:pt x="67190" y="818022"/>
                  </a:lnTo>
                  <a:lnTo>
                    <a:pt x="0" y="81802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3" name="Freeform: Shape 22">
              <a:extLst>
                <a:ext uri="{FF2B5EF4-FFF2-40B4-BE49-F238E27FC236}">
                  <a16:creationId xmlns:a16="http://schemas.microsoft.com/office/drawing/2014/main" id="{25547DC8-8B87-4446-9CC9-65AF04A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47375" y="6390131"/>
              <a:ext cx="442354" cy="442354"/>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sp>
        <p:nvSpPr>
          <p:cNvPr id="2" name="Title 1">
            <a:extLst>
              <a:ext uri="{FF2B5EF4-FFF2-40B4-BE49-F238E27FC236}">
                <a16:creationId xmlns:a16="http://schemas.microsoft.com/office/drawing/2014/main" id="{2E2D89E1-AB32-3C48-921E-FCE0B1C7C619}"/>
              </a:ext>
            </a:extLst>
          </p:cNvPr>
          <p:cNvSpPr>
            <a:spLocks noGrp="1"/>
          </p:cNvSpPr>
          <p:nvPr>
            <p:ph type="title"/>
          </p:nvPr>
        </p:nvSpPr>
        <p:spPr>
          <a:xfrm>
            <a:off x="1102368" y="923293"/>
            <a:ext cx="4030132" cy="4641720"/>
          </a:xfrm>
        </p:spPr>
        <p:txBody>
          <a:bodyPr>
            <a:normAutofit/>
          </a:bodyPr>
          <a:lstStyle/>
          <a:p>
            <a:pPr algn="ctr"/>
            <a:r>
              <a:rPr lang="en-US" dirty="0"/>
              <a:t>He did not hesitate</a:t>
            </a:r>
          </a:p>
        </p:txBody>
      </p:sp>
      <p:sp>
        <p:nvSpPr>
          <p:cNvPr id="25" name="Freeform: Shape 24">
            <a:extLst>
              <a:ext uri="{FF2B5EF4-FFF2-40B4-BE49-F238E27FC236}">
                <a16:creationId xmlns:a16="http://schemas.microsoft.com/office/drawing/2014/main" id="{D0A98BBA-D3EA-45DC-B8A1-9C61397D4C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55862"/>
            <a:ext cx="1170294" cy="274629"/>
          </a:xfrm>
          <a:custGeom>
            <a:avLst/>
            <a:gdLst>
              <a:gd name="connsiteX0" fmla="*/ 453342 w 1170294"/>
              <a:gd name="connsiteY0" fmla="*/ 0 h 274629"/>
              <a:gd name="connsiteX1" fmla="*/ 689085 w 1170294"/>
              <a:gd name="connsiteY1" fmla="*/ 235744 h 274629"/>
              <a:gd name="connsiteX2" fmla="*/ 924829 w 1170294"/>
              <a:gd name="connsiteY2" fmla="*/ 0 h 274629"/>
              <a:gd name="connsiteX3" fmla="*/ 1170294 w 1170294"/>
              <a:gd name="connsiteY3" fmla="*/ 24546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577 h 274629"/>
              <a:gd name="connsiteX11" fmla="*/ 215168 w 1170294"/>
              <a:gd name="connsiteY11" fmla="*/ 23574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5744"/>
                </a:lnTo>
                <a:lnTo>
                  <a:pt x="924829" y="0"/>
                </a:lnTo>
                <a:lnTo>
                  <a:pt x="1170294" y="245465"/>
                </a:lnTo>
                <a:lnTo>
                  <a:pt x="1153282" y="264908"/>
                </a:lnTo>
                <a:lnTo>
                  <a:pt x="924829" y="38885"/>
                </a:lnTo>
                <a:lnTo>
                  <a:pt x="689085" y="274629"/>
                </a:lnTo>
                <a:lnTo>
                  <a:pt x="453342" y="38885"/>
                </a:lnTo>
                <a:lnTo>
                  <a:pt x="215168" y="274629"/>
                </a:lnTo>
                <a:lnTo>
                  <a:pt x="0" y="59462"/>
                </a:lnTo>
                <a:lnTo>
                  <a:pt x="0" y="20577"/>
                </a:lnTo>
                <a:lnTo>
                  <a:pt x="215168" y="235744"/>
                </a:lnTo>
                <a:close/>
              </a:path>
            </a:pathLst>
          </a:custGeom>
          <a:solidFill>
            <a:schemeClr val="tx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27" name="Freeform: Shape 26">
            <a:extLst>
              <a:ext uri="{FF2B5EF4-FFF2-40B4-BE49-F238E27FC236}">
                <a16:creationId xmlns:a16="http://schemas.microsoft.com/office/drawing/2014/main" id="{2E4C95AB-2BD7-4E38-BDD5-1E41F3A9B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90894"/>
            <a:ext cx="1170294" cy="274629"/>
          </a:xfrm>
          <a:custGeom>
            <a:avLst/>
            <a:gdLst>
              <a:gd name="connsiteX0" fmla="*/ 453342 w 1170294"/>
              <a:gd name="connsiteY0" fmla="*/ 0 h 274629"/>
              <a:gd name="connsiteX1" fmla="*/ 689085 w 1170294"/>
              <a:gd name="connsiteY1" fmla="*/ 238174 h 274629"/>
              <a:gd name="connsiteX2" fmla="*/ 924829 w 1170294"/>
              <a:gd name="connsiteY2" fmla="*/ 0 h 274629"/>
              <a:gd name="connsiteX3" fmla="*/ 1170294 w 1170294"/>
              <a:gd name="connsiteY3" fmla="*/ 24789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789 h 274629"/>
              <a:gd name="connsiteX11" fmla="*/ 215168 w 1170294"/>
              <a:gd name="connsiteY11" fmla="*/ 23817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8174"/>
                </a:lnTo>
                <a:lnTo>
                  <a:pt x="924829" y="0"/>
                </a:lnTo>
                <a:lnTo>
                  <a:pt x="1170294" y="247895"/>
                </a:lnTo>
                <a:lnTo>
                  <a:pt x="1153282" y="264908"/>
                </a:lnTo>
                <a:lnTo>
                  <a:pt x="924829" y="38885"/>
                </a:lnTo>
                <a:lnTo>
                  <a:pt x="689085" y="274629"/>
                </a:lnTo>
                <a:lnTo>
                  <a:pt x="453342" y="38885"/>
                </a:lnTo>
                <a:lnTo>
                  <a:pt x="215168" y="274629"/>
                </a:lnTo>
                <a:lnTo>
                  <a:pt x="0" y="59462"/>
                </a:lnTo>
                <a:lnTo>
                  <a:pt x="0" y="20789"/>
                </a:lnTo>
                <a:lnTo>
                  <a:pt x="215168" y="23817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2EC979-9628-744D-98DD-78D7FD5D6A30}"/>
              </a:ext>
            </a:extLst>
          </p:cNvPr>
          <p:cNvSpPr>
            <a:spLocks noGrp="1"/>
          </p:cNvSpPr>
          <p:nvPr>
            <p:ph idx="1"/>
          </p:nvPr>
        </p:nvSpPr>
        <p:spPr>
          <a:xfrm>
            <a:off x="6234868" y="1130846"/>
            <a:ext cx="5217173" cy="4351338"/>
          </a:xfrm>
        </p:spPr>
        <p:txBody>
          <a:bodyPr>
            <a:normAutofit/>
          </a:bodyPr>
          <a:lstStyle/>
          <a:p>
            <a:r>
              <a:rPr lang="en-US" sz="4000" dirty="0"/>
              <a:t>Have you ever had an opportunity to tell people in your family about Jesus?</a:t>
            </a:r>
            <a:br>
              <a:rPr lang="en-US" sz="4000" dirty="0"/>
            </a:br>
            <a:br>
              <a:rPr lang="en-US" sz="4000" dirty="0"/>
            </a:br>
            <a:r>
              <a:rPr lang="en-US" sz="4000" dirty="0"/>
              <a:t>What was it like?</a:t>
            </a:r>
          </a:p>
        </p:txBody>
      </p:sp>
    </p:spTree>
    <p:extLst>
      <p:ext uri="{BB962C8B-B14F-4D97-AF65-F5344CB8AC3E}">
        <p14:creationId xmlns:p14="http://schemas.microsoft.com/office/powerpoint/2010/main" val="14463786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2"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33" name="Freeform: Shape 32">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39" name="Oval 38">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41" name="Rectangle 40">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45" name="Freeform: Shape 44">
            <a:extLst>
              <a:ext uri="{FF2B5EF4-FFF2-40B4-BE49-F238E27FC236}">
                <a16:creationId xmlns:a16="http://schemas.microsoft.com/office/drawing/2014/main" id="{2DA1274F-9232-42BF-B9FE-B95EA14CF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accent3">
              <a:alpha val="20000"/>
            </a:schemeClr>
          </a:solidFill>
          <a:ln w="9525" cap="flat">
            <a:noFill/>
            <a:prstDash val="solid"/>
            <a:miter/>
          </a:ln>
        </p:spPr>
        <p:txBody>
          <a:bodyPr wrap="square" rtlCol="0" anchor="ctr">
            <a:noAutofit/>
          </a:bodyPr>
          <a:lstStyle/>
          <a:p>
            <a:endParaRPr lang="en-US"/>
          </a:p>
        </p:txBody>
      </p:sp>
      <p:sp>
        <p:nvSpPr>
          <p:cNvPr id="47" name="Freeform: Shape 46">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49" name="Freeform: Shape 48">
            <a:extLst>
              <a:ext uri="{FF2B5EF4-FFF2-40B4-BE49-F238E27FC236}">
                <a16:creationId xmlns:a16="http://schemas.microsoft.com/office/drawing/2014/main" id="{BE5AF1D6-62CC-4988-9174-993F112DC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accent3">
              <a:alpha val="20000"/>
            </a:schemeClr>
          </a:solidFill>
          <a:ln w="9525" cap="flat">
            <a:noFill/>
            <a:prstDash val="solid"/>
            <a:miter/>
          </a:ln>
        </p:spPr>
        <p:txBody>
          <a:bodyPr wrap="square" rtlCol="0" anchor="ctr">
            <a:noAutofit/>
          </a:bodyPr>
          <a:lstStyle/>
          <a:p>
            <a:endParaRPr lang="en-US"/>
          </a:p>
        </p:txBody>
      </p:sp>
      <p:sp>
        <p:nvSpPr>
          <p:cNvPr id="51" name="Freeform: Shape 50">
            <a:extLst>
              <a:ext uri="{FF2B5EF4-FFF2-40B4-BE49-F238E27FC236}">
                <a16:creationId xmlns:a16="http://schemas.microsoft.com/office/drawing/2014/main" id="{8CF5E676-CA04-4CED-9F1E-5026ED66E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53" name="Freeform: Shape 52">
            <a:extLst>
              <a:ext uri="{FF2B5EF4-FFF2-40B4-BE49-F238E27FC236}">
                <a16:creationId xmlns:a16="http://schemas.microsoft.com/office/drawing/2014/main" id="{6BA9E676-A8FC-4C2F-8D78-C13ED8ABD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55" name="Freeform: Shape 54">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7" name="Freeform: Shape 56">
            <a:extLst>
              <a:ext uri="{FF2B5EF4-FFF2-40B4-BE49-F238E27FC236}">
                <a16:creationId xmlns:a16="http://schemas.microsoft.com/office/drawing/2014/main" id="{EECD79B5-5FC5-495F-BFD6-346C16E78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9" name="Rectangle 58">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2D9D048-3063-435A-8C23-26C1907E9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3" name="Rectangle 62">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20315" y="727769"/>
            <a:ext cx="8751370" cy="540246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2D89E1-AB32-3C48-921E-FCE0B1C7C619}"/>
              </a:ext>
            </a:extLst>
          </p:cNvPr>
          <p:cNvSpPr>
            <a:spLocks noGrp="1"/>
          </p:cNvSpPr>
          <p:nvPr>
            <p:ph type="title"/>
          </p:nvPr>
        </p:nvSpPr>
        <p:spPr>
          <a:xfrm>
            <a:off x="2886765" y="1159934"/>
            <a:ext cx="6418471" cy="3028072"/>
          </a:xfrm>
        </p:spPr>
        <p:txBody>
          <a:bodyPr vert="horz" lIns="91440" tIns="45720" rIns="91440" bIns="45720" rtlCol="0" anchor="b">
            <a:noAutofit/>
          </a:bodyPr>
          <a:lstStyle/>
          <a:p>
            <a:pPr algn="ctr"/>
            <a:r>
              <a:rPr lang="en-US" sz="4000" b="1" kern="1200" cap="all" spc="1500" baseline="0" dirty="0">
                <a:solidFill>
                  <a:schemeClr val="tx1"/>
                </a:solidFill>
                <a:latin typeface="+mj-lt"/>
                <a:ea typeface="Source Sans Pro SemiBold" panose="020B0603030403020204" pitchFamily="34" charset="0"/>
                <a:cs typeface="+mj-cs"/>
              </a:rPr>
              <a:t>b. Andrew told people that he had never met about Jesus</a:t>
            </a:r>
          </a:p>
        </p:txBody>
      </p:sp>
      <p:sp>
        <p:nvSpPr>
          <p:cNvPr id="3" name="Content Placeholder 2">
            <a:extLst>
              <a:ext uri="{FF2B5EF4-FFF2-40B4-BE49-F238E27FC236}">
                <a16:creationId xmlns:a16="http://schemas.microsoft.com/office/drawing/2014/main" id="{442EC979-9628-744D-98DD-78D7FD5D6A30}"/>
              </a:ext>
            </a:extLst>
          </p:cNvPr>
          <p:cNvSpPr>
            <a:spLocks noGrp="1"/>
          </p:cNvSpPr>
          <p:nvPr>
            <p:ph idx="1"/>
          </p:nvPr>
        </p:nvSpPr>
        <p:spPr>
          <a:xfrm>
            <a:off x="2886765" y="4280081"/>
            <a:ext cx="6418471" cy="1566152"/>
          </a:xfrm>
        </p:spPr>
        <p:txBody>
          <a:bodyPr vert="horz" lIns="91440" tIns="45720" rIns="91440" bIns="45720" rtlCol="0">
            <a:normAutofit/>
          </a:bodyPr>
          <a:lstStyle/>
          <a:p>
            <a:pPr marL="0" indent="0" algn="ctr">
              <a:lnSpc>
                <a:spcPct val="90000"/>
              </a:lnSpc>
              <a:buNone/>
            </a:pPr>
            <a:r>
              <a:rPr lang="en-US" sz="2000" kern="1200" cap="all" spc="400" baseline="0" dirty="0">
                <a:solidFill>
                  <a:schemeClr val="tx1"/>
                </a:solidFill>
                <a:latin typeface="+mn-lt"/>
                <a:ea typeface="+mn-ea"/>
                <a:cs typeface="+mn-cs"/>
              </a:rPr>
              <a:t>John 12:20-22</a:t>
            </a:r>
          </a:p>
        </p:txBody>
      </p:sp>
      <p:sp>
        <p:nvSpPr>
          <p:cNvPr id="65" name="Oval 64">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7" name="Oval 66">
            <a:extLst>
              <a:ext uri="{FF2B5EF4-FFF2-40B4-BE49-F238E27FC236}">
                <a16:creationId xmlns:a16="http://schemas.microsoft.com/office/drawing/2014/main" id="{B6C541AE-9B02-44C0-B8C6-B2DEA7ED3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60474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0" name="Freeform: Shape 9">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6" name="Oval 15">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8" name="Rectangle 17">
            <a:extLst>
              <a:ext uri="{FF2B5EF4-FFF2-40B4-BE49-F238E27FC236}">
                <a16:creationId xmlns:a16="http://schemas.microsoft.com/office/drawing/2014/main" id="{489B7BFD-8F45-4093-AD9C-91B15B050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28D2E4A-615A-4212-8C11-DCBB9AE6DD26}"/>
              </a:ext>
            </a:extLst>
          </p:cNvPr>
          <p:cNvPicPr>
            <a:picLocks noChangeAspect="1"/>
          </p:cNvPicPr>
          <p:nvPr/>
        </p:nvPicPr>
        <p:blipFill rotWithShape="1">
          <a:blip r:embed="rId2"/>
          <a:srcRect l="18929"/>
          <a:stretch/>
        </p:blipFill>
        <p:spPr>
          <a:xfrm>
            <a:off x="1291634" y="1148747"/>
            <a:ext cx="4793260" cy="4227387"/>
          </a:xfrm>
          <a:prstGeom prst="rect">
            <a:avLst/>
          </a:prstGeom>
          <a:ln w="28575">
            <a:noFill/>
          </a:ln>
        </p:spPr>
      </p:pic>
      <p:grpSp>
        <p:nvGrpSpPr>
          <p:cNvPr id="20" name="Group 19">
            <a:extLst>
              <a:ext uri="{FF2B5EF4-FFF2-40B4-BE49-F238E27FC236}">
                <a16:creationId xmlns:a16="http://schemas.microsoft.com/office/drawing/2014/main" id="{FC1BD014-5623-4064-BAFE-A5AAAFB3CE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35096" y="657544"/>
            <a:ext cx="4843727" cy="5534144"/>
            <a:chOff x="1674895" y="1345036"/>
            <a:chExt cx="5428610" cy="4210939"/>
          </a:xfrm>
        </p:grpSpPr>
        <p:sp>
          <p:nvSpPr>
            <p:cNvPr id="21" name="Rectangle 20">
              <a:extLst>
                <a:ext uri="{FF2B5EF4-FFF2-40B4-BE49-F238E27FC236}">
                  <a16:creationId xmlns:a16="http://schemas.microsoft.com/office/drawing/2014/main" id="{A27BC42E-B225-42FA-9AB5-F860C44BB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ECF5D0B-A89A-4902-8D22-AFB1D55AC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useBgFill="1">
        <p:nvSpPr>
          <p:cNvPr id="24" name="Rectangle 23">
            <a:extLst>
              <a:ext uri="{FF2B5EF4-FFF2-40B4-BE49-F238E27FC236}">
                <a16:creationId xmlns:a16="http://schemas.microsoft.com/office/drawing/2014/main" id="{7871DA93-90AF-40F3-A1A1-04E1669720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8435" y="401247"/>
            <a:ext cx="4860256" cy="566987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B94B61-C3FD-E144-A7FA-579AB01228A1}"/>
              </a:ext>
            </a:extLst>
          </p:cNvPr>
          <p:cNvSpPr>
            <a:spLocks noGrp="1"/>
          </p:cNvSpPr>
          <p:nvPr>
            <p:ph type="title"/>
          </p:nvPr>
        </p:nvSpPr>
        <p:spPr>
          <a:xfrm>
            <a:off x="813397" y="-2663097"/>
            <a:ext cx="4203323" cy="3596201"/>
          </a:xfrm>
        </p:spPr>
        <p:txBody>
          <a:bodyPr vert="horz" lIns="91440" tIns="45720" rIns="91440" bIns="45720" rtlCol="0" anchor="b">
            <a:normAutofit/>
          </a:bodyPr>
          <a:lstStyle/>
          <a:p>
            <a:pPr algn="ctr"/>
            <a:r>
              <a:rPr lang="en-US" sz="4700" b="1" cap="all" spc="1500" dirty="0">
                <a:ea typeface="Source Sans Pro SemiBold" panose="020B0603030403020204" pitchFamily="34" charset="0"/>
              </a:rPr>
              <a:t>imagine</a:t>
            </a:r>
          </a:p>
        </p:txBody>
      </p:sp>
      <p:sp>
        <p:nvSpPr>
          <p:cNvPr id="26"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0051" y="771024"/>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8" name="Graphic 212">
            <a:extLst>
              <a:ext uri="{FF2B5EF4-FFF2-40B4-BE49-F238E27FC236}">
                <a16:creationId xmlns:a16="http://schemas.microsoft.com/office/drawing/2014/main" id="{70616F44-B954-409D-87BC-C69465EDE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0051" y="771024"/>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0" name="Freeform: Shape 29">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8003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2" name="Freeform: Shape 31">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76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4" name="Oval 33">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512" y="4357092"/>
            <a:ext cx="319941" cy="31994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6" name="Oval 35">
            <a:extLst>
              <a:ext uri="{FF2B5EF4-FFF2-40B4-BE49-F238E27FC236}">
                <a16:creationId xmlns:a16="http://schemas.microsoft.com/office/drawing/2014/main" id="{5D981608-D865-4AD7-AC34-A2398EA19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512" y="4357092"/>
            <a:ext cx="319941" cy="319941"/>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38"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59160" y="5987064"/>
            <a:ext cx="1054466" cy="469689"/>
            <a:chOff x="9841624" y="4115729"/>
            <a:chExt cx="602169" cy="268223"/>
          </a:xfrm>
          <a:solidFill>
            <a:schemeClr val="tx1"/>
          </a:solidFill>
        </p:grpSpPr>
        <p:sp>
          <p:nvSpPr>
            <p:cNvPr id="39" name="Freeform: Shape 38">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TextBox 3">
            <a:extLst>
              <a:ext uri="{FF2B5EF4-FFF2-40B4-BE49-F238E27FC236}">
                <a16:creationId xmlns:a16="http://schemas.microsoft.com/office/drawing/2014/main" id="{8F067549-16D2-4A45-889F-C308E84B2257}"/>
              </a:ext>
            </a:extLst>
          </p:cNvPr>
          <p:cNvSpPr txBox="1"/>
          <p:nvPr/>
        </p:nvSpPr>
        <p:spPr>
          <a:xfrm>
            <a:off x="6835096" y="652894"/>
            <a:ext cx="4543507" cy="4524315"/>
          </a:xfrm>
          <a:prstGeom prst="rect">
            <a:avLst/>
          </a:prstGeom>
          <a:noFill/>
        </p:spPr>
        <p:txBody>
          <a:bodyPr wrap="square" rtlCol="0">
            <a:spAutoFit/>
          </a:bodyPr>
          <a:lstStyle/>
          <a:p>
            <a:r>
              <a:rPr lang="en-US" sz="2400" dirty="0"/>
              <a:t>Imagine that you have just been given an incredible opportunity to plan the rest of your life. For a fee, a company has given you the ability to choose what you want to have happen in your remaining years. Below is the price sheet for things you can order. But you can only spend $1000. Put a check in the boxes besides the one you will choose.</a:t>
            </a:r>
          </a:p>
        </p:txBody>
      </p:sp>
    </p:spTree>
    <p:extLst>
      <p:ext uri="{BB962C8B-B14F-4D97-AF65-F5344CB8AC3E}">
        <p14:creationId xmlns:p14="http://schemas.microsoft.com/office/powerpoint/2010/main" val="3331224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4" name="Graphic 190">
            <a:extLst>
              <a:ext uri="{FF2B5EF4-FFF2-40B4-BE49-F238E27FC236}">
                <a16:creationId xmlns:a16="http://schemas.microsoft.com/office/drawing/2014/main" id="{55A100E1-E66E-4ED2-A56A-F7A819228F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91531" y="725954"/>
            <a:ext cx="1598829" cy="531293"/>
            <a:chOff x="2504802" y="1755501"/>
            <a:chExt cx="1598829" cy="531293"/>
          </a:xfrm>
          <a:solidFill>
            <a:schemeClr val="tx1"/>
          </a:solidFill>
        </p:grpSpPr>
        <p:sp>
          <p:nvSpPr>
            <p:cNvPr id="75" name="Freeform: Shape 74">
              <a:extLst>
                <a:ext uri="{FF2B5EF4-FFF2-40B4-BE49-F238E27FC236}">
                  <a16:creationId xmlns:a16="http://schemas.microsoft.com/office/drawing/2014/main" id="{4AB9672F-EB60-4C69-965D-C7AD5217C2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47B9190C-E3A6-476A-9BBD-79CC3E7A04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dirty="0"/>
            </a:p>
          </p:txBody>
        </p:sp>
      </p:grpSp>
      <p:sp>
        <p:nvSpPr>
          <p:cNvPr id="78" name="Graphic 212">
            <a:extLst>
              <a:ext uri="{FF2B5EF4-FFF2-40B4-BE49-F238E27FC236}">
                <a16:creationId xmlns:a16="http://schemas.microsoft.com/office/drawing/2014/main" id="{CAB9AD4F-A248-4D49-8779-CE40E64C00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91258" y="315927"/>
            <a:ext cx="932200" cy="932200"/>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80" name="Graphic 212">
            <a:extLst>
              <a:ext uri="{FF2B5EF4-FFF2-40B4-BE49-F238E27FC236}">
                <a16:creationId xmlns:a16="http://schemas.microsoft.com/office/drawing/2014/main" id="{3D4C1981-3D8B-446C-BFAE-E7EE5CF2DD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91258" y="315927"/>
            <a:ext cx="932200" cy="932200"/>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82" name="Group 81">
            <a:extLst>
              <a:ext uri="{FF2B5EF4-FFF2-40B4-BE49-F238E27FC236}">
                <a16:creationId xmlns:a16="http://schemas.microsoft.com/office/drawing/2014/main" id="{1EB92380-E9AD-4474-9467-4DCB8EB501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31112" y="5203828"/>
            <a:ext cx="1861463" cy="1253072"/>
            <a:chOff x="9731112" y="5203828"/>
            <a:chExt cx="1861463" cy="1253072"/>
          </a:xfrm>
        </p:grpSpPr>
        <p:sp>
          <p:nvSpPr>
            <p:cNvPr id="83" name="Freeform: Shape 82">
              <a:extLst>
                <a:ext uri="{FF2B5EF4-FFF2-40B4-BE49-F238E27FC236}">
                  <a16:creationId xmlns:a16="http://schemas.microsoft.com/office/drawing/2014/main" id="{5EA9CEFA-65DF-4773-AB16-4E0811348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203828"/>
              <a:ext cx="36465" cy="36221"/>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solidFill>
              <a:schemeClr val="tx1"/>
            </a:solid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A5B46568-197D-4462-A2AB-B32016E07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203828"/>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3A310550-C5D3-4B44-A74F-CA522D3EA1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F4320944-CB85-404B-ACEB-4C621A2DE0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CF09ADAE-8ED7-4349-9F53-C9846B34AC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44A30888-D632-4303-AD63-F9F6425F67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5" y="5203828"/>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C494E026-3245-4E27-8FA4-B5E50398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70980A2D-E8F8-4D53-96BD-549B6E43C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203828"/>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F9B2DDE9-70F9-46DE-A98D-A9E6A15B0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CD6359C0-FED2-4F38-AF2C-D2CCB137CB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203828"/>
              <a:ext cx="36218" cy="36221"/>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E731DFD6-7643-4367-B357-419597215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BD5AD929-BDD1-4C17-B069-7F26DA2398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6A89B223-AC6D-428A-ADA0-A8107F132C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203828"/>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D55AE910-CDA0-467B-91F1-30022FC702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356051"/>
              <a:ext cx="36465" cy="36221"/>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solidFill>
              <a:schemeClr val="tx1"/>
            </a:solid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A280BBB4-49D0-40C7-949B-CE40E918B3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356046"/>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25A691FB-DA8E-4CB6-B2CB-43996A8A62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3560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26ABC7EF-0297-4356-A5FE-85B70C2267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3560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E2A4C124-2BE2-47A7-88BD-0D0E702258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3560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C77B5782-F97B-49E6-B4CF-05080D43F7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2" y="5356051"/>
              <a:ext cx="36221" cy="36221"/>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8B45F28A-82A7-4E2A-AC1D-A9080F5F5A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3560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904D3904-C2B3-4481-9AD0-4F4B97BF79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356044"/>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17E99BD2-8425-452F-BBC9-DA271A4D4B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356044"/>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26826B2E-CE5F-4751-AB16-2F5D38E0D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356044"/>
              <a:ext cx="36218" cy="36226"/>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73D69C59-2023-4CEC-BA7C-5EE1834EC6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356044"/>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CB90D7BC-1D4E-4E24-B1E4-700CFE90C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356041"/>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79425F03-8DA8-4B30-8D52-0F823F557C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356046"/>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E5042418-2AFD-437C-BDFE-95057749D1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508030"/>
              <a:ext cx="36465" cy="36219"/>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6F7247EC-FBD7-42B0-89E1-981401897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508030"/>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C642B17A-8F41-4932-B0D0-CAA198A36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50803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0BC09251-BDF7-47DB-8213-2FD24431C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50803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0F3F5D47-FD51-41B4-B385-72FB1B83FD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50803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5FEDA36F-4DFB-4CF9-AFCB-DF2830797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5" y="5508030"/>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74B82A4E-24F2-4AF9-ACD9-032004D5C7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50803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948A1B0D-4A06-45BC-B4BC-CFC5300FB0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508025"/>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E5FAD49E-FD72-4576-A940-2428587BC1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50802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50C5050F-FCF4-41AE-A014-DA0E79C9D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508025"/>
              <a:ext cx="36218" cy="36219"/>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C05C37E2-39BD-41F3-A48B-0D6656AFDF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50802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AADE8E63-21C2-4361-9759-81558A67FB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50802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1BB2F91E-6261-407E-AB8B-BC2971C5EC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508025"/>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51B8D98F-3287-4463-9C66-4D5562880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660254"/>
              <a:ext cx="36465" cy="36219"/>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94B4DF75-5954-4360-BD08-C0F14F07BC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660248"/>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D9646D91-7334-4EF7-854E-31229C0EBD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660248"/>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6B52D0D3-BAB6-4E87-A7E3-042FE194E0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660248"/>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7C99FAD0-CAF0-416B-A5C2-BF67795C5B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660248"/>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0E22E26C-C150-4D82-9949-7CBE6C6E37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2" y="5660254"/>
              <a:ext cx="36221" cy="36219"/>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D072F62D-B9FA-4CBD-8427-DCDAE97240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660248"/>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4A5E7E19-8DF1-4E35-B975-14DB353C5C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660246"/>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F29CC129-69D0-48B1-969C-406A8EC16C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6602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0863A762-C2BE-4B7F-8F77-FB38598FD6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660246"/>
              <a:ext cx="36218" cy="36226"/>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875ED5B7-A269-4716-8A91-60C4640BC4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6602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B53D700F-89B5-47C3-88CF-F491CCA231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660246"/>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A60B6165-C5E0-4495-B9AC-5D3FAA17C3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660251"/>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72C06BE7-B255-49E8-AFD7-16EA0DEED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812233"/>
              <a:ext cx="36465" cy="36219"/>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A62BAA60-4FD3-4ED5-85B8-FA1AEBB54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812233"/>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7D285C5F-B15D-4C99-876E-11EA0EDDB8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31D3315B-6CF6-4B8A-9AD6-15E8ED774D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22316A1B-DF30-4B08-A25E-634088C3A8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13B9824C-F3A0-4BB5-BA2D-E7B2C87394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2" y="5812233"/>
              <a:ext cx="36221" cy="36219"/>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E74AA607-331A-4D12-9628-01D4184C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BC5FC238-AD32-4501-B2D5-55A3F14093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812233"/>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92651C95-EE88-4D97-A4BD-842E093F04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DD800BB2-C68A-40A6-8CD4-A733BD0DBA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812233"/>
              <a:ext cx="36218" cy="36219"/>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8697780E-7DCF-4651-9953-FE1A7062C3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6B417FEE-0006-405F-A3EF-741EC0C60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8122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ED2CA75D-333A-4FC0-A35C-150218932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81223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71FE7FEB-856E-4B91-9524-7CB608A04D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5964459"/>
              <a:ext cx="36465" cy="36221"/>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B815A820-71A2-4F06-909A-802956FCD9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5964453"/>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4135222E-6463-4F37-A52D-8E5F48B17D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5964453"/>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34C684AC-F7CB-4096-BD97-E024A22032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5964453"/>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2AEB483C-20AB-4095-912D-AB52A7C322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5964453"/>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53" name="Freeform: Shape 152">
              <a:extLst>
                <a:ext uri="{FF2B5EF4-FFF2-40B4-BE49-F238E27FC236}">
                  <a16:creationId xmlns:a16="http://schemas.microsoft.com/office/drawing/2014/main" id="{2D1625C5-4D6F-4AF0-8F52-3E430AD86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2" y="5964459"/>
              <a:ext cx="36221" cy="36221"/>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54" name="Freeform: Shape 153">
              <a:extLst>
                <a:ext uri="{FF2B5EF4-FFF2-40B4-BE49-F238E27FC236}">
                  <a16:creationId xmlns:a16="http://schemas.microsoft.com/office/drawing/2014/main" id="{BE6AC22C-25A4-400A-8E40-0DA9119C5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5964453"/>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55" name="Freeform: Shape 154">
              <a:extLst>
                <a:ext uri="{FF2B5EF4-FFF2-40B4-BE49-F238E27FC236}">
                  <a16:creationId xmlns:a16="http://schemas.microsoft.com/office/drawing/2014/main" id="{B4586291-7B87-4844-A3C7-1B10E7070A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5964451"/>
              <a:ext cx="36221" cy="36226"/>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7E6C849B-AC63-4611-9425-9677632806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5964451"/>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D3DD2AB7-F94D-4A1E-8D17-3A8418C7D8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5964451"/>
              <a:ext cx="36218" cy="36226"/>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D99CE3DE-A5D3-4CBC-9771-BA0D4A71C3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5964451"/>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F51F4BCD-DCFB-49C5-AA53-912A2644D5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5964448"/>
              <a:ext cx="36218" cy="36226"/>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solidFill>
              <a:schemeClr val="tx1"/>
            </a:solid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217BD47A-2F24-467E-A016-650656A35B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5964453"/>
              <a:ext cx="36218" cy="36221"/>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260F5B69-D34A-4A38-AC4F-E04BB730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6116440"/>
              <a:ext cx="36465" cy="36219"/>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36D5DFC6-ED6D-4E93-BBFD-32876861C6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6116440"/>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046009FB-3E9E-46F5-9DC9-B225C7B7D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611644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E10C4A9D-1BAD-4C1A-B643-39CEA7C56A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611644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B3786231-B3C8-45C0-AB76-F0F35D7E1D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611644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8E05DBD8-3FC9-47DE-88E7-849A2BE28C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2" y="6116440"/>
              <a:ext cx="36221" cy="36219"/>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F8B45623-D400-48AE-99CB-C50EF8208C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611644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68" name="Freeform: Shape 167">
              <a:extLst>
                <a:ext uri="{FF2B5EF4-FFF2-40B4-BE49-F238E27FC236}">
                  <a16:creationId xmlns:a16="http://schemas.microsoft.com/office/drawing/2014/main" id="{650817F4-286D-4A64-A707-3199641184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47" y="6116435"/>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CE2CBB23-BC03-4233-B66D-F3E1BC3612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29" y="611643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45B057C8-A242-41ED-B0DB-78B245C078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52" y="6116435"/>
              <a:ext cx="36218" cy="36219"/>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9CB4C1C0-5F41-4E24-A7CD-AFB1DE7B3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31" y="611643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9153209C-5637-4CEC-AB94-73A0EA2C7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57" y="6116438"/>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F7A55A31-FEC9-482A-B837-9658289139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36" y="6116440"/>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93BA94A3-F00C-4D17-9254-A955E4414F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6268419"/>
              <a:ext cx="36465" cy="36219"/>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solidFill>
              <a:schemeClr val="tx1"/>
            </a:solid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9A2902DE-23EF-49CE-A669-B9096A9D4B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6268419"/>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35780746-7CB1-459B-ACF8-EE4C8FA2D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6EC72100-CCC7-485B-AB73-AFE6263C26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90330226-7157-4C26-8B12-849E7E40B5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F6FC5CE2-A4E9-48A9-A687-9D3CBDF2C8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5" y="6268419"/>
              <a:ext cx="36221" cy="36221"/>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971F8A61-039C-4875-ABD2-DDAD0AF611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5E9C48D7-E617-453A-95A7-4CBADCB709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68" y="6268419"/>
              <a:ext cx="36221" cy="36219"/>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6028847A-3236-456C-ABCA-F17FACC740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50"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768F10DA-E024-4DFF-B71A-284CE37839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73" y="6268419"/>
              <a:ext cx="36218" cy="36219"/>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5D1258F2-08D2-4674-BB2B-00DA3F0541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54"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1CA4E673-ADD3-4C6A-B67D-077CD7F768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80" y="6268419"/>
              <a:ext cx="36218" cy="36219"/>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solidFill>
              <a:schemeClr val="tx1"/>
            </a:solid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E8412C5A-7E5C-437B-A36E-FD4ADC57E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57" y="6268417"/>
              <a:ext cx="36218" cy="36221"/>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solidFill>
              <a:schemeClr val="tx1"/>
            </a:solidFill>
            <a:ln w="9525" cap="flat">
              <a:noFill/>
              <a:prstDash val="solid"/>
              <a:miter/>
            </a:ln>
          </p:spPr>
          <p:txBody>
            <a:bodyPr rtlCol="0" anchor="ctr"/>
            <a:lstStyle/>
            <a:p>
              <a:endParaRPr lang="en-US"/>
            </a:p>
          </p:txBody>
        </p:sp>
        <p:sp>
          <p:nvSpPr>
            <p:cNvPr id="187" name="Freeform: Shape 186">
              <a:extLst>
                <a:ext uri="{FF2B5EF4-FFF2-40B4-BE49-F238E27FC236}">
                  <a16:creationId xmlns:a16="http://schemas.microsoft.com/office/drawing/2014/main" id="{B56AC8FA-ED34-4749-9A15-E878B40889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31112" y="6420645"/>
              <a:ext cx="36465" cy="36219"/>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solidFill>
              <a:schemeClr val="tx1"/>
            </a:solidFill>
            <a:ln w="9525" cap="flat">
              <a:noFill/>
              <a:prstDash val="solid"/>
              <a:miter/>
            </a:ln>
          </p:spPr>
          <p:txBody>
            <a:bodyPr rtlCol="0" anchor="ctr"/>
            <a:lstStyle/>
            <a:p>
              <a:endParaRPr lang="en-US"/>
            </a:p>
          </p:txBody>
        </p:sp>
        <p:sp>
          <p:nvSpPr>
            <p:cNvPr id="188" name="Freeform: Shape 187">
              <a:extLst>
                <a:ext uri="{FF2B5EF4-FFF2-40B4-BE49-F238E27FC236}">
                  <a16:creationId xmlns:a16="http://schemas.microsoft.com/office/drawing/2014/main" id="{EEE8845F-6312-4CB4-8345-10FAA6E91F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83335" y="6420645"/>
              <a:ext cx="36221" cy="36221"/>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solidFill>
              <a:schemeClr val="tx1"/>
            </a:solid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B6649974-BABE-465B-934C-798CD398A3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35314" y="642064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90" name="Freeform: Shape 189">
              <a:extLst>
                <a:ext uri="{FF2B5EF4-FFF2-40B4-BE49-F238E27FC236}">
                  <a16:creationId xmlns:a16="http://schemas.microsoft.com/office/drawing/2014/main" id="{9A2E8120-B8AC-4058-AB81-44A99CF53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87538" y="642064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91" name="Freeform: Shape 190">
              <a:extLst>
                <a:ext uri="{FF2B5EF4-FFF2-40B4-BE49-F238E27FC236}">
                  <a16:creationId xmlns:a16="http://schemas.microsoft.com/office/drawing/2014/main" id="{EB3ACBEF-904A-4B73-A8B1-3A62AC125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9519" y="642064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F80CD75B-0C3D-4186-B1D8-E58A7580E5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91745" y="6420645"/>
              <a:ext cx="36221" cy="36221"/>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solidFill>
              <a:schemeClr val="tx1"/>
            </a:solid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C17D40FB-488F-4EFD-9019-8E5802A73E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43724" y="6420645"/>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94" name="Freeform: Shape 193">
              <a:extLst>
                <a:ext uri="{FF2B5EF4-FFF2-40B4-BE49-F238E27FC236}">
                  <a16:creationId xmlns:a16="http://schemas.microsoft.com/office/drawing/2014/main" id="{7089A9FA-C815-459B-8D43-862AC2805A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95968" y="6420653"/>
              <a:ext cx="36221" cy="36219"/>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CA360E5B-3ABC-46DD-9DFE-5D8D1D4D21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7950" y="6420661"/>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DBCC9121-E8F5-49AE-869E-1245398D1D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00173" y="6420668"/>
              <a:ext cx="36218" cy="36219"/>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B190A7C8-B00C-4DCB-929A-328811039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52154" y="6420668"/>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DFBC02C4-69CC-4293-9249-E28D9F2C5A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4380" y="6420673"/>
              <a:ext cx="36218" cy="36219"/>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solidFill>
              <a:schemeClr val="tx1"/>
            </a:solidFill>
            <a:ln w="9525" cap="flat">
              <a:noFill/>
              <a:prstDash val="solid"/>
              <a:miter/>
            </a:ln>
          </p:spPr>
          <p:txBody>
            <a:bodyPr rtlCol="0" anchor="ctr"/>
            <a:lstStyle/>
            <a:p>
              <a:endParaRPr lang="en-US"/>
            </a:p>
          </p:txBody>
        </p:sp>
        <p:sp>
          <p:nvSpPr>
            <p:cNvPr id="199" name="Freeform: Shape 198">
              <a:extLst>
                <a:ext uri="{FF2B5EF4-FFF2-40B4-BE49-F238E27FC236}">
                  <a16:creationId xmlns:a16="http://schemas.microsoft.com/office/drawing/2014/main" id="{C4748328-B03B-4EDD-96F0-DAF6527201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56357" y="6420679"/>
              <a:ext cx="36218" cy="36221"/>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solidFill>
              <a:schemeClr val="tx1"/>
            </a:solidFill>
            <a:ln w="9525"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2E2D89E1-AB32-3C48-921E-FCE0B1C7C619}"/>
              </a:ext>
            </a:extLst>
          </p:cNvPr>
          <p:cNvSpPr>
            <a:spLocks noGrp="1"/>
          </p:cNvSpPr>
          <p:nvPr>
            <p:ph type="title"/>
          </p:nvPr>
        </p:nvSpPr>
        <p:spPr>
          <a:xfrm>
            <a:off x="1055630" y="1202026"/>
            <a:ext cx="10001494" cy="4406508"/>
          </a:xfrm>
        </p:spPr>
        <p:txBody>
          <a:bodyPr vert="horz" lIns="91440" tIns="45720" rIns="91440" bIns="45720" rtlCol="0">
            <a:normAutofit/>
          </a:bodyPr>
          <a:lstStyle/>
          <a:p>
            <a:pPr algn="ctr"/>
            <a:r>
              <a:rPr lang="en-US" sz="3100" b="1" kern="1200" cap="all" spc="1500" baseline="0" dirty="0">
                <a:latin typeface="+mj-lt"/>
                <a:ea typeface="Source Sans Pro SemiBold" panose="020B0603030403020204" pitchFamily="34" charset="0"/>
                <a:cs typeface="+mj-cs"/>
              </a:rPr>
              <a:t>What would you do if person that you didn’t know asked you about </a:t>
            </a:r>
            <a:r>
              <a:rPr lang="en-US" sz="3100" b="1" kern="1200" cap="all" spc="1500" baseline="0" dirty="0" err="1">
                <a:latin typeface="+mj-lt"/>
                <a:ea typeface="Source Sans Pro SemiBold" panose="020B0603030403020204" pitchFamily="34" charset="0"/>
                <a:cs typeface="+mj-cs"/>
              </a:rPr>
              <a:t>jesus</a:t>
            </a:r>
            <a:r>
              <a:rPr lang="en-US" sz="3100" b="1" kern="1200" cap="all" spc="1500" baseline="0" dirty="0">
                <a:latin typeface="+mj-lt"/>
                <a:ea typeface="Source Sans Pro SemiBold" panose="020B0603030403020204" pitchFamily="34" charset="0"/>
                <a:cs typeface="+mj-cs"/>
              </a:rPr>
              <a:t>?</a:t>
            </a:r>
          </a:p>
        </p:txBody>
      </p:sp>
      <p:sp>
        <p:nvSpPr>
          <p:cNvPr id="3" name="Content Placeholder 2">
            <a:extLst>
              <a:ext uri="{FF2B5EF4-FFF2-40B4-BE49-F238E27FC236}">
                <a16:creationId xmlns:a16="http://schemas.microsoft.com/office/drawing/2014/main" id="{442EC979-9628-744D-98DD-78D7FD5D6A30}"/>
              </a:ext>
            </a:extLst>
          </p:cNvPr>
          <p:cNvSpPr>
            <a:spLocks noGrp="1"/>
          </p:cNvSpPr>
          <p:nvPr>
            <p:ph idx="1"/>
          </p:nvPr>
        </p:nvSpPr>
        <p:spPr>
          <a:xfrm>
            <a:off x="892228" y="1257565"/>
            <a:ext cx="5217173" cy="4351338"/>
          </a:xfrm>
        </p:spPr>
        <p:txBody>
          <a:bodyPr vert="horz" lIns="91440" tIns="45720" rIns="91440" bIns="45720" rtlCol="0">
            <a:normAutofit/>
          </a:bodyPr>
          <a:lstStyle/>
          <a:p>
            <a:pPr marL="0" indent="0">
              <a:buNone/>
            </a:pPr>
            <a:r>
              <a:rPr lang="en-US" kern="1200" cap="all" spc="400" baseline="0">
                <a:latin typeface="+mn-lt"/>
                <a:ea typeface="+mn-ea"/>
                <a:cs typeface="+mn-cs"/>
              </a:rPr>
              <a:t>John 12:20-22</a:t>
            </a:r>
          </a:p>
        </p:txBody>
      </p:sp>
    </p:spTree>
    <p:extLst>
      <p:ext uri="{BB962C8B-B14F-4D97-AF65-F5344CB8AC3E}">
        <p14:creationId xmlns:p14="http://schemas.microsoft.com/office/powerpoint/2010/main" val="1706938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2EE46-A348-8A4E-82F0-97F9B7D4B5E5}"/>
              </a:ext>
            </a:extLst>
          </p:cNvPr>
          <p:cNvSpPr>
            <a:spLocks noGrp="1"/>
          </p:cNvSpPr>
          <p:nvPr>
            <p:ph type="title"/>
          </p:nvPr>
        </p:nvSpPr>
        <p:spPr/>
        <p:txBody>
          <a:bodyPr/>
          <a:lstStyle/>
          <a:p>
            <a:r>
              <a:rPr lang="en-US" dirty="0"/>
              <a:t>3. Disciples have a passion for action /service. (Jn. 6:5-9)</a:t>
            </a:r>
          </a:p>
        </p:txBody>
      </p:sp>
      <p:sp>
        <p:nvSpPr>
          <p:cNvPr id="3" name="Content Placeholder 2">
            <a:extLst>
              <a:ext uri="{FF2B5EF4-FFF2-40B4-BE49-F238E27FC236}">
                <a16:creationId xmlns:a16="http://schemas.microsoft.com/office/drawing/2014/main" id="{B03877DE-D0EF-4547-89EC-FA0BAF6B3256}"/>
              </a:ext>
            </a:extLst>
          </p:cNvPr>
          <p:cNvSpPr>
            <a:spLocks noGrp="1"/>
          </p:cNvSpPr>
          <p:nvPr>
            <p:ph idx="1"/>
          </p:nvPr>
        </p:nvSpPr>
        <p:spPr/>
        <p:txBody>
          <a:bodyPr>
            <a:normAutofit/>
          </a:bodyPr>
          <a:lstStyle/>
          <a:p>
            <a:r>
              <a:rPr lang="en-US" sz="4400" dirty="0"/>
              <a:t>Andrew found lunch for the crowd</a:t>
            </a:r>
            <a:br>
              <a:rPr lang="en-US" sz="4400" dirty="0"/>
            </a:br>
            <a:r>
              <a:rPr lang="en-US" sz="4400" dirty="0"/>
              <a:t>What was different between Philip’s response to the problem and Andrew’s </a:t>
            </a:r>
            <a:br>
              <a:rPr lang="en-US" sz="4400" dirty="0"/>
            </a:br>
            <a:r>
              <a:rPr lang="en-US" sz="4400" dirty="0"/>
              <a:t>Which worked better?</a:t>
            </a:r>
          </a:p>
        </p:txBody>
      </p:sp>
    </p:spTree>
    <p:extLst>
      <p:ext uri="{BB962C8B-B14F-4D97-AF65-F5344CB8AC3E}">
        <p14:creationId xmlns:p14="http://schemas.microsoft.com/office/powerpoint/2010/main" val="2048844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2EE46-A348-8A4E-82F0-97F9B7D4B5E5}"/>
              </a:ext>
            </a:extLst>
          </p:cNvPr>
          <p:cNvSpPr>
            <a:spLocks noGrp="1"/>
          </p:cNvSpPr>
          <p:nvPr>
            <p:ph type="title"/>
          </p:nvPr>
        </p:nvSpPr>
        <p:spPr/>
        <p:txBody>
          <a:bodyPr/>
          <a:lstStyle/>
          <a:p>
            <a:r>
              <a:rPr lang="en-US" dirty="0"/>
              <a:t>3. Disciples have a passion for action /service. (Jn. 6:5-9)</a:t>
            </a:r>
          </a:p>
        </p:txBody>
      </p:sp>
      <p:sp>
        <p:nvSpPr>
          <p:cNvPr id="3" name="Content Placeholder 2">
            <a:extLst>
              <a:ext uri="{FF2B5EF4-FFF2-40B4-BE49-F238E27FC236}">
                <a16:creationId xmlns:a16="http://schemas.microsoft.com/office/drawing/2014/main" id="{B03877DE-D0EF-4547-89EC-FA0BAF6B3256}"/>
              </a:ext>
            </a:extLst>
          </p:cNvPr>
          <p:cNvSpPr>
            <a:spLocks noGrp="1"/>
          </p:cNvSpPr>
          <p:nvPr>
            <p:ph idx="1"/>
          </p:nvPr>
        </p:nvSpPr>
        <p:spPr/>
        <p:txBody>
          <a:bodyPr>
            <a:normAutofit/>
          </a:bodyPr>
          <a:lstStyle/>
          <a:p>
            <a:r>
              <a:rPr lang="en-US" sz="4400" dirty="0"/>
              <a:t>Why did Andrew bring such a small lunch to Christ?</a:t>
            </a:r>
            <a:br>
              <a:rPr lang="en-US" sz="4400" dirty="0"/>
            </a:br>
            <a:endParaRPr lang="en-US" sz="4400" dirty="0"/>
          </a:p>
        </p:txBody>
      </p:sp>
    </p:spTree>
    <p:extLst>
      <p:ext uri="{BB962C8B-B14F-4D97-AF65-F5344CB8AC3E}">
        <p14:creationId xmlns:p14="http://schemas.microsoft.com/office/powerpoint/2010/main" val="1220417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F8AA1-F362-7F45-87D2-47AE01D7239A}"/>
              </a:ext>
            </a:extLst>
          </p:cNvPr>
          <p:cNvSpPr>
            <a:spLocks noGrp="1"/>
          </p:cNvSpPr>
          <p:nvPr>
            <p:ph type="title"/>
          </p:nvPr>
        </p:nvSpPr>
        <p:spPr/>
        <p:txBody>
          <a:bodyPr/>
          <a:lstStyle/>
          <a:p>
            <a:r>
              <a:rPr lang="en-US" dirty="0"/>
              <a:t>Now what</a:t>
            </a:r>
          </a:p>
        </p:txBody>
      </p:sp>
      <p:pic>
        <p:nvPicPr>
          <p:cNvPr id="5" name="Content Placeholder 4">
            <a:extLst>
              <a:ext uri="{FF2B5EF4-FFF2-40B4-BE49-F238E27FC236}">
                <a16:creationId xmlns:a16="http://schemas.microsoft.com/office/drawing/2014/main" id="{6C5679E8-B98E-3E47-BD11-D3077432E896}"/>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1048657" y="2216037"/>
            <a:ext cx="2794000" cy="2794000"/>
          </a:xfrm>
        </p:spPr>
      </p:pic>
      <p:sp>
        <p:nvSpPr>
          <p:cNvPr id="7" name="TextBox 6">
            <a:extLst>
              <a:ext uri="{FF2B5EF4-FFF2-40B4-BE49-F238E27FC236}">
                <a16:creationId xmlns:a16="http://schemas.microsoft.com/office/drawing/2014/main" id="{A788393E-14D2-5A4C-9279-4F8DC7BAB548}"/>
              </a:ext>
            </a:extLst>
          </p:cNvPr>
          <p:cNvSpPr txBox="1"/>
          <p:nvPr/>
        </p:nvSpPr>
        <p:spPr>
          <a:xfrm>
            <a:off x="1872343" y="1228397"/>
            <a:ext cx="10203543" cy="4401205"/>
          </a:xfrm>
          <a:prstGeom prst="rect">
            <a:avLst/>
          </a:prstGeom>
          <a:noFill/>
        </p:spPr>
        <p:txBody>
          <a:bodyPr wrap="square" rtlCol="0">
            <a:spAutoFit/>
          </a:bodyPr>
          <a:lstStyle/>
          <a:p>
            <a:r>
              <a:rPr lang="en-US" sz="4000" dirty="0"/>
              <a:t>“One person with passion is better than forty people merely interested”</a:t>
            </a:r>
            <a:br>
              <a:rPr lang="en-US" sz="4000" dirty="0"/>
            </a:br>
            <a:r>
              <a:rPr lang="en-US" sz="4000" dirty="0"/>
              <a:t>E. M. Forster</a:t>
            </a:r>
            <a:br>
              <a:rPr lang="en-US" sz="4000" dirty="0"/>
            </a:br>
            <a:endParaRPr lang="en-US" sz="4000" dirty="0"/>
          </a:p>
          <a:p>
            <a:r>
              <a:rPr lang="en-US" sz="4000" dirty="0"/>
              <a:t>How passionate are you for God’s word?</a:t>
            </a:r>
            <a:br>
              <a:rPr lang="en-US" sz="4000" dirty="0"/>
            </a:br>
            <a:r>
              <a:rPr lang="en-US" sz="4000" dirty="0"/>
              <a:t>Why is a passion for God and his church necessary for your spiritual development?</a:t>
            </a:r>
          </a:p>
        </p:txBody>
      </p:sp>
    </p:spTree>
    <p:extLst>
      <p:ext uri="{BB962C8B-B14F-4D97-AF65-F5344CB8AC3E}">
        <p14:creationId xmlns:p14="http://schemas.microsoft.com/office/powerpoint/2010/main" val="2245822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0" name="Freeform: Shape 9">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6" name="Oval 15">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8" name="Rectangle 17">
            <a:extLst>
              <a:ext uri="{FF2B5EF4-FFF2-40B4-BE49-F238E27FC236}">
                <a16:creationId xmlns:a16="http://schemas.microsoft.com/office/drawing/2014/main" id="{489B7BFD-8F45-4093-AD9C-91B15B050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2D51EE2-F09D-4D5F-A625-18964BDFCC14}"/>
              </a:ext>
            </a:extLst>
          </p:cNvPr>
          <p:cNvPicPr>
            <a:picLocks noChangeAspect="1"/>
          </p:cNvPicPr>
          <p:nvPr/>
        </p:nvPicPr>
        <p:blipFill rotWithShape="1">
          <a:blip r:embed="rId2"/>
          <a:srcRect l="5235" r="9724" b="-2"/>
          <a:stretch/>
        </p:blipFill>
        <p:spPr>
          <a:xfrm>
            <a:off x="1291634" y="1148747"/>
            <a:ext cx="4793260" cy="4227387"/>
          </a:xfrm>
          <a:prstGeom prst="rect">
            <a:avLst/>
          </a:prstGeom>
          <a:ln w="28575">
            <a:noFill/>
          </a:ln>
        </p:spPr>
      </p:pic>
      <p:grpSp>
        <p:nvGrpSpPr>
          <p:cNvPr id="20" name="Group 19">
            <a:extLst>
              <a:ext uri="{FF2B5EF4-FFF2-40B4-BE49-F238E27FC236}">
                <a16:creationId xmlns:a16="http://schemas.microsoft.com/office/drawing/2014/main" id="{FC1BD014-5623-4064-BAFE-A5AAAFB3CE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35096" y="657544"/>
            <a:ext cx="4843727" cy="5534144"/>
            <a:chOff x="1674895" y="1345036"/>
            <a:chExt cx="5428610" cy="4210939"/>
          </a:xfrm>
        </p:grpSpPr>
        <p:sp>
          <p:nvSpPr>
            <p:cNvPr id="21" name="Rectangle 20">
              <a:extLst>
                <a:ext uri="{FF2B5EF4-FFF2-40B4-BE49-F238E27FC236}">
                  <a16:creationId xmlns:a16="http://schemas.microsoft.com/office/drawing/2014/main" id="{A27BC42E-B225-42FA-9AB5-F860C44BB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ECF5D0B-A89A-4902-8D22-AFB1D55AC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useBgFill="1">
        <p:nvSpPr>
          <p:cNvPr id="24" name="Rectangle 23">
            <a:extLst>
              <a:ext uri="{FF2B5EF4-FFF2-40B4-BE49-F238E27FC236}">
                <a16:creationId xmlns:a16="http://schemas.microsoft.com/office/drawing/2014/main" id="{7871DA93-90AF-40F3-A1A1-04E1669720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8435" y="401247"/>
            <a:ext cx="4860256" cy="566987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AFEF5B-3770-A141-9796-2412B0385EA3}"/>
              </a:ext>
            </a:extLst>
          </p:cNvPr>
          <p:cNvSpPr>
            <a:spLocks noGrp="1"/>
          </p:cNvSpPr>
          <p:nvPr>
            <p:ph type="title"/>
          </p:nvPr>
        </p:nvSpPr>
        <p:spPr>
          <a:xfrm>
            <a:off x="7012297" y="786880"/>
            <a:ext cx="4203323" cy="3596201"/>
          </a:xfrm>
        </p:spPr>
        <p:txBody>
          <a:bodyPr vert="horz" lIns="91440" tIns="45720" rIns="91440" bIns="45720" rtlCol="0" anchor="b">
            <a:normAutofit/>
          </a:bodyPr>
          <a:lstStyle/>
          <a:p>
            <a:pPr algn="ctr"/>
            <a:r>
              <a:rPr lang="en-US" sz="6000" b="1" cap="all" spc="1500" dirty="0">
                <a:ea typeface="Source Sans Pro SemiBold" panose="020B0603030403020204" pitchFamily="34" charset="0"/>
              </a:rPr>
              <a:t>The rest of the story</a:t>
            </a:r>
          </a:p>
        </p:txBody>
      </p:sp>
      <p:sp>
        <p:nvSpPr>
          <p:cNvPr id="26"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0051" y="771024"/>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8" name="Graphic 212">
            <a:extLst>
              <a:ext uri="{FF2B5EF4-FFF2-40B4-BE49-F238E27FC236}">
                <a16:creationId xmlns:a16="http://schemas.microsoft.com/office/drawing/2014/main" id="{70616F44-B954-409D-87BC-C69465EDE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0051" y="771024"/>
            <a:ext cx="693403" cy="693403"/>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0" name="Freeform: Shape 29">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8003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2" name="Freeform: Shape 31">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76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34" name="Oval 33">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512" y="4357092"/>
            <a:ext cx="319941" cy="31994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6" name="Oval 35">
            <a:extLst>
              <a:ext uri="{FF2B5EF4-FFF2-40B4-BE49-F238E27FC236}">
                <a16:creationId xmlns:a16="http://schemas.microsoft.com/office/drawing/2014/main" id="{5D981608-D865-4AD7-AC34-A2398EA19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512" y="4357092"/>
            <a:ext cx="319941" cy="319941"/>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38"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59160" y="5987064"/>
            <a:ext cx="1054466" cy="469689"/>
            <a:chOff x="9841624" y="4115729"/>
            <a:chExt cx="602169" cy="268223"/>
          </a:xfrm>
          <a:solidFill>
            <a:schemeClr val="tx1"/>
          </a:solidFill>
        </p:grpSpPr>
        <p:sp>
          <p:nvSpPr>
            <p:cNvPr id="39" name="Freeform: Shape 38">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9744036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BAECBB-3B32-B64E-B461-76A15609E036}"/>
              </a:ext>
            </a:extLst>
          </p:cNvPr>
          <p:cNvSpPr>
            <a:spLocks noGrp="1"/>
          </p:cNvSpPr>
          <p:nvPr>
            <p:ph idx="1"/>
          </p:nvPr>
        </p:nvSpPr>
        <p:spPr>
          <a:xfrm>
            <a:off x="653143" y="551543"/>
            <a:ext cx="10700657" cy="5625420"/>
          </a:xfrm>
        </p:spPr>
        <p:txBody>
          <a:bodyPr>
            <a:normAutofit/>
          </a:bodyPr>
          <a:lstStyle/>
          <a:p>
            <a:r>
              <a:rPr lang="en-US" sz="5400" dirty="0"/>
              <a:t>Tradition says that Andrew preached in numerous places such as Ethiopia, the Middle East, and Greece; and saw many come to Christ. </a:t>
            </a:r>
            <a:br>
              <a:rPr lang="en-US" sz="5400" dirty="0"/>
            </a:br>
            <a:endParaRPr lang="en-US" sz="5400" dirty="0"/>
          </a:p>
        </p:txBody>
      </p:sp>
    </p:spTree>
    <p:extLst>
      <p:ext uri="{BB962C8B-B14F-4D97-AF65-F5344CB8AC3E}">
        <p14:creationId xmlns:p14="http://schemas.microsoft.com/office/powerpoint/2010/main" val="2599881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BAECBB-3B32-B64E-B461-76A15609E036}"/>
              </a:ext>
            </a:extLst>
          </p:cNvPr>
          <p:cNvSpPr>
            <a:spLocks noGrp="1"/>
          </p:cNvSpPr>
          <p:nvPr>
            <p:ph idx="1"/>
          </p:nvPr>
        </p:nvSpPr>
        <p:spPr>
          <a:xfrm>
            <a:off x="653143" y="551543"/>
            <a:ext cx="10700657" cy="5625420"/>
          </a:xfrm>
        </p:spPr>
        <p:txBody>
          <a:bodyPr>
            <a:normAutofit fontScale="92500" lnSpcReduction="10000"/>
          </a:bodyPr>
          <a:lstStyle/>
          <a:p>
            <a:r>
              <a:rPr lang="en-US" sz="5400" dirty="0"/>
              <a:t>Foxe’s book of Martyr’s says that he was killed by </a:t>
            </a:r>
            <a:r>
              <a:rPr lang="en-US" sz="5400" dirty="0" err="1"/>
              <a:t>Aegeas</a:t>
            </a:r>
            <a:r>
              <a:rPr lang="en-US" sz="5400" dirty="0"/>
              <a:t>, a Governor in Greece. The Governor saw Christians as a superstitious sect and noticed that many people were beginning to follow Andrew.</a:t>
            </a:r>
            <a:br>
              <a:rPr lang="en-US" sz="5400" dirty="0"/>
            </a:br>
            <a:endParaRPr lang="en-US" sz="5400" dirty="0"/>
          </a:p>
        </p:txBody>
      </p:sp>
    </p:spTree>
    <p:extLst>
      <p:ext uri="{BB962C8B-B14F-4D97-AF65-F5344CB8AC3E}">
        <p14:creationId xmlns:p14="http://schemas.microsoft.com/office/powerpoint/2010/main" val="2569459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BAECBB-3B32-B64E-B461-76A15609E036}"/>
              </a:ext>
            </a:extLst>
          </p:cNvPr>
          <p:cNvSpPr>
            <a:spLocks noGrp="1"/>
          </p:cNvSpPr>
          <p:nvPr>
            <p:ph idx="1"/>
          </p:nvPr>
        </p:nvSpPr>
        <p:spPr>
          <a:xfrm>
            <a:off x="653143" y="551543"/>
            <a:ext cx="10700657" cy="5625420"/>
          </a:xfrm>
        </p:spPr>
        <p:txBody>
          <a:bodyPr>
            <a:normAutofit fontScale="70000" lnSpcReduction="20000"/>
          </a:bodyPr>
          <a:lstStyle/>
          <a:p>
            <a:r>
              <a:rPr lang="en-US" sz="5400" dirty="0"/>
              <a:t>He decided to demand that every person in the city make a sacrifice to an idol- a common way to find Christians. Since they would refuse to do so. When Andrew went to him and discussed this law and to show him that his gods were false, </a:t>
            </a:r>
            <a:r>
              <a:rPr lang="en-US" sz="5400" dirty="0" err="1"/>
              <a:t>Aegeas</a:t>
            </a:r>
            <a:r>
              <a:rPr lang="en-US" sz="5400" dirty="0"/>
              <a:t> became furious and demanded that Andrew be killed. He was crucified at </a:t>
            </a:r>
            <a:r>
              <a:rPr lang="en-US" sz="5400" dirty="0" err="1"/>
              <a:t>Patrae</a:t>
            </a:r>
            <a:r>
              <a:rPr lang="en-US" sz="5400" dirty="0"/>
              <a:t> in Greece, rejoicing before God.</a:t>
            </a:r>
            <a:br>
              <a:rPr lang="en-US" sz="5400" dirty="0"/>
            </a:br>
            <a:endParaRPr lang="en-US" sz="5400" dirty="0"/>
          </a:p>
        </p:txBody>
      </p:sp>
    </p:spTree>
    <p:extLst>
      <p:ext uri="{BB962C8B-B14F-4D97-AF65-F5344CB8AC3E}">
        <p14:creationId xmlns:p14="http://schemas.microsoft.com/office/powerpoint/2010/main" val="3506947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1" name="Freeform: Shape 10">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7" name="Oval 16">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9" name="Rectangle 18">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Content Placeholder 4" descr="Vintage bike parked on country road at sunset">
            <a:extLst>
              <a:ext uri="{FF2B5EF4-FFF2-40B4-BE49-F238E27FC236}">
                <a16:creationId xmlns:a16="http://schemas.microsoft.com/office/drawing/2014/main" id="{D06734DD-4C1B-F243-9E3E-7AA6D04320CB}"/>
              </a:ext>
            </a:extLst>
          </p:cNvPr>
          <p:cNvPicPr>
            <a:picLocks noGrp="1" noChangeAspect="1"/>
          </p:cNvPicPr>
          <p:nvPr>
            <p:ph idx="1"/>
          </p:nvPr>
        </p:nvPicPr>
        <p:blipFill rotWithShape="1">
          <a:blip r:embed="rId2"/>
          <a:srcRect t="15730"/>
          <a:stretch/>
        </p:blipFill>
        <p:spPr>
          <a:xfrm>
            <a:off x="20" y="10"/>
            <a:ext cx="12191978" cy="6857990"/>
          </a:xfrm>
          <a:prstGeom prst="rect">
            <a:avLst/>
          </a:prstGeom>
          <a:ln w="28575">
            <a:noFill/>
          </a:ln>
        </p:spPr>
      </p:pic>
      <p:sp>
        <p:nvSpPr>
          <p:cNvPr id="21" name="Rectangle 20">
            <a:extLst>
              <a:ext uri="{FF2B5EF4-FFF2-40B4-BE49-F238E27FC236}">
                <a16:creationId xmlns:a16="http://schemas.microsoft.com/office/drawing/2014/main" id="{D115D553-F1E2-4033-8E29-ECED90BF58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603955" cy="6858000"/>
          </a:xfrm>
          <a:prstGeom prst="rect">
            <a:avLst/>
          </a:prstGeom>
          <a:gradFill>
            <a:gsLst>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47167"/>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rgbClr val="FFFFFF"/>
          </a:solidFill>
          <a:ln w="9525" cap="flat">
            <a:noFill/>
            <a:prstDash val="solid"/>
            <a:miter/>
          </a:ln>
        </p:spPr>
        <p:txBody>
          <a:bodyPr wrap="square" rtlCol="0" anchor="ctr">
            <a:noAutofit/>
          </a:bodyPr>
          <a:lstStyle/>
          <a:p>
            <a:endParaRPr lang="en-US"/>
          </a:p>
        </p:txBody>
      </p:sp>
      <p:sp>
        <p:nvSpPr>
          <p:cNvPr id="25" name="Freeform: Shape 24">
            <a:extLst>
              <a:ext uri="{FF2B5EF4-FFF2-40B4-BE49-F238E27FC236}">
                <a16:creationId xmlns:a16="http://schemas.microsoft.com/office/drawing/2014/main" id="{6617B5AA-8A0D-41D3-B2EF-8BC53E3B7D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47167"/>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27" name="Freeform: Shape 26">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6902"/>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rgbClr val="FFFFFF"/>
          </a:solidFill>
          <a:ln w="9525" cap="flat">
            <a:noFill/>
            <a:prstDash val="solid"/>
            <a:miter/>
          </a:ln>
        </p:spPr>
        <p:txBody>
          <a:bodyPr wrap="square" rtlCol="0" anchor="ctr">
            <a:noAutofit/>
          </a:bodyPr>
          <a:lstStyle/>
          <a:p>
            <a:endParaRPr lang="en-US"/>
          </a:p>
        </p:txBody>
      </p:sp>
      <p:sp>
        <p:nvSpPr>
          <p:cNvPr id="29" name="Freeform: Shape 28">
            <a:extLst>
              <a:ext uri="{FF2B5EF4-FFF2-40B4-BE49-F238E27FC236}">
                <a16:creationId xmlns:a16="http://schemas.microsoft.com/office/drawing/2014/main" id="{572EB308-9A4E-4332-A908-22F2978D75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6902"/>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grpSp>
        <p:nvGrpSpPr>
          <p:cNvPr id="31" name="Group 30">
            <a:extLst>
              <a:ext uri="{FF2B5EF4-FFF2-40B4-BE49-F238E27FC236}">
                <a16:creationId xmlns:a16="http://schemas.microsoft.com/office/drawing/2014/main" id="{BB7A900B-006E-46F4-831E-5AABAEE45E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4492" y="1103896"/>
            <a:ext cx="4965868" cy="4598497"/>
            <a:chOff x="1674895" y="1345036"/>
            <a:chExt cx="5428610" cy="4210939"/>
          </a:xfrm>
        </p:grpSpPr>
        <p:sp>
          <p:nvSpPr>
            <p:cNvPr id="32" name="Rectangle 31">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AD33695-C117-4AEE-9AF5-65F13C6CC3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35" name="Rectangle 34">
            <a:extLst>
              <a:ext uri="{FF2B5EF4-FFF2-40B4-BE49-F238E27FC236}">
                <a16:creationId xmlns:a16="http://schemas.microsoft.com/office/drawing/2014/main" id="{90A7F83A-9728-4030-8E45-9ECF1ABCCC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039" y="1073782"/>
            <a:ext cx="4860256" cy="4529266"/>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EDA7A0-2534-BB4E-A5ED-2C52D73EA740}"/>
              </a:ext>
            </a:extLst>
          </p:cNvPr>
          <p:cNvSpPr>
            <a:spLocks noGrp="1"/>
          </p:cNvSpPr>
          <p:nvPr>
            <p:ph type="title"/>
          </p:nvPr>
        </p:nvSpPr>
        <p:spPr>
          <a:xfrm>
            <a:off x="838200" y="1254952"/>
            <a:ext cx="4324642" cy="2939655"/>
          </a:xfrm>
        </p:spPr>
        <p:txBody>
          <a:bodyPr vert="horz" lIns="91440" tIns="45720" rIns="91440" bIns="45720" rtlCol="0" anchor="b">
            <a:normAutofit/>
          </a:bodyPr>
          <a:lstStyle/>
          <a:p>
            <a:pPr algn="ctr"/>
            <a:r>
              <a:rPr lang="en-US" sz="3300" b="1" cap="all" spc="1500">
                <a:ea typeface="Source Sans Pro SemiBold" panose="020B0603030403020204" pitchFamily="34" charset="0"/>
              </a:rPr>
              <a:t>John, the Youngest Disciple</a:t>
            </a:r>
          </a:p>
        </p:txBody>
      </p:sp>
      <p:sp>
        <p:nvSpPr>
          <p:cNvPr id="37" name="Oval 36">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634" y="4727300"/>
            <a:ext cx="319941" cy="319941"/>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9" name="Oval 38">
            <a:extLst>
              <a:ext uri="{FF2B5EF4-FFF2-40B4-BE49-F238E27FC236}">
                <a16:creationId xmlns:a16="http://schemas.microsoft.com/office/drawing/2014/main" id="{8E44D629-6B8E-4D88-A77E-149C0ED03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634" y="4727300"/>
            <a:ext cx="319941" cy="319941"/>
          </a:xfrm>
          <a:prstGeom prst="ellipse">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130942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0" name="Freeform: Shape 9">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6" name="Oval 15">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8" name="Rectangle 17">
            <a:extLst>
              <a:ext uri="{FF2B5EF4-FFF2-40B4-BE49-F238E27FC236}">
                <a16:creationId xmlns:a16="http://schemas.microsoft.com/office/drawing/2014/main" id="{489B7BFD-8F45-4093-AD9C-91B15B050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4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057DC6D5-403F-EC49-87C2-6A918ED43189}"/>
              </a:ext>
            </a:extLst>
          </p:cNvPr>
          <p:cNvSpPr>
            <a:spLocks noGrp="1"/>
          </p:cNvSpPr>
          <p:nvPr>
            <p:ph type="title"/>
          </p:nvPr>
        </p:nvSpPr>
        <p:spPr>
          <a:xfrm>
            <a:off x="735703" y="507238"/>
            <a:ext cx="3522504" cy="3845891"/>
          </a:xfrm>
        </p:spPr>
        <p:txBody>
          <a:bodyPr vert="horz" lIns="91440" tIns="45720" rIns="91440" bIns="45720" rtlCol="0" anchor="b">
            <a:normAutofit/>
          </a:bodyPr>
          <a:lstStyle/>
          <a:p>
            <a:r>
              <a:rPr lang="en-US" sz="4200" b="1" cap="all" spc="1500" dirty="0">
                <a:ea typeface="Source Sans Pro SemiBold" panose="020B0603030403020204" pitchFamily="34" charset="0"/>
              </a:rPr>
              <a:t>What can young people really do?</a:t>
            </a:r>
          </a:p>
        </p:txBody>
      </p:sp>
      <p:pic>
        <p:nvPicPr>
          <p:cNvPr id="5" name="Picture 4">
            <a:extLst>
              <a:ext uri="{FF2B5EF4-FFF2-40B4-BE49-F238E27FC236}">
                <a16:creationId xmlns:a16="http://schemas.microsoft.com/office/drawing/2014/main" id="{F58BD866-96BE-4B1C-9727-6176E8335835}"/>
              </a:ext>
            </a:extLst>
          </p:cNvPr>
          <p:cNvPicPr>
            <a:picLocks noChangeAspect="1"/>
          </p:cNvPicPr>
          <p:nvPr/>
        </p:nvPicPr>
        <p:blipFill rotWithShape="1">
          <a:blip r:embed="rId2"/>
          <a:srcRect l="25169" r="8331"/>
          <a:stretch/>
        </p:blipFill>
        <p:spPr>
          <a:xfrm>
            <a:off x="5467894" y="590861"/>
            <a:ext cx="5290998" cy="5290998"/>
          </a:xfrm>
          <a:custGeom>
            <a:avLst/>
            <a:gdLst/>
            <a:ahLst/>
            <a:cxnLst/>
            <a:rect l="l" t="t" r="r" b="b"/>
            <a:pathLst>
              <a:path w="5290998" h="5290998">
                <a:moveTo>
                  <a:pt x="2645499" y="0"/>
                </a:moveTo>
                <a:cubicBezTo>
                  <a:pt x="4106568" y="0"/>
                  <a:pt x="5290998" y="1184430"/>
                  <a:pt x="5290998" y="2645499"/>
                </a:cubicBezTo>
                <a:cubicBezTo>
                  <a:pt x="5290998" y="4106568"/>
                  <a:pt x="4106568" y="5290998"/>
                  <a:pt x="2645499" y="5290998"/>
                </a:cubicBezTo>
                <a:cubicBezTo>
                  <a:pt x="1184430" y="5290998"/>
                  <a:pt x="0" y="4106568"/>
                  <a:pt x="0" y="2645499"/>
                </a:cubicBezTo>
                <a:cubicBezTo>
                  <a:pt x="0" y="1184430"/>
                  <a:pt x="1184430" y="0"/>
                  <a:pt x="2645499" y="0"/>
                </a:cubicBezTo>
                <a:close/>
              </a:path>
            </a:pathLst>
          </a:custGeom>
          <a:ln w="25400">
            <a:noFill/>
          </a:ln>
        </p:spPr>
      </p:pic>
      <p:sp>
        <p:nvSpPr>
          <p:cNvPr id="20" name="Graphic 212">
            <a:extLst>
              <a:ext uri="{FF2B5EF4-FFF2-40B4-BE49-F238E27FC236}">
                <a16:creationId xmlns:a16="http://schemas.microsoft.com/office/drawing/2014/main" id="{4D4C00DC-4DC6-4CD2-9E31-F17E6CEBC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58925" y="823301"/>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A499C65A-9B02-4D7F-BD68-CD38D88055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58925" y="823301"/>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24" name="Graphic 190">
            <a:extLst>
              <a:ext uri="{FF2B5EF4-FFF2-40B4-BE49-F238E27FC236}">
                <a16:creationId xmlns:a16="http://schemas.microsoft.com/office/drawing/2014/main" id="{66FB5A75-BDE2-4F12-A95B-C48788A768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70622" y="1755501"/>
            <a:ext cx="1598829" cy="531293"/>
            <a:chOff x="2504802" y="1755501"/>
            <a:chExt cx="1598829" cy="531293"/>
          </a:xfrm>
          <a:solidFill>
            <a:schemeClr val="tx1"/>
          </a:solidFill>
        </p:grpSpPr>
        <p:sp>
          <p:nvSpPr>
            <p:cNvPr id="25" name="Freeform: Shape 24">
              <a:extLst>
                <a:ext uri="{FF2B5EF4-FFF2-40B4-BE49-F238E27FC236}">
                  <a16:creationId xmlns:a16="http://schemas.microsoft.com/office/drawing/2014/main" id="{DC86CBC8-A814-4C0C-A287-7C549693D2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6AA52F4F-14E6-402F-A196-668B9CA9BC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a:p>
          </p:txBody>
        </p:sp>
      </p:grpSp>
      <p:grpSp>
        <p:nvGrpSpPr>
          <p:cNvPr id="28" name="Graphic 4">
            <a:extLst>
              <a:ext uri="{FF2B5EF4-FFF2-40B4-BE49-F238E27FC236}">
                <a16:creationId xmlns:a16="http://schemas.microsoft.com/office/drawing/2014/main" id="{1F4896D7-5AD0-4505-BCCD-82262CFEE2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035286" y="3429061"/>
            <a:ext cx="1861484" cy="1861513"/>
            <a:chOff x="5734037" y="3067039"/>
            <a:chExt cx="724483" cy="724489"/>
          </a:xfrm>
          <a:solidFill>
            <a:schemeClr val="tx1"/>
          </a:solidFill>
        </p:grpSpPr>
        <p:sp>
          <p:nvSpPr>
            <p:cNvPr id="29" name="Freeform: Shape 28">
              <a:extLst>
                <a:ext uri="{FF2B5EF4-FFF2-40B4-BE49-F238E27FC236}">
                  <a16:creationId xmlns:a16="http://schemas.microsoft.com/office/drawing/2014/main" id="{83C04C31-4BBB-4AC5-A222-4E79BDDF6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090890F0-A440-4A5F-89E2-860A60425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F9BA7632-2294-4740-BB61-DFA5017B7B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D025C556-497E-4B62-9131-98448B5A7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C467884A-CD29-4BCE-A1A4-1E629953FC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73A1BC11-A782-4A26-87D0-76C92BAB7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8787142E-1022-4109-9141-85FF9C22EC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763BCB7E-36CC-4105-9CDA-BFB80F3FFC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A6EF2588-350F-4CCE-9BF8-799EC71961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0A696712-7E60-48CD-A6F8-91754B090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0244E95B-2BBF-4335-BEFC-BA135EF949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0D692242-534C-4A58-90D7-43A781D236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BC72B2EF-E5D1-46BF-B7FE-A9D174508B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48805B31-6BA4-45FA-8180-436B2EC419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51B376A0-4543-4AE3-8071-5C746BADE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0824AEB4-F797-4131-AD1A-BCB807B086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7399A867-568D-43D3-8F17-6644C8D096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9953DBA6-7A8F-4369-8F18-DC19A21B43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D9167760-8210-45B7-96C9-462EB82D8E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3B578C99-7B91-480A-B8CA-B9FB3AF176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CDF91670-E084-4B4B-9F86-75DD43CBE8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8FC99F2F-C73F-444D-B4BB-C02E463AB2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7F3FF604-A6A9-4EDC-868C-696B92122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38D6C5BB-BF17-4FE8-B611-578E8EBE9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A80A8D66-3FA7-4C04-AEDC-D8F94AA43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E9B826-6E87-4EF5-AA9D-F55BB3A21D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BBAEEC53-BED0-4ACB-94B4-818158D7EF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30709FE3-3633-4C01-AAD6-75ADD93953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C0D68B00-260E-4EFC-A1FE-8B04EB5A72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360AF8DD-D1D2-43F3-83E5-ECF20A0916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87B3F103-7F53-4D5E-B9A2-DE4F0B78D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2BBECD20-3735-4F14-8816-26D648091F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500687DC-38D4-44B7-BA7D-D8A0BA155F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23AFC6B0-2B60-47B1-B854-A02279C706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39963332-7F58-48B9-9BAB-87C986F39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342BD313-0F6E-4DC3-B8A8-861289801F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2253CE00-9D58-4821-B362-2552C433B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7E89086E-98CE-4697-8CE7-B2E7DB2E8C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2CE9357F-710D-4D3B-90C1-CF19E73F2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170ED7F2-AD38-47BC-B6A1-FF7E20AFD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02600E9C-0B0F-45ED-A2CF-DE0240B2B9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B07D2066-6599-4BD0-9CD5-7289EB1B8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7BF96C0D-1DEE-47F2-A950-16BC0896F5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FD254ABE-505D-4C6A-9267-BFB78FBBA0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822BBE38-BC6F-4DDE-BD6D-2B496CE420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1046D1FA-C431-4F16-8BDD-71C614D798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CF387987-DEF1-447C-BC86-281AC0B3D6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9808DF01-2715-4215-81F1-B8C178304A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AED7F897-8A4F-4F3D-BFB1-738BCDCA9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9B51B8B7-D508-44C3-AFC5-820557A94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7FBC6B94-2A13-4303-AE51-334E386DAB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27897959-2F8E-4A05-9EA8-5B0329B574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0522AB50-D351-40F4-8A88-E856C1F27F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221AFD52-C13F-4A20-B1DB-13C1A9A3D8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8E789B3B-F514-4E02-8C1A-2F85817AA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9E473BAC-3DA1-4D63-9D6C-2B993665F6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F385DCF4-8F59-4838-B86C-2B3EF0BCE7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3EC5A02E-609A-4C39-A35D-E8D038F7C9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7AB67B18-1821-4367-A7B6-CC2FFF66DF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DFCAC56E-4767-4984-9FE7-2C3CA57D01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0A1929ED-CEB2-4C49-B2ED-A206D37935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01D632F9-2F59-4C8D-B1BC-1CB0D15C36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03B9F80B-CAEF-442C-A218-E2B069545B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526A626E-CC14-4106-8AD4-DB3D81CD6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7CD710B8-B5DF-495F-ACEA-CFB9308CB5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E550C81D-B0B8-4DB8-A12C-B62944D07F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4EB82E53-B337-43EB-BFF8-1466F10E8B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D1DCEF3A-2B54-4AA2-9BFD-57EA4A2468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9F122967-34EF-4575-8E59-75D77FCD07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D87EBF9D-3949-4CCE-BB87-978466834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58A1183F-B28F-4BAD-A14B-3940A6E92F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A81851B7-6D8F-454C-BBAA-498426069D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99759A7A-483F-4DB0-8677-C6AB61E197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BDD1E55B-DE82-4811-BB33-1468396D2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F4B0251C-DACC-4A24-83BA-3D95F8D191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3647EF9B-D99D-48C1-B61E-19B85F4714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EB55DF3C-DDF0-4B01-849E-46A6634655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09149238-5A44-4264-84E6-DD25E7C0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4E6925C1-B440-4C1C-8829-2E6D9EE142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937B5BDB-32A7-4C47-A984-AF2316600E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9B5A7D9C-91C9-49A3-8AD5-DB49632FD4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C64B015D-AFCF-4AB2-AE58-A069B06DB8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A4407931-9375-400F-88AC-C63D4E9E9C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554278B7-45C8-46E4-885A-69208D598B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3A806AB0-FBD6-41CD-997C-A76266D375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719E2D6D-6D96-4348-954B-3657A0B06D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9794AABE-9C3E-4A8C-820F-0FDF65213E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1DBEC39D-5464-46CA-B62B-24826F1F4D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41807973-667B-4780-B3AA-4ADC32DB3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970D793C-C9EE-467B-8385-42B6905A00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94695A53-78EB-4811-8BBC-4707F30169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0576416F-0C2E-4D01-9357-5C73ADF856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091FE22-8667-4F89-A333-BA9A0917EC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CB779008-969D-4FA8-BB6C-3BBBCF919E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CDAF3B96-0DFB-44BA-959D-BF9643FFE2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5F66F5FF-98B2-4453-8175-EB602A6A03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751D9683-9D41-4058-B90B-99146FC2F3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0907098D-1005-4522-BA21-F1534CBACF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5BFEF082-7E02-4ED8-B9D1-F0FC47FEC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4429C269-222E-4EFB-97B9-08FA243CEB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FC460F7F-5702-4281-850B-59E4182A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A329057C-293F-4933-9DEA-2463E66D4B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7274CBA8-6253-4229-AC37-1D7126639E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B7ABAAD2-23FD-4AF4-8506-3CDDC5607B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27A85620-3B33-477A-949C-3F221DCC21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6247316E-E815-4CE3-9EC0-8DC8391EB4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3D047E26-5A98-4B49-A453-C71D894500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940C95BF-A85B-4251-A817-35A7B4F713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EA4FDA2F-E340-40E6-8678-8F4F9EB3D4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D94A3796-87FD-436D-8309-857F9B4898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2B20BE68-41F5-4E59-87CD-A8654B1238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7FD87938-B42E-45E5-ABB8-936E00A244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EA46A837-6AA3-4099-8055-251ED6D7D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B9D871B1-B4D0-4667-B5FA-21AE12E501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477E102A-1E9D-44C8-9DA0-1B4B61444C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42DB4921-ECFC-42CD-B91B-56AB1FE263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3156177C-2880-4AAF-BFC7-C3EA4AD09A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B7C807E0-34AB-4AC3-A674-D7E438C603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93AD80AB-575A-4D50-A561-CE310E06BF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E4C11A99-7E93-4B54-B1CE-D90D45325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25A3E814-2D04-4881-B9E9-81ADDC0C97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073D9FB4-F4AF-4974-A734-C9300D2107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081A1414-A8F5-43F1-BA51-B058EF2C05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E41588DC-3C7F-4695-A42A-B5ABEA8B51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3" name="Freeform: Shape 152">
              <a:extLst>
                <a:ext uri="{FF2B5EF4-FFF2-40B4-BE49-F238E27FC236}">
                  <a16:creationId xmlns:a16="http://schemas.microsoft.com/office/drawing/2014/main" id="{3884DF6D-4C87-4B4A-A918-B3F3C8BE35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4" name="Freeform: Shape 153">
              <a:extLst>
                <a:ext uri="{FF2B5EF4-FFF2-40B4-BE49-F238E27FC236}">
                  <a16:creationId xmlns:a16="http://schemas.microsoft.com/office/drawing/2014/main" id="{CF26F2A0-B8D0-48D4-A9A9-BEB75CFF1F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5" name="Freeform: Shape 154">
              <a:extLst>
                <a:ext uri="{FF2B5EF4-FFF2-40B4-BE49-F238E27FC236}">
                  <a16:creationId xmlns:a16="http://schemas.microsoft.com/office/drawing/2014/main" id="{7A9177E1-A6DC-4200-9D85-31A348E027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7DA218E3-83A8-45E8-B2E3-4B693606C9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31E51433-E260-493C-8A94-FCE7FD9BA2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3A74FFD3-BE5F-435D-AC22-825B6E049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B3420F88-93EB-4790-A2BD-EFF61E77B0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3875302B-159F-4E81-AD49-154BAA8FD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BE9966CE-BC06-4CEB-877D-34D9D1C2EE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889924EA-8A9B-4ED5-8CF2-E184EE89D2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300C1FB1-E227-40EE-A773-071D080B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14F26B5D-6E35-40E8-90DF-FD65CB33FA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059D8F05-F701-45A6-9377-454642C212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5F57ACF8-D510-4715-B964-20D980558C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51053CDD-687F-481B-86FB-56DA74C55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68" name="Freeform: Shape 167">
              <a:extLst>
                <a:ext uri="{FF2B5EF4-FFF2-40B4-BE49-F238E27FC236}">
                  <a16:creationId xmlns:a16="http://schemas.microsoft.com/office/drawing/2014/main" id="{76B24CA5-1578-43AE-8ED8-CB9F7EA620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A3208550-AB5B-4E2B-914A-270D30163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D4120D7E-20EE-4413-A541-781EA43508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9C0CC66E-BFF1-47FD-8C37-092016FBE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09D9AD44-3983-44A2-9DBA-6C5FF3C47A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71915592-B946-43D1-AE24-B72B17FC58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3AC48622-C7DC-416F-B14F-AB0C6A3EF5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C122E9A7-0590-453C-AC3A-88265131C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78246847-0B72-46B3-9243-7A7B92E212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207FF669-6E9C-47DF-A1A0-667669279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06905CAD-DCDC-4965-969E-3BA793FCA8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7E82B7F4-81C1-4A48-A3C9-B9DE741C9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53D306B7-0050-4206-8020-D3F81BC46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BE50823B-85BA-4734-A0E5-99F2D027CC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1F26CEA8-889B-4F33-AE59-91F66E1602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E64E5726-D6A2-4541-9EB4-0D455BFB19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B5A9478C-31E8-4C23-856A-5B4D6936B9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D4D55AFD-7163-47DF-8918-6BCF397B55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20C5BF88-D776-4C9B-89BD-85EE0DCE81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7" name="Freeform: Shape 186">
              <a:extLst>
                <a:ext uri="{FF2B5EF4-FFF2-40B4-BE49-F238E27FC236}">
                  <a16:creationId xmlns:a16="http://schemas.microsoft.com/office/drawing/2014/main" id="{0A0347C6-25EE-4289-B805-750B30ABB9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8" name="Freeform: Shape 187">
              <a:extLst>
                <a:ext uri="{FF2B5EF4-FFF2-40B4-BE49-F238E27FC236}">
                  <a16:creationId xmlns:a16="http://schemas.microsoft.com/office/drawing/2014/main" id="{4C83C9E0-7820-4EA4-B9AA-AD6E0719F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7E1B6DEA-553D-4733-9A45-3A28D118B6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0" name="Freeform: Shape 189">
              <a:extLst>
                <a:ext uri="{FF2B5EF4-FFF2-40B4-BE49-F238E27FC236}">
                  <a16:creationId xmlns:a16="http://schemas.microsoft.com/office/drawing/2014/main" id="{BE647149-B885-4A7D-B57E-A9762FF951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91" name="Freeform: Shape 190">
              <a:extLst>
                <a:ext uri="{FF2B5EF4-FFF2-40B4-BE49-F238E27FC236}">
                  <a16:creationId xmlns:a16="http://schemas.microsoft.com/office/drawing/2014/main" id="{3FFCDDD6-EA47-4BA4-914F-B4AD52A7DA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18C5FC42-4A56-48D7-9C6F-EE6973256C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E58746BA-672F-48B8-BA1D-E317498C1F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94" name="Freeform: Shape 193">
              <a:extLst>
                <a:ext uri="{FF2B5EF4-FFF2-40B4-BE49-F238E27FC236}">
                  <a16:creationId xmlns:a16="http://schemas.microsoft.com/office/drawing/2014/main" id="{75C60814-753C-4243-BD88-443E240D6B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174EB8C9-709B-42D9-9948-434CAA5E0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786AB5B1-D0D7-4FE2-9A7D-BF9C01F7D7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718E7606-3FC9-4354-BCF8-A980AE6DFA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3486337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F6E68-6CD1-4A42-B34B-4F0D31BAE74D}"/>
              </a:ext>
            </a:extLst>
          </p:cNvPr>
          <p:cNvSpPr>
            <a:spLocks noGrp="1"/>
          </p:cNvSpPr>
          <p:nvPr>
            <p:ph type="title"/>
          </p:nvPr>
        </p:nvSpPr>
        <p:spPr/>
        <p:txBody>
          <a:bodyPr/>
          <a:lstStyle/>
          <a:p>
            <a:endParaRPr lang="en-US" dirty="0"/>
          </a:p>
        </p:txBody>
      </p:sp>
      <p:graphicFrame>
        <p:nvGraphicFramePr>
          <p:cNvPr id="4" name="Table 4">
            <a:extLst>
              <a:ext uri="{FF2B5EF4-FFF2-40B4-BE49-F238E27FC236}">
                <a16:creationId xmlns:a16="http://schemas.microsoft.com/office/drawing/2014/main" id="{781C29EF-62F0-DF44-B66D-3F3E3833B528}"/>
              </a:ext>
            </a:extLst>
          </p:cNvPr>
          <p:cNvGraphicFramePr>
            <a:graphicFrameLocks noGrp="1"/>
          </p:cNvGraphicFramePr>
          <p:nvPr>
            <p:ph idx="1"/>
            <p:extLst>
              <p:ext uri="{D42A27DB-BD31-4B8C-83A1-F6EECF244321}">
                <p14:modId xmlns:p14="http://schemas.microsoft.com/office/powerpoint/2010/main" val="2508358166"/>
              </p:ext>
            </p:extLst>
          </p:nvPr>
        </p:nvGraphicFramePr>
        <p:xfrm>
          <a:off x="207264" y="182880"/>
          <a:ext cx="11533632" cy="6189880"/>
        </p:xfrm>
        <a:graphic>
          <a:graphicData uri="http://schemas.openxmlformats.org/drawingml/2006/table">
            <a:tbl>
              <a:tblPr firstRow="1" bandRow="1">
                <a:tableStyleId>{93296810-A885-4BE3-A3E7-6D5BEEA58F35}</a:tableStyleId>
              </a:tblPr>
              <a:tblGrid>
                <a:gridCol w="3844544">
                  <a:extLst>
                    <a:ext uri="{9D8B030D-6E8A-4147-A177-3AD203B41FA5}">
                      <a16:colId xmlns:a16="http://schemas.microsoft.com/office/drawing/2014/main" val="870829727"/>
                    </a:ext>
                  </a:extLst>
                </a:gridCol>
                <a:gridCol w="3844544">
                  <a:extLst>
                    <a:ext uri="{9D8B030D-6E8A-4147-A177-3AD203B41FA5}">
                      <a16:colId xmlns:a16="http://schemas.microsoft.com/office/drawing/2014/main" val="2475412517"/>
                    </a:ext>
                  </a:extLst>
                </a:gridCol>
                <a:gridCol w="3844544">
                  <a:extLst>
                    <a:ext uri="{9D8B030D-6E8A-4147-A177-3AD203B41FA5}">
                      <a16:colId xmlns:a16="http://schemas.microsoft.com/office/drawing/2014/main" val="90943920"/>
                    </a:ext>
                  </a:extLst>
                </a:gridCol>
              </a:tblGrid>
              <a:tr h="1204570">
                <a:tc>
                  <a:txBody>
                    <a:bodyPr/>
                    <a:lstStyle/>
                    <a:p>
                      <a:r>
                        <a:rPr lang="en-US" sz="2800" dirty="0">
                          <a:solidFill>
                            <a:schemeClr val="tx1"/>
                          </a:solidFill>
                        </a:rPr>
                        <a:t>Get married- $300</a:t>
                      </a:r>
                    </a:p>
                  </a:txBody>
                  <a:tcPr>
                    <a:solidFill>
                      <a:schemeClr val="accent6">
                        <a:lumMod val="40000"/>
                        <a:lumOff val="60000"/>
                      </a:schemeClr>
                    </a:solidFill>
                  </a:tcPr>
                </a:tc>
                <a:tc>
                  <a:txBody>
                    <a:bodyPr/>
                    <a:lstStyle/>
                    <a:p>
                      <a:r>
                        <a:rPr lang="en-US" sz="2800" dirty="0">
                          <a:solidFill>
                            <a:schemeClr val="tx1"/>
                          </a:solidFill>
                        </a:rPr>
                        <a:t>Have two kids-$250</a:t>
                      </a:r>
                    </a:p>
                  </a:txBody>
                  <a:tcPr>
                    <a:solidFill>
                      <a:schemeClr val="accent6">
                        <a:lumMod val="40000"/>
                        <a:lumOff val="60000"/>
                      </a:schemeClr>
                    </a:solidFill>
                  </a:tcPr>
                </a:tc>
                <a:tc>
                  <a:txBody>
                    <a:bodyPr/>
                    <a:lstStyle/>
                    <a:p>
                      <a:r>
                        <a:rPr lang="en-US" sz="2800" dirty="0">
                          <a:solidFill>
                            <a:schemeClr val="tx1"/>
                          </a:solidFill>
                        </a:rPr>
                        <a:t>Live to 80 years old- $200</a:t>
                      </a:r>
                    </a:p>
                  </a:txBody>
                  <a:tcPr>
                    <a:solidFill>
                      <a:schemeClr val="accent6">
                        <a:lumMod val="40000"/>
                        <a:lumOff val="60000"/>
                      </a:schemeClr>
                    </a:solidFill>
                  </a:tcPr>
                </a:tc>
                <a:extLst>
                  <a:ext uri="{0D108BD9-81ED-4DB2-BD59-A6C34878D82A}">
                    <a16:rowId xmlns:a16="http://schemas.microsoft.com/office/drawing/2014/main" val="3579329402"/>
                  </a:ext>
                </a:extLst>
              </a:tr>
              <a:tr h="1204570">
                <a:tc>
                  <a:txBody>
                    <a:bodyPr/>
                    <a:lstStyle/>
                    <a:p>
                      <a:r>
                        <a:rPr lang="en-US" sz="2800" b="1" dirty="0"/>
                        <a:t>Have good health- $200</a:t>
                      </a:r>
                    </a:p>
                  </a:txBody>
                  <a:tcPr>
                    <a:solidFill>
                      <a:schemeClr val="accent6">
                        <a:lumMod val="40000"/>
                        <a:lumOff val="60000"/>
                      </a:schemeClr>
                    </a:solidFill>
                  </a:tcPr>
                </a:tc>
                <a:tc>
                  <a:txBody>
                    <a:bodyPr/>
                    <a:lstStyle/>
                    <a:p>
                      <a:r>
                        <a:rPr lang="en-US" sz="2800" b="1" dirty="0"/>
                        <a:t>Have a job you like- $150</a:t>
                      </a:r>
                    </a:p>
                  </a:txBody>
                  <a:tcPr>
                    <a:solidFill>
                      <a:schemeClr val="accent6">
                        <a:lumMod val="40000"/>
                        <a:lumOff val="60000"/>
                      </a:schemeClr>
                    </a:solidFill>
                  </a:tcPr>
                </a:tc>
                <a:tc>
                  <a:txBody>
                    <a:bodyPr/>
                    <a:lstStyle/>
                    <a:p>
                      <a:r>
                        <a:rPr lang="en-US" sz="2800" b="1" dirty="0"/>
                        <a:t>Have a nice house- $150</a:t>
                      </a:r>
                    </a:p>
                  </a:txBody>
                  <a:tcPr>
                    <a:solidFill>
                      <a:schemeClr val="accent6">
                        <a:lumMod val="40000"/>
                        <a:lumOff val="60000"/>
                      </a:schemeClr>
                    </a:solidFill>
                  </a:tcPr>
                </a:tc>
                <a:extLst>
                  <a:ext uri="{0D108BD9-81ED-4DB2-BD59-A6C34878D82A}">
                    <a16:rowId xmlns:a16="http://schemas.microsoft.com/office/drawing/2014/main" val="1740061399"/>
                  </a:ext>
                </a:extLst>
              </a:tr>
              <a:tr h="1204570">
                <a:tc>
                  <a:txBody>
                    <a:bodyPr/>
                    <a:lstStyle/>
                    <a:p>
                      <a:r>
                        <a:rPr lang="en-US" sz="2800" b="1" dirty="0"/>
                        <a:t>Have a close friend-$150</a:t>
                      </a:r>
                    </a:p>
                    <a:p>
                      <a:endParaRPr lang="en-US" sz="2800" b="1" dirty="0"/>
                    </a:p>
                  </a:txBody>
                  <a:tcPr>
                    <a:solidFill>
                      <a:schemeClr val="accent6">
                        <a:lumMod val="40000"/>
                        <a:lumOff val="60000"/>
                      </a:schemeClr>
                    </a:solidFill>
                  </a:tcPr>
                </a:tc>
                <a:tc>
                  <a:txBody>
                    <a:bodyPr/>
                    <a:lstStyle/>
                    <a:p>
                      <a:r>
                        <a:rPr lang="en-US" sz="2800" b="1" dirty="0"/>
                        <a:t>Get one vacation a year $150</a:t>
                      </a:r>
                    </a:p>
                  </a:txBody>
                  <a:tcPr>
                    <a:solidFill>
                      <a:schemeClr val="accent6">
                        <a:lumMod val="40000"/>
                        <a:lumOff val="60000"/>
                      </a:schemeClr>
                    </a:solidFill>
                  </a:tcPr>
                </a:tc>
                <a:tc>
                  <a:txBody>
                    <a:bodyPr/>
                    <a:lstStyle/>
                    <a:p>
                      <a:r>
                        <a:rPr lang="en-US" sz="2800" b="1" dirty="0"/>
                        <a:t>Have one kid $200</a:t>
                      </a:r>
                    </a:p>
                  </a:txBody>
                  <a:tcPr>
                    <a:solidFill>
                      <a:schemeClr val="accent6">
                        <a:lumMod val="40000"/>
                        <a:lumOff val="60000"/>
                      </a:schemeClr>
                    </a:solidFill>
                  </a:tcPr>
                </a:tc>
                <a:extLst>
                  <a:ext uri="{0D108BD9-81ED-4DB2-BD59-A6C34878D82A}">
                    <a16:rowId xmlns:a16="http://schemas.microsoft.com/office/drawing/2014/main" val="503638515"/>
                  </a:ext>
                </a:extLst>
              </a:tr>
              <a:tr h="1204570">
                <a:tc>
                  <a:txBody>
                    <a:bodyPr/>
                    <a:lstStyle/>
                    <a:p>
                      <a:r>
                        <a:rPr lang="en-US" sz="2800" b="1" dirty="0"/>
                        <a:t>Have three kids- $300</a:t>
                      </a:r>
                    </a:p>
                  </a:txBody>
                  <a:tcPr>
                    <a:solidFill>
                      <a:schemeClr val="accent6">
                        <a:lumMod val="40000"/>
                        <a:lumOff val="60000"/>
                      </a:schemeClr>
                    </a:solidFill>
                  </a:tcPr>
                </a:tc>
                <a:tc>
                  <a:txBody>
                    <a:bodyPr/>
                    <a:lstStyle/>
                    <a:p>
                      <a:r>
                        <a:rPr lang="en-US" sz="2800" b="1" dirty="0"/>
                        <a:t>Live to 100 years old- $300</a:t>
                      </a:r>
                    </a:p>
                  </a:txBody>
                  <a:tcPr>
                    <a:solidFill>
                      <a:schemeClr val="accent6">
                        <a:lumMod val="40000"/>
                        <a:lumOff val="60000"/>
                      </a:schemeClr>
                    </a:solidFill>
                  </a:tcPr>
                </a:tc>
                <a:tc>
                  <a:txBody>
                    <a:bodyPr/>
                    <a:lstStyle/>
                    <a:p>
                      <a:r>
                        <a:rPr lang="en-US" sz="2800" b="1" dirty="0"/>
                        <a:t>Look attractive- $150</a:t>
                      </a:r>
                    </a:p>
                  </a:txBody>
                  <a:tcPr>
                    <a:solidFill>
                      <a:schemeClr val="accent6">
                        <a:lumMod val="40000"/>
                        <a:lumOff val="60000"/>
                      </a:schemeClr>
                    </a:solidFill>
                  </a:tcPr>
                </a:tc>
                <a:extLst>
                  <a:ext uri="{0D108BD9-81ED-4DB2-BD59-A6C34878D82A}">
                    <a16:rowId xmlns:a16="http://schemas.microsoft.com/office/drawing/2014/main" val="3463200892"/>
                  </a:ext>
                </a:extLst>
              </a:tr>
              <a:tr h="1204570">
                <a:tc>
                  <a:txBody>
                    <a:bodyPr/>
                    <a:lstStyle/>
                    <a:p>
                      <a:r>
                        <a:rPr lang="en-US" sz="2800" b="1" dirty="0"/>
                        <a:t>Have a close family friend- $150</a:t>
                      </a:r>
                    </a:p>
                  </a:txBody>
                  <a:tcPr>
                    <a:solidFill>
                      <a:schemeClr val="accent6">
                        <a:lumMod val="40000"/>
                        <a:lumOff val="60000"/>
                      </a:schemeClr>
                    </a:solidFill>
                  </a:tcPr>
                </a:tc>
                <a:tc>
                  <a:txBody>
                    <a:bodyPr/>
                    <a:lstStyle/>
                    <a:p>
                      <a:r>
                        <a:rPr lang="en-US" sz="2800" b="1" dirty="0"/>
                        <a:t>Have a nice car- $100</a:t>
                      </a:r>
                    </a:p>
                  </a:txBody>
                  <a:tcPr>
                    <a:solidFill>
                      <a:schemeClr val="accent6">
                        <a:lumMod val="40000"/>
                        <a:lumOff val="60000"/>
                      </a:schemeClr>
                    </a:solidFill>
                  </a:tcPr>
                </a:tc>
                <a:tc>
                  <a:txBody>
                    <a:bodyPr/>
                    <a:lstStyle/>
                    <a:p>
                      <a:r>
                        <a:rPr lang="en-US" sz="2800" b="1" dirty="0">
                          <a:solidFill>
                            <a:schemeClr val="tx1"/>
                          </a:solidFill>
                        </a:rPr>
                        <a:t>Have a pet- $150</a:t>
                      </a:r>
                    </a:p>
                  </a:txBody>
                  <a:tcPr>
                    <a:solidFill>
                      <a:schemeClr val="accent6">
                        <a:lumMod val="40000"/>
                        <a:lumOff val="60000"/>
                      </a:schemeClr>
                    </a:solidFill>
                  </a:tcPr>
                </a:tc>
                <a:extLst>
                  <a:ext uri="{0D108BD9-81ED-4DB2-BD59-A6C34878D82A}">
                    <a16:rowId xmlns:a16="http://schemas.microsoft.com/office/drawing/2014/main" val="695969866"/>
                  </a:ext>
                </a:extLst>
              </a:tr>
            </a:tbl>
          </a:graphicData>
        </a:graphic>
      </p:graphicFrame>
    </p:spTree>
    <p:extLst>
      <p:ext uri="{BB962C8B-B14F-4D97-AF65-F5344CB8AC3E}">
        <p14:creationId xmlns:p14="http://schemas.microsoft.com/office/powerpoint/2010/main" val="3352463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5F17139-31EE-46AC-B04F-DBBD852DD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AAD42DD4-86F6-4FD2-869F-32D35E310C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1037"/>
            <a:ext cx="1170294" cy="274629"/>
          </a:xfrm>
          <a:custGeom>
            <a:avLst/>
            <a:gdLst>
              <a:gd name="connsiteX0" fmla="*/ 453342 w 1170294"/>
              <a:gd name="connsiteY0" fmla="*/ 0 h 274629"/>
              <a:gd name="connsiteX1" fmla="*/ 689085 w 1170294"/>
              <a:gd name="connsiteY1" fmla="*/ 235744 h 274629"/>
              <a:gd name="connsiteX2" fmla="*/ 924829 w 1170294"/>
              <a:gd name="connsiteY2" fmla="*/ 0 h 274629"/>
              <a:gd name="connsiteX3" fmla="*/ 1170294 w 1170294"/>
              <a:gd name="connsiteY3" fmla="*/ 24546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577 h 274629"/>
              <a:gd name="connsiteX11" fmla="*/ 215168 w 1170294"/>
              <a:gd name="connsiteY11" fmla="*/ 23574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5744"/>
                </a:lnTo>
                <a:lnTo>
                  <a:pt x="924829" y="0"/>
                </a:lnTo>
                <a:lnTo>
                  <a:pt x="1170294" y="245465"/>
                </a:lnTo>
                <a:lnTo>
                  <a:pt x="1153282" y="264908"/>
                </a:lnTo>
                <a:lnTo>
                  <a:pt x="924829" y="38885"/>
                </a:lnTo>
                <a:lnTo>
                  <a:pt x="689085" y="274629"/>
                </a:lnTo>
                <a:lnTo>
                  <a:pt x="453342" y="38885"/>
                </a:lnTo>
                <a:lnTo>
                  <a:pt x="215168" y="274629"/>
                </a:lnTo>
                <a:lnTo>
                  <a:pt x="0" y="59462"/>
                </a:lnTo>
                <a:lnTo>
                  <a:pt x="0" y="20577"/>
                </a:lnTo>
                <a:lnTo>
                  <a:pt x="215168" y="235744"/>
                </a:lnTo>
                <a:close/>
              </a:path>
            </a:pathLst>
          </a:custGeom>
          <a:solidFill>
            <a:schemeClr val="tx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3" name="Freeform: Shape 12">
            <a:extLst>
              <a:ext uri="{FF2B5EF4-FFF2-40B4-BE49-F238E27FC236}">
                <a16:creationId xmlns:a16="http://schemas.microsoft.com/office/drawing/2014/main" id="{4C36B8C5-0DEB-41B5-911D-572E2E835E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16069"/>
            <a:ext cx="1170294" cy="274629"/>
          </a:xfrm>
          <a:custGeom>
            <a:avLst/>
            <a:gdLst>
              <a:gd name="connsiteX0" fmla="*/ 453342 w 1170294"/>
              <a:gd name="connsiteY0" fmla="*/ 0 h 274629"/>
              <a:gd name="connsiteX1" fmla="*/ 689085 w 1170294"/>
              <a:gd name="connsiteY1" fmla="*/ 238174 h 274629"/>
              <a:gd name="connsiteX2" fmla="*/ 924829 w 1170294"/>
              <a:gd name="connsiteY2" fmla="*/ 0 h 274629"/>
              <a:gd name="connsiteX3" fmla="*/ 1170294 w 1170294"/>
              <a:gd name="connsiteY3" fmla="*/ 24789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789 h 274629"/>
              <a:gd name="connsiteX11" fmla="*/ 215168 w 1170294"/>
              <a:gd name="connsiteY11" fmla="*/ 23817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8174"/>
                </a:lnTo>
                <a:lnTo>
                  <a:pt x="924829" y="0"/>
                </a:lnTo>
                <a:lnTo>
                  <a:pt x="1170294" y="247895"/>
                </a:lnTo>
                <a:lnTo>
                  <a:pt x="1153282" y="264908"/>
                </a:lnTo>
                <a:lnTo>
                  <a:pt x="924829" y="38885"/>
                </a:lnTo>
                <a:lnTo>
                  <a:pt x="689085" y="274629"/>
                </a:lnTo>
                <a:lnTo>
                  <a:pt x="453342" y="38885"/>
                </a:lnTo>
                <a:lnTo>
                  <a:pt x="215168" y="274629"/>
                </a:lnTo>
                <a:lnTo>
                  <a:pt x="0" y="59462"/>
                </a:lnTo>
                <a:lnTo>
                  <a:pt x="0" y="20789"/>
                </a:lnTo>
                <a:lnTo>
                  <a:pt x="215168" y="238174"/>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5D1FF148-6725-4278-A9A8-A9A6A3F26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90389"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Oval 16">
            <a:extLst>
              <a:ext uri="{FF2B5EF4-FFF2-40B4-BE49-F238E27FC236}">
                <a16:creationId xmlns:a16="http://schemas.microsoft.com/office/drawing/2014/main" id="{B247507B-4D21-4FF7-B49C-239309CF2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90389" y="4752208"/>
            <a:ext cx="365021" cy="365021"/>
          </a:xfrm>
          <a:prstGeom prst="ellipse">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aphicFrame>
        <p:nvGraphicFramePr>
          <p:cNvPr id="5" name="Content Placeholder 2">
            <a:extLst>
              <a:ext uri="{FF2B5EF4-FFF2-40B4-BE49-F238E27FC236}">
                <a16:creationId xmlns:a16="http://schemas.microsoft.com/office/drawing/2014/main" id="{A5922728-3D68-4602-9D18-FC07BEE362B5}"/>
              </a:ext>
            </a:extLst>
          </p:cNvPr>
          <p:cNvGraphicFramePr>
            <a:graphicFrameLocks noGrp="1"/>
          </p:cNvGraphicFramePr>
          <p:nvPr>
            <p:ph idx="1"/>
            <p:extLst>
              <p:ext uri="{D42A27DB-BD31-4B8C-83A1-F6EECF244321}">
                <p14:modId xmlns:p14="http://schemas.microsoft.com/office/powerpoint/2010/main" val="258786129"/>
              </p:ext>
            </p:extLst>
          </p:nvPr>
        </p:nvGraphicFramePr>
        <p:xfrm>
          <a:off x="130629" y="217715"/>
          <a:ext cx="12061371" cy="63717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37067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aphic 185">
            <a:extLst>
              <a:ext uri="{FF2B5EF4-FFF2-40B4-BE49-F238E27FC236}">
                <a16:creationId xmlns:a16="http://schemas.microsoft.com/office/drawing/2014/main" id="{773CCE17-EE0F-40E0-B7AE-CF7677B647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1" name="Freeform: Shape 10">
              <a:extLst>
                <a:ext uri="{FF2B5EF4-FFF2-40B4-BE49-F238E27FC236}">
                  <a16:creationId xmlns:a16="http://schemas.microsoft.com/office/drawing/2014/main" id="{B0AC6C4E-6EA5-454A-AB84-8B94D8B5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B4329338-925B-4677-BA6E-4357D37DB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334C0A08-043F-4818-BA1D-BCC9F811A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DCB185DD-ED0D-4633-8098-95C4A6F177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2AD50526-B611-40B6-BB45-AE82F0EF59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7" name="Oval 16">
            <a:extLst>
              <a:ext uri="{FF2B5EF4-FFF2-40B4-BE49-F238E27FC236}">
                <a16:creationId xmlns:a16="http://schemas.microsoft.com/office/drawing/2014/main" id="{70CCC791-94D7-4BB8-9EDF-423CEA1F62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9" name="Rectangle 18">
            <a:extLst>
              <a:ext uri="{FF2B5EF4-FFF2-40B4-BE49-F238E27FC236}">
                <a16:creationId xmlns:a16="http://schemas.microsoft.com/office/drawing/2014/main" id="{ED55A19D-297C-4231-AD1F-08EF9B4AA8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Silhouette of birds flying in distance">
            <a:extLst>
              <a:ext uri="{FF2B5EF4-FFF2-40B4-BE49-F238E27FC236}">
                <a16:creationId xmlns:a16="http://schemas.microsoft.com/office/drawing/2014/main" id="{74C3247B-5934-E244-8575-1D812078B111}"/>
              </a:ext>
            </a:extLst>
          </p:cNvPr>
          <p:cNvPicPr>
            <a:picLocks noGrp="1" noChangeAspect="1"/>
          </p:cNvPicPr>
          <p:nvPr>
            <p:ph idx="1"/>
          </p:nvPr>
        </p:nvPicPr>
        <p:blipFill rotWithShape="1">
          <a:blip r:embed="rId2"/>
          <a:srcRect t="13127"/>
          <a:stretch/>
        </p:blipFill>
        <p:spPr>
          <a:xfrm>
            <a:off x="20" y="-273"/>
            <a:ext cx="12191980" cy="6857990"/>
          </a:xfrm>
          <a:prstGeom prst="rect">
            <a:avLst/>
          </a:prstGeom>
        </p:spPr>
      </p:pic>
      <p:sp>
        <p:nvSpPr>
          <p:cNvPr id="21" name="Graphic 212">
            <a:extLst>
              <a:ext uri="{FF2B5EF4-FFF2-40B4-BE49-F238E27FC236}">
                <a16:creationId xmlns:a16="http://schemas.microsoft.com/office/drawing/2014/main" id="{E9F10750-EF7A-4B45-967C-214C8CE78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69707" y="372043"/>
            <a:ext cx="768186" cy="768186"/>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3" name="Graphic 212">
            <a:extLst>
              <a:ext uri="{FF2B5EF4-FFF2-40B4-BE49-F238E27FC236}">
                <a16:creationId xmlns:a16="http://schemas.microsoft.com/office/drawing/2014/main" id="{05173CA5-CBEA-452A-A648-B818B70A9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69707" y="372043"/>
            <a:ext cx="768186" cy="768186"/>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5" name="Oval 24">
            <a:extLst>
              <a:ext uri="{FF2B5EF4-FFF2-40B4-BE49-F238E27FC236}">
                <a16:creationId xmlns:a16="http://schemas.microsoft.com/office/drawing/2014/main" id="{6BD92D0D-80C0-40C4-A942-F10B4660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0236" y="5100276"/>
            <a:ext cx="515928" cy="515928"/>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7" name="Oval 26">
            <a:extLst>
              <a:ext uri="{FF2B5EF4-FFF2-40B4-BE49-F238E27FC236}">
                <a16:creationId xmlns:a16="http://schemas.microsoft.com/office/drawing/2014/main" id="{8C5E0534-1245-40ED-BD5C-427E7EB881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0236" y="5100276"/>
            <a:ext cx="515928" cy="515928"/>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 name="TextBox 5">
            <a:extLst>
              <a:ext uri="{FF2B5EF4-FFF2-40B4-BE49-F238E27FC236}">
                <a16:creationId xmlns:a16="http://schemas.microsoft.com/office/drawing/2014/main" id="{8459DC6D-0361-7A49-9F2C-11DD7EF65BD1}"/>
              </a:ext>
            </a:extLst>
          </p:cNvPr>
          <p:cNvSpPr txBox="1"/>
          <p:nvPr/>
        </p:nvSpPr>
        <p:spPr>
          <a:xfrm>
            <a:off x="320737" y="1140229"/>
            <a:ext cx="11550528" cy="3477875"/>
          </a:xfrm>
          <a:prstGeom prst="rect">
            <a:avLst/>
          </a:prstGeom>
          <a:noFill/>
        </p:spPr>
        <p:txBody>
          <a:bodyPr wrap="square" rtlCol="0">
            <a:spAutoFit/>
          </a:bodyPr>
          <a:lstStyle/>
          <a:p>
            <a:r>
              <a:rPr lang="en-US" sz="4400" dirty="0">
                <a:latin typeface="Cooper Black" panose="0208090404030B020404" pitchFamily="18" charset="77"/>
              </a:rPr>
              <a:t>John was the youngest of the twelve disciples. However, he was also one of those closest to Christ. Today we’ll see that Christ can use young people in great ways if they are willing to grow.</a:t>
            </a:r>
          </a:p>
        </p:txBody>
      </p:sp>
    </p:spTree>
    <p:extLst>
      <p:ext uri="{BB962C8B-B14F-4D97-AF65-F5344CB8AC3E}">
        <p14:creationId xmlns:p14="http://schemas.microsoft.com/office/powerpoint/2010/main" val="13979854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D35DA-2E51-DC4D-8176-F62152A84368}"/>
              </a:ext>
            </a:extLst>
          </p:cNvPr>
          <p:cNvSpPr>
            <a:spLocks noGrp="1"/>
          </p:cNvSpPr>
          <p:nvPr>
            <p:ph type="title"/>
          </p:nvPr>
        </p:nvSpPr>
        <p:spPr/>
        <p:txBody>
          <a:bodyPr/>
          <a:lstStyle/>
          <a:p>
            <a:r>
              <a:rPr lang="en-US" dirty="0"/>
              <a:t>1. John had a desire for position (Matt. 20:20-23; Mark 10:35).</a:t>
            </a:r>
          </a:p>
        </p:txBody>
      </p:sp>
      <p:sp>
        <p:nvSpPr>
          <p:cNvPr id="3" name="Content Placeholder 2">
            <a:extLst>
              <a:ext uri="{FF2B5EF4-FFF2-40B4-BE49-F238E27FC236}">
                <a16:creationId xmlns:a16="http://schemas.microsoft.com/office/drawing/2014/main" id="{9E109A7F-E409-F747-A424-69284983B21C}"/>
              </a:ext>
            </a:extLst>
          </p:cNvPr>
          <p:cNvSpPr>
            <a:spLocks noGrp="1"/>
          </p:cNvSpPr>
          <p:nvPr>
            <p:ph idx="1"/>
          </p:nvPr>
        </p:nvSpPr>
        <p:spPr>
          <a:xfrm>
            <a:off x="304799" y="1690688"/>
            <a:ext cx="11321143" cy="4971369"/>
          </a:xfrm>
        </p:spPr>
        <p:txBody>
          <a:bodyPr>
            <a:normAutofit lnSpcReduction="10000"/>
          </a:bodyPr>
          <a:lstStyle/>
          <a:p>
            <a:r>
              <a:rPr lang="en-US" sz="3200" dirty="0"/>
              <a:t>A. He was already a part of the “inner three”.</a:t>
            </a:r>
            <a:br>
              <a:rPr lang="en-US" sz="3200" dirty="0"/>
            </a:br>
            <a:r>
              <a:rPr lang="en-US" sz="3200" dirty="0"/>
              <a:t>Peter, James, and John sometimes called the “</a:t>
            </a:r>
            <a:r>
              <a:rPr lang="en-US" sz="3200" b="1" u="sng" dirty="0"/>
              <a:t>inner</a:t>
            </a:r>
            <a:r>
              <a:rPr lang="en-US" sz="3200" dirty="0"/>
              <a:t> </a:t>
            </a:r>
            <a:r>
              <a:rPr lang="en-US" sz="3200" b="1" u="sng" dirty="0"/>
              <a:t>three</a:t>
            </a:r>
            <a:r>
              <a:rPr lang="en-US" sz="3200" dirty="0"/>
              <a:t>”. These disciples were the only ones that Jesus took to the healing of the dead girl (Mark 5:37), the transfiguration (Matt. 17:1), the Garden of Gethsemane (Matt. 26:37), </a:t>
            </a:r>
            <a:r>
              <a:rPr lang="en-US" sz="3200" dirty="0" err="1"/>
              <a:t>etc</a:t>
            </a:r>
            <a:r>
              <a:rPr lang="en-US" sz="3200" dirty="0"/>
              <a:t> Jesus was especially close to them. </a:t>
            </a:r>
          </a:p>
          <a:p>
            <a:r>
              <a:rPr lang="en-US" sz="3200" dirty="0"/>
              <a:t>B. He thought he </a:t>
            </a:r>
            <a:r>
              <a:rPr lang="en-US" sz="3200" u="sng" dirty="0"/>
              <a:t>deserved</a:t>
            </a:r>
            <a:r>
              <a:rPr lang="en-US" sz="3200" dirty="0"/>
              <a:t> a prestigious place and title in Heaven.  Have you ever thought you deserved something special?</a:t>
            </a:r>
          </a:p>
        </p:txBody>
      </p:sp>
    </p:spTree>
    <p:extLst>
      <p:ext uri="{BB962C8B-B14F-4D97-AF65-F5344CB8AC3E}">
        <p14:creationId xmlns:p14="http://schemas.microsoft.com/office/powerpoint/2010/main" val="27694414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D35DA-2E51-DC4D-8176-F62152A84368}"/>
              </a:ext>
            </a:extLst>
          </p:cNvPr>
          <p:cNvSpPr>
            <a:spLocks noGrp="1"/>
          </p:cNvSpPr>
          <p:nvPr>
            <p:ph type="title"/>
          </p:nvPr>
        </p:nvSpPr>
        <p:spPr/>
        <p:txBody>
          <a:bodyPr/>
          <a:lstStyle/>
          <a:p>
            <a:r>
              <a:rPr lang="en-US" dirty="0"/>
              <a:t>2. John had a desire for exclusion (Luke 9:49-50; Matt. 12:30)</a:t>
            </a:r>
          </a:p>
        </p:txBody>
      </p:sp>
      <p:sp>
        <p:nvSpPr>
          <p:cNvPr id="3" name="Content Placeholder 2">
            <a:extLst>
              <a:ext uri="{FF2B5EF4-FFF2-40B4-BE49-F238E27FC236}">
                <a16:creationId xmlns:a16="http://schemas.microsoft.com/office/drawing/2014/main" id="{9E109A7F-E409-F747-A424-69284983B21C}"/>
              </a:ext>
            </a:extLst>
          </p:cNvPr>
          <p:cNvSpPr>
            <a:spLocks noGrp="1"/>
          </p:cNvSpPr>
          <p:nvPr>
            <p:ph idx="1"/>
          </p:nvPr>
        </p:nvSpPr>
        <p:spPr>
          <a:xfrm>
            <a:off x="304799" y="1690688"/>
            <a:ext cx="11321143" cy="4971369"/>
          </a:xfrm>
        </p:spPr>
        <p:txBody>
          <a:bodyPr>
            <a:normAutofit/>
          </a:bodyPr>
          <a:lstStyle/>
          <a:p>
            <a:r>
              <a:rPr lang="en-US" sz="3200" dirty="0"/>
              <a:t>Christ taught John that fellow believers are not the enemy, but rather it is the “evil one”. </a:t>
            </a:r>
          </a:p>
          <a:p>
            <a:r>
              <a:rPr lang="en-US" sz="3200" dirty="0"/>
              <a:t>This is an important principle in our relationship to other Christian denominations (“in My name”); however, it cannot be a blank check of acceptance (cf. 11:23).</a:t>
            </a:r>
          </a:p>
        </p:txBody>
      </p:sp>
    </p:spTree>
    <p:extLst>
      <p:ext uri="{BB962C8B-B14F-4D97-AF65-F5344CB8AC3E}">
        <p14:creationId xmlns:p14="http://schemas.microsoft.com/office/powerpoint/2010/main" val="33004373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4E5D-17C8-8F4C-A84C-649AA1050ECE}"/>
              </a:ext>
            </a:extLst>
          </p:cNvPr>
          <p:cNvSpPr>
            <a:spLocks noGrp="1"/>
          </p:cNvSpPr>
          <p:nvPr>
            <p:ph type="title"/>
          </p:nvPr>
        </p:nvSpPr>
        <p:spPr/>
        <p:txBody>
          <a:bodyPr/>
          <a:lstStyle/>
          <a:p>
            <a:r>
              <a:rPr lang="en-US" dirty="0"/>
              <a:t>2 Misunderstandings</a:t>
            </a:r>
          </a:p>
        </p:txBody>
      </p:sp>
      <p:sp>
        <p:nvSpPr>
          <p:cNvPr id="3" name="Content Placeholder 2">
            <a:extLst>
              <a:ext uri="{FF2B5EF4-FFF2-40B4-BE49-F238E27FC236}">
                <a16:creationId xmlns:a16="http://schemas.microsoft.com/office/drawing/2014/main" id="{02EA5D9E-9BE0-7242-9310-50D5235944E4}"/>
              </a:ext>
            </a:extLst>
          </p:cNvPr>
          <p:cNvSpPr>
            <a:spLocks noGrp="1"/>
          </p:cNvSpPr>
          <p:nvPr>
            <p:ph idx="1"/>
          </p:nvPr>
        </p:nvSpPr>
        <p:spPr>
          <a:xfrm>
            <a:off x="508000" y="1825625"/>
            <a:ext cx="10845800" cy="4667250"/>
          </a:xfrm>
        </p:spPr>
        <p:txBody>
          <a:bodyPr>
            <a:normAutofit lnSpcReduction="10000"/>
          </a:bodyPr>
          <a:lstStyle/>
          <a:p>
            <a:pPr marL="0" indent="0">
              <a:buNone/>
            </a:pPr>
            <a:r>
              <a:rPr lang="en-US" sz="3200" dirty="0"/>
              <a:t>1. Greatness lies not in receiving preferential treatment from others or in having more authority than others. On the contrary it involves serving others, especially the outcasts of society as represented by a little child. Greatness ministers to the poor, crippled, lame, and blind who can never repay (14:12–14).</a:t>
            </a:r>
            <a:br>
              <a:rPr lang="en-US" sz="3200" dirty="0"/>
            </a:br>
            <a:br>
              <a:rPr lang="en-US" sz="3200" dirty="0"/>
            </a:br>
            <a:r>
              <a:rPr lang="en-US" sz="3200" dirty="0"/>
              <a:t>2. The second error is to think that God is only working exclusively in one’s immediate circle.</a:t>
            </a:r>
          </a:p>
        </p:txBody>
      </p:sp>
    </p:spTree>
    <p:extLst>
      <p:ext uri="{BB962C8B-B14F-4D97-AF65-F5344CB8AC3E}">
        <p14:creationId xmlns:p14="http://schemas.microsoft.com/office/powerpoint/2010/main" val="8391866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EEE2E-7722-F943-8922-DFE091888242}"/>
              </a:ext>
            </a:extLst>
          </p:cNvPr>
          <p:cNvSpPr>
            <a:spLocks noGrp="1"/>
          </p:cNvSpPr>
          <p:nvPr>
            <p:ph type="title"/>
          </p:nvPr>
        </p:nvSpPr>
        <p:spPr/>
        <p:txBody>
          <a:bodyPr/>
          <a:lstStyle/>
          <a:p>
            <a:r>
              <a:rPr lang="en-US" dirty="0"/>
              <a:t>3. John had a desire to be the judge (Luke 9:51-55)</a:t>
            </a:r>
          </a:p>
        </p:txBody>
      </p:sp>
      <p:sp>
        <p:nvSpPr>
          <p:cNvPr id="3" name="Content Placeholder 2">
            <a:extLst>
              <a:ext uri="{FF2B5EF4-FFF2-40B4-BE49-F238E27FC236}">
                <a16:creationId xmlns:a16="http://schemas.microsoft.com/office/drawing/2014/main" id="{A6D35AB8-8C02-5248-BF8E-00A77433F49B}"/>
              </a:ext>
            </a:extLst>
          </p:cNvPr>
          <p:cNvSpPr>
            <a:spLocks noGrp="1"/>
          </p:cNvSpPr>
          <p:nvPr>
            <p:ph idx="1"/>
          </p:nvPr>
        </p:nvSpPr>
        <p:spPr/>
        <p:txBody>
          <a:bodyPr/>
          <a:lstStyle/>
          <a:p>
            <a:r>
              <a:rPr lang="en-US" dirty="0"/>
              <a:t>Often times the Samaritans were not welcoming of the Jews. Even when Christ wanted to stay in town, they would not let him. Can you imagine what John thought when they wouldn’t let the Son of God have a place to sleep?</a:t>
            </a:r>
            <a:br>
              <a:rPr lang="en-US" dirty="0"/>
            </a:br>
            <a:r>
              <a:rPr lang="en-US" dirty="0"/>
              <a:t>John, along with His brother James,  wanted to call down fire from heaven. </a:t>
            </a:r>
            <a:br>
              <a:rPr lang="en-US" dirty="0"/>
            </a:br>
            <a:br>
              <a:rPr lang="en-US" dirty="0"/>
            </a:br>
            <a:r>
              <a:rPr lang="en-US" dirty="0"/>
              <a:t>Jesus called John a “Son of thunder (Mark. 3:17) This may have been reference to his temper.</a:t>
            </a:r>
          </a:p>
        </p:txBody>
      </p:sp>
    </p:spTree>
    <p:extLst>
      <p:ext uri="{BB962C8B-B14F-4D97-AF65-F5344CB8AC3E}">
        <p14:creationId xmlns:p14="http://schemas.microsoft.com/office/powerpoint/2010/main" val="38898172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1C434-24FC-AD4D-A2DB-9161F1D6BD4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2F0489D-865E-804C-A903-16C39798BC1D}"/>
              </a:ext>
            </a:extLst>
          </p:cNvPr>
          <p:cNvSpPr>
            <a:spLocks noGrp="1"/>
          </p:cNvSpPr>
          <p:nvPr>
            <p:ph idx="1"/>
          </p:nvPr>
        </p:nvSpPr>
        <p:spPr/>
        <p:txBody>
          <a:bodyPr/>
          <a:lstStyle/>
          <a:p>
            <a:r>
              <a:rPr lang="en-US" dirty="0"/>
              <a:t>Here the same expression is used: “because his face” was set for Jerusalem. This play on words is clearer in the RSV. In Jesus’ day the reason behind the Samaritan’s lack of welcome was simply the general Samaritan hostility toward Jewish pilgrims heading toward Jerusalem. In Luke’s retelling, the explanation became more pointed. The Samaritans rejected Jesus because they too lacked an understanding of the coming passion and its necessity</a:t>
            </a:r>
          </a:p>
        </p:txBody>
      </p:sp>
    </p:spTree>
    <p:extLst>
      <p:ext uri="{BB962C8B-B14F-4D97-AF65-F5344CB8AC3E}">
        <p14:creationId xmlns:p14="http://schemas.microsoft.com/office/powerpoint/2010/main" val="4363346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EEE2E-7722-F943-8922-DFE091888242}"/>
              </a:ext>
            </a:extLst>
          </p:cNvPr>
          <p:cNvSpPr>
            <a:spLocks noGrp="1"/>
          </p:cNvSpPr>
          <p:nvPr>
            <p:ph type="title"/>
          </p:nvPr>
        </p:nvSpPr>
        <p:spPr/>
        <p:txBody>
          <a:bodyPr/>
          <a:lstStyle/>
          <a:p>
            <a:r>
              <a:rPr lang="en-US" dirty="0"/>
              <a:t>3. John had a desire to be the judge (Luke 9:51-55)</a:t>
            </a:r>
          </a:p>
        </p:txBody>
      </p:sp>
      <p:sp>
        <p:nvSpPr>
          <p:cNvPr id="3" name="Content Placeholder 2">
            <a:extLst>
              <a:ext uri="{FF2B5EF4-FFF2-40B4-BE49-F238E27FC236}">
                <a16:creationId xmlns:a16="http://schemas.microsoft.com/office/drawing/2014/main" id="{A6D35AB8-8C02-5248-BF8E-00A77433F49B}"/>
              </a:ext>
            </a:extLst>
          </p:cNvPr>
          <p:cNvSpPr>
            <a:spLocks noGrp="1"/>
          </p:cNvSpPr>
          <p:nvPr>
            <p:ph idx="1"/>
          </p:nvPr>
        </p:nvSpPr>
        <p:spPr/>
        <p:txBody>
          <a:bodyPr/>
          <a:lstStyle/>
          <a:p>
            <a:r>
              <a:rPr lang="en-US" dirty="0"/>
              <a:t>A. Serve God with your best years (1 Tim. 4:12).</a:t>
            </a:r>
          </a:p>
          <a:p>
            <a:r>
              <a:rPr lang="en-US" dirty="0"/>
              <a:t>Be an example to others. </a:t>
            </a:r>
          </a:p>
          <a:p>
            <a:endParaRPr lang="en-US" dirty="0"/>
          </a:p>
          <a:p>
            <a:r>
              <a:rPr lang="en-US" dirty="0"/>
              <a:t>None of the disciples were perfect. John had some areas of immaturity to deal with, but Christ saw his potential and helped him deal with them, Christ never gave up on John and, as a result, John was changed.</a:t>
            </a:r>
          </a:p>
        </p:txBody>
      </p:sp>
    </p:spTree>
    <p:extLst>
      <p:ext uri="{BB962C8B-B14F-4D97-AF65-F5344CB8AC3E}">
        <p14:creationId xmlns:p14="http://schemas.microsoft.com/office/powerpoint/2010/main" val="2109376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7738A-2AB3-B14B-90DC-679844D97B1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E24DEA2-F35C-6E46-A1B4-97F18740D5EB}"/>
              </a:ext>
            </a:extLst>
          </p:cNvPr>
          <p:cNvSpPr>
            <a:spLocks noGrp="1"/>
          </p:cNvSpPr>
          <p:nvPr>
            <p:ph idx="1"/>
          </p:nvPr>
        </p:nvSpPr>
        <p:spPr/>
        <p:txBody>
          <a:bodyPr/>
          <a:lstStyle/>
          <a:p>
            <a:r>
              <a:rPr lang="en-US" dirty="0"/>
              <a:t>Jesus turned and rebuked them. The disciples had not only failed to understand Jesus’ teaching concerning his passion (9:45) but also much of his ethical teaching as well (cf. 6:27–31). Jesus once again had to censure the disciples’ misconception about authority and power (9:46–50).</a:t>
            </a:r>
          </a:p>
        </p:txBody>
      </p:sp>
    </p:spTree>
    <p:extLst>
      <p:ext uri="{BB962C8B-B14F-4D97-AF65-F5344CB8AC3E}">
        <p14:creationId xmlns:p14="http://schemas.microsoft.com/office/powerpoint/2010/main" val="41460352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0423E-28D3-8647-893F-181195FCD03E}"/>
              </a:ext>
            </a:extLst>
          </p:cNvPr>
          <p:cNvSpPr>
            <a:spLocks noGrp="1"/>
          </p:cNvSpPr>
          <p:nvPr>
            <p:ph type="title"/>
          </p:nvPr>
        </p:nvSpPr>
        <p:spPr>
          <a:xfrm>
            <a:off x="1052513" y="-106363"/>
            <a:ext cx="10515600" cy="1325563"/>
          </a:xfrm>
        </p:spPr>
        <p:txBody>
          <a:bodyPr/>
          <a:lstStyle/>
          <a:p>
            <a:r>
              <a:rPr lang="en-US" dirty="0"/>
              <a:t>John, the Mature Disciple</a:t>
            </a:r>
          </a:p>
        </p:txBody>
      </p:sp>
      <p:sp>
        <p:nvSpPr>
          <p:cNvPr id="3" name="Content Placeholder 2">
            <a:extLst>
              <a:ext uri="{FF2B5EF4-FFF2-40B4-BE49-F238E27FC236}">
                <a16:creationId xmlns:a16="http://schemas.microsoft.com/office/drawing/2014/main" id="{5E1DB49F-DE87-8349-BFE9-B93144984410}"/>
              </a:ext>
            </a:extLst>
          </p:cNvPr>
          <p:cNvSpPr>
            <a:spLocks noGrp="1"/>
          </p:cNvSpPr>
          <p:nvPr>
            <p:ph idx="1"/>
          </p:nvPr>
        </p:nvSpPr>
        <p:spPr>
          <a:xfrm>
            <a:off x="357188" y="1219200"/>
            <a:ext cx="11601450" cy="5238750"/>
          </a:xfrm>
        </p:spPr>
        <p:txBody>
          <a:bodyPr>
            <a:normAutofit/>
          </a:bodyPr>
          <a:lstStyle/>
          <a:p>
            <a:r>
              <a:rPr lang="en-US" dirty="0"/>
              <a:t>Intro- Little Al was the nickname given to a little boy born in Ohio. He was an intelligent boy, but did not like school. He was very hyperactive and could not sit still for long. At age seven his teacher told his parents that he asked too many questions and was self-centered. His mother pulled him out of school so that she could homeschool him herself. Little Al liked stories and wanted to be an actor, but he was scared of being up in front of crowds and thought his voice was too high and hard to listen to. He spent a lot of time reading in his room. At age of 14, he became very ill and lost almost all of his hearing. </a:t>
            </a:r>
          </a:p>
        </p:txBody>
      </p:sp>
    </p:spTree>
    <p:extLst>
      <p:ext uri="{BB962C8B-B14F-4D97-AF65-F5344CB8AC3E}">
        <p14:creationId xmlns:p14="http://schemas.microsoft.com/office/powerpoint/2010/main" val="1875643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7"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48" name="Freeform: Shape 147">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54" name="Oval 153">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56" name="Rectangle 155">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Freeform: Shape 157">
            <a:extLst>
              <a:ext uri="{FF2B5EF4-FFF2-40B4-BE49-F238E27FC236}">
                <a16:creationId xmlns:a16="http://schemas.microsoft.com/office/drawing/2014/main" id="{1EE8AD20-D46A-4CDA-ACE9-CDEE6F0011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
            <a:ext cx="2134216" cy="2258161"/>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60" name="Freeform: Shape 159">
            <a:extLst>
              <a:ext uri="{FF2B5EF4-FFF2-40B4-BE49-F238E27FC236}">
                <a16:creationId xmlns:a16="http://schemas.microsoft.com/office/drawing/2014/main" id="{9A19265B-5023-4F97-B3C5-6DC04937BD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
            <a:ext cx="2134216" cy="2258161"/>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62" name="Rectangle 161">
            <a:extLst>
              <a:ext uri="{FF2B5EF4-FFF2-40B4-BE49-F238E27FC236}">
                <a16:creationId xmlns:a16="http://schemas.microsoft.com/office/drawing/2014/main" id="{E167761E-9A06-42D7-A1E1-99C836918D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81312" y="743744"/>
            <a:ext cx="4860256" cy="4589316"/>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64" name="Rectangle 163">
            <a:extLst>
              <a:ext uri="{FF2B5EF4-FFF2-40B4-BE49-F238E27FC236}">
                <a16:creationId xmlns:a16="http://schemas.microsoft.com/office/drawing/2014/main" id="{6E1810D1-939F-4DDF-9906-72FABD1360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81312" y="743744"/>
            <a:ext cx="4860256" cy="4589316"/>
          </a:xfrm>
          <a:prstGeom prst="rect">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6" name="Rectangle 165">
            <a:extLst>
              <a:ext uri="{FF2B5EF4-FFF2-40B4-BE49-F238E27FC236}">
                <a16:creationId xmlns:a16="http://schemas.microsoft.com/office/drawing/2014/main" id="{547FBA6C-82DB-4925-B184-33CC47C86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9729" y="648365"/>
            <a:ext cx="4860256" cy="4589316"/>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418CD5-B55D-AC46-AB06-D4370F6AFB99}"/>
              </a:ext>
            </a:extLst>
          </p:cNvPr>
          <p:cNvSpPr>
            <a:spLocks noGrp="1"/>
          </p:cNvSpPr>
          <p:nvPr>
            <p:ph type="title"/>
          </p:nvPr>
        </p:nvSpPr>
        <p:spPr>
          <a:xfrm>
            <a:off x="137958" y="145143"/>
            <a:ext cx="9230477" cy="5187918"/>
          </a:xfrm>
          <a:solidFill>
            <a:srgbClr val="00B050"/>
          </a:solidFill>
        </p:spPr>
        <p:txBody>
          <a:bodyPr vert="horz" lIns="91440" tIns="45720" rIns="91440" bIns="45720" rtlCol="0" anchor="b">
            <a:normAutofit/>
          </a:bodyPr>
          <a:lstStyle/>
          <a:p>
            <a:pPr algn="ctr"/>
            <a:r>
              <a:rPr lang="en-US" sz="3600" b="1" cap="all" spc="1500" dirty="0">
                <a:ea typeface="Source Sans Pro SemiBold" panose="020B0603030403020204" pitchFamily="34" charset="0"/>
              </a:rPr>
              <a:t>Everything worth something has a cost attached to it.</a:t>
            </a:r>
            <a:br>
              <a:rPr lang="en-US" sz="3600" b="1" cap="all" spc="1500" dirty="0">
                <a:ea typeface="Source Sans Pro SemiBold" panose="020B0603030403020204" pitchFamily="34" charset="0"/>
              </a:rPr>
            </a:br>
            <a:br>
              <a:rPr lang="en-US" sz="3600" b="1" cap="all" spc="1500" dirty="0">
                <a:ea typeface="Source Sans Pro SemiBold" panose="020B0603030403020204" pitchFamily="34" charset="0"/>
              </a:rPr>
            </a:br>
            <a:r>
              <a:rPr lang="en-US" sz="3600" b="1" cap="all" spc="1500" dirty="0">
                <a:ea typeface="Source Sans Pro SemiBold" panose="020B0603030403020204" pitchFamily="34" charset="0"/>
              </a:rPr>
              <a:t>The cost may come in the form of time, energy, heartache, money, etc.</a:t>
            </a:r>
          </a:p>
        </p:txBody>
      </p:sp>
      <p:grpSp>
        <p:nvGrpSpPr>
          <p:cNvPr id="168" name="Graphic 185">
            <a:extLst>
              <a:ext uri="{FF2B5EF4-FFF2-40B4-BE49-F238E27FC236}">
                <a16:creationId xmlns:a16="http://schemas.microsoft.com/office/drawing/2014/main" id="{0ECF8052-C3DA-4816-AE5E-732CDCFFDDE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58345" y="1663988"/>
            <a:ext cx="843745" cy="375828"/>
            <a:chOff x="9841624" y="4115729"/>
            <a:chExt cx="602169" cy="268223"/>
          </a:xfrm>
          <a:solidFill>
            <a:schemeClr val="tx1"/>
          </a:solidFill>
        </p:grpSpPr>
        <p:sp>
          <p:nvSpPr>
            <p:cNvPr id="169" name="Freeform: Shape 168">
              <a:extLst>
                <a:ext uri="{FF2B5EF4-FFF2-40B4-BE49-F238E27FC236}">
                  <a16:creationId xmlns:a16="http://schemas.microsoft.com/office/drawing/2014/main" id="{F9E9B70F-47D9-47CF-8B0D-E5B282D6B8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70" name="Freeform: Shape 169">
              <a:extLst>
                <a:ext uri="{FF2B5EF4-FFF2-40B4-BE49-F238E27FC236}">
                  <a16:creationId xmlns:a16="http://schemas.microsoft.com/office/drawing/2014/main" id="{F75EF19C-EB14-4387-8C4D-AF88C873C9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171" name="Freeform: Shape 170">
              <a:extLst>
                <a:ext uri="{FF2B5EF4-FFF2-40B4-BE49-F238E27FC236}">
                  <a16:creationId xmlns:a16="http://schemas.microsoft.com/office/drawing/2014/main" id="{A66EBC76-FA4E-4AF6-BFE7-FB8FABF3D4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72" name="Freeform: Shape 171">
              <a:extLst>
                <a:ext uri="{FF2B5EF4-FFF2-40B4-BE49-F238E27FC236}">
                  <a16:creationId xmlns:a16="http://schemas.microsoft.com/office/drawing/2014/main" id="{230A0EA4-19B6-4636-835C-B994609562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73" name="Freeform: Shape 172">
              <a:extLst>
                <a:ext uri="{FF2B5EF4-FFF2-40B4-BE49-F238E27FC236}">
                  <a16:creationId xmlns:a16="http://schemas.microsoft.com/office/drawing/2014/main" id="{309F5BE7-809E-440D-9E1C-3AFCB358C1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grpSp>
      <p:sp>
        <p:nvSpPr>
          <p:cNvPr id="175" name="Oval 174">
            <a:extLst>
              <a:ext uri="{FF2B5EF4-FFF2-40B4-BE49-F238E27FC236}">
                <a16:creationId xmlns:a16="http://schemas.microsoft.com/office/drawing/2014/main" id="{98713B11-DA30-489D-95C2-E053A2067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261" y="4074364"/>
            <a:ext cx="365125" cy="365125"/>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77" name="Oval 176">
            <a:extLst>
              <a:ext uri="{FF2B5EF4-FFF2-40B4-BE49-F238E27FC236}">
                <a16:creationId xmlns:a16="http://schemas.microsoft.com/office/drawing/2014/main" id="{533FDFCA-FA81-4883-8308-C418ED25B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261" y="4074364"/>
            <a:ext cx="365125" cy="365125"/>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9" name="Freeform: Shape 178">
            <a:extLst>
              <a:ext uri="{FF2B5EF4-FFF2-40B4-BE49-F238E27FC236}">
                <a16:creationId xmlns:a16="http://schemas.microsoft.com/office/drawing/2014/main" id="{3B563765-A6D6-464C-BDA7-A0A2F40AF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99841" y="5333060"/>
            <a:ext cx="1589388" cy="1524940"/>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181" name="Freeform: Shape 180">
            <a:extLst>
              <a:ext uri="{FF2B5EF4-FFF2-40B4-BE49-F238E27FC236}">
                <a16:creationId xmlns:a16="http://schemas.microsoft.com/office/drawing/2014/main" id="{487CDD03-1100-46B3-B04A-D66410E5BF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02612" y="5333060"/>
            <a:ext cx="1589388" cy="1524940"/>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144" name="Graphic 143" descr="Dollar">
            <a:extLst>
              <a:ext uri="{FF2B5EF4-FFF2-40B4-BE49-F238E27FC236}">
                <a16:creationId xmlns:a16="http://schemas.microsoft.com/office/drawing/2014/main" id="{8E9C68A8-1F7C-4016-9E90-64F09AFB7433}"/>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8331467" y="2152952"/>
            <a:ext cx="4207948" cy="4207948"/>
          </a:xfrm>
          <a:prstGeom prst="rect">
            <a:avLst/>
          </a:prstGeom>
          <a:ln w="28575">
            <a:noFill/>
          </a:ln>
        </p:spPr>
      </p:pic>
    </p:spTree>
    <p:extLst>
      <p:ext uri="{BB962C8B-B14F-4D97-AF65-F5344CB8AC3E}">
        <p14:creationId xmlns:p14="http://schemas.microsoft.com/office/powerpoint/2010/main" val="730095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0423E-28D3-8647-893F-181195FCD03E}"/>
              </a:ext>
            </a:extLst>
          </p:cNvPr>
          <p:cNvSpPr>
            <a:spLocks noGrp="1"/>
          </p:cNvSpPr>
          <p:nvPr>
            <p:ph type="title"/>
          </p:nvPr>
        </p:nvSpPr>
        <p:spPr>
          <a:xfrm>
            <a:off x="1052513" y="-106363"/>
            <a:ext cx="10515600" cy="1325563"/>
          </a:xfrm>
        </p:spPr>
        <p:txBody>
          <a:bodyPr/>
          <a:lstStyle/>
          <a:p>
            <a:r>
              <a:rPr lang="en-US" dirty="0"/>
              <a:t>John, the Mature Disciple</a:t>
            </a:r>
          </a:p>
        </p:txBody>
      </p:sp>
      <p:sp>
        <p:nvSpPr>
          <p:cNvPr id="3" name="Content Placeholder 2">
            <a:extLst>
              <a:ext uri="{FF2B5EF4-FFF2-40B4-BE49-F238E27FC236}">
                <a16:creationId xmlns:a16="http://schemas.microsoft.com/office/drawing/2014/main" id="{5E1DB49F-DE87-8349-BFE9-B93144984410}"/>
              </a:ext>
            </a:extLst>
          </p:cNvPr>
          <p:cNvSpPr>
            <a:spLocks noGrp="1"/>
          </p:cNvSpPr>
          <p:nvPr>
            <p:ph idx="1"/>
          </p:nvPr>
        </p:nvSpPr>
        <p:spPr>
          <a:xfrm>
            <a:off x="357188" y="1219200"/>
            <a:ext cx="11601450" cy="5238750"/>
          </a:xfrm>
        </p:spPr>
        <p:txBody>
          <a:bodyPr>
            <a:normAutofit/>
          </a:bodyPr>
          <a:lstStyle/>
          <a:p>
            <a:r>
              <a:rPr lang="en-US" sz="4800" dirty="0"/>
              <a:t>Was there any chance for this person to make a mark on the world? </a:t>
            </a:r>
          </a:p>
          <a:p>
            <a:pPr marL="0" indent="0">
              <a:buNone/>
            </a:pPr>
            <a:r>
              <a:rPr lang="en-US" sz="4800" dirty="0"/>
              <a:t>Would you believe that this person made an impact on the world as few ever have? </a:t>
            </a:r>
          </a:p>
        </p:txBody>
      </p:sp>
    </p:spTree>
    <p:extLst>
      <p:ext uri="{BB962C8B-B14F-4D97-AF65-F5344CB8AC3E}">
        <p14:creationId xmlns:p14="http://schemas.microsoft.com/office/powerpoint/2010/main" val="31356486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4DD46-9920-5A4C-9DC9-14DEA2D422F1}"/>
              </a:ext>
            </a:extLst>
          </p:cNvPr>
          <p:cNvSpPr>
            <a:spLocks noGrp="1"/>
          </p:cNvSpPr>
          <p:nvPr>
            <p:ph type="title"/>
          </p:nvPr>
        </p:nvSpPr>
        <p:spPr/>
        <p:txBody>
          <a:bodyPr/>
          <a:lstStyle/>
          <a:p>
            <a:r>
              <a:rPr lang="en-US" dirty="0"/>
              <a:t>Little AL= Alva Thomas Edison</a:t>
            </a:r>
          </a:p>
        </p:txBody>
      </p:sp>
      <p:sp>
        <p:nvSpPr>
          <p:cNvPr id="3" name="Content Placeholder 2">
            <a:extLst>
              <a:ext uri="{FF2B5EF4-FFF2-40B4-BE49-F238E27FC236}">
                <a16:creationId xmlns:a16="http://schemas.microsoft.com/office/drawing/2014/main" id="{111D97D3-9915-A842-A104-6F31A34F6F9D}"/>
              </a:ext>
            </a:extLst>
          </p:cNvPr>
          <p:cNvSpPr>
            <a:spLocks noGrp="1"/>
          </p:cNvSpPr>
          <p:nvPr>
            <p:ph idx="1"/>
          </p:nvPr>
        </p:nvSpPr>
        <p:spPr/>
        <p:txBody>
          <a:bodyPr>
            <a:normAutofit/>
          </a:bodyPr>
          <a:lstStyle/>
          <a:p>
            <a:r>
              <a:rPr lang="en-US" sz="4800" dirty="0"/>
              <a:t>He registered 1,368 patents on inventions in his lifetime, including the light bulb, motion pictures, and the phonograph. </a:t>
            </a:r>
          </a:p>
        </p:txBody>
      </p:sp>
    </p:spTree>
    <p:extLst>
      <p:ext uri="{BB962C8B-B14F-4D97-AF65-F5344CB8AC3E}">
        <p14:creationId xmlns:p14="http://schemas.microsoft.com/office/powerpoint/2010/main" val="24365287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CEB97-91EF-4B48-A554-2C6CE78090A8}"/>
              </a:ext>
            </a:extLst>
          </p:cNvPr>
          <p:cNvSpPr>
            <a:spLocks noGrp="1"/>
          </p:cNvSpPr>
          <p:nvPr>
            <p:ph type="title"/>
          </p:nvPr>
        </p:nvSpPr>
        <p:spPr/>
        <p:txBody>
          <a:bodyPr/>
          <a:lstStyle/>
          <a:p>
            <a:r>
              <a:rPr lang="en-US" dirty="0"/>
              <a:t>Now to the disciple John….</a:t>
            </a:r>
          </a:p>
        </p:txBody>
      </p:sp>
      <p:sp>
        <p:nvSpPr>
          <p:cNvPr id="3" name="Content Placeholder 2">
            <a:extLst>
              <a:ext uri="{FF2B5EF4-FFF2-40B4-BE49-F238E27FC236}">
                <a16:creationId xmlns:a16="http://schemas.microsoft.com/office/drawing/2014/main" id="{6F3985B4-9E90-5043-ACA2-F846E21BE801}"/>
              </a:ext>
            </a:extLst>
          </p:cNvPr>
          <p:cNvSpPr>
            <a:spLocks noGrp="1"/>
          </p:cNvSpPr>
          <p:nvPr>
            <p:ph idx="1"/>
          </p:nvPr>
        </p:nvSpPr>
        <p:spPr/>
        <p:txBody>
          <a:bodyPr>
            <a:normAutofit/>
          </a:bodyPr>
          <a:lstStyle/>
          <a:p>
            <a:r>
              <a:rPr lang="en-US" sz="4400" dirty="0"/>
              <a:t>He was an immature guy who said and did some immature things in front of Christ. However, Christ saw potential in him and helped him overcome those things.</a:t>
            </a:r>
          </a:p>
        </p:txBody>
      </p:sp>
    </p:spTree>
    <p:extLst>
      <p:ext uri="{BB962C8B-B14F-4D97-AF65-F5344CB8AC3E}">
        <p14:creationId xmlns:p14="http://schemas.microsoft.com/office/powerpoint/2010/main" val="1092017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AF3EF-44A5-6A43-A0AC-94AA783615D6}"/>
              </a:ext>
            </a:extLst>
          </p:cNvPr>
          <p:cNvSpPr>
            <a:spLocks noGrp="1"/>
          </p:cNvSpPr>
          <p:nvPr>
            <p:ph type="title"/>
          </p:nvPr>
        </p:nvSpPr>
        <p:spPr/>
        <p:txBody>
          <a:bodyPr/>
          <a:lstStyle/>
          <a:p>
            <a:r>
              <a:rPr lang="en-US" dirty="0"/>
              <a:t>What is sanctification?</a:t>
            </a:r>
          </a:p>
        </p:txBody>
      </p:sp>
      <p:sp>
        <p:nvSpPr>
          <p:cNvPr id="3" name="Content Placeholder 2">
            <a:extLst>
              <a:ext uri="{FF2B5EF4-FFF2-40B4-BE49-F238E27FC236}">
                <a16:creationId xmlns:a16="http://schemas.microsoft.com/office/drawing/2014/main" id="{26C8B371-A598-2542-B74B-C15B98017930}"/>
              </a:ext>
            </a:extLst>
          </p:cNvPr>
          <p:cNvSpPr>
            <a:spLocks noGrp="1"/>
          </p:cNvSpPr>
          <p:nvPr>
            <p:ph idx="1"/>
          </p:nvPr>
        </p:nvSpPr>
        <p:spPr/>
        <p:txBody>
          <a:bodyPr/>
          <a:lstStyle/>
          <a:p>
            <a:r>
              <a:rPr lang="en-US" sz="4000" dirty="0"/>
              <a:t> It is God’s will that you should be sanctified 1 Thess. 4:3a</a:t>
            </a:r>
          </a:p>
          <a:p>
            <a:pPr marL="0" indent="0">
              <a:buNone/>
            </a:pPr>
            <a:endParaRPr lang="en-US" dirty="0"/>
          </a:p>
          <a:p>
            <a:endParaRPr lang="en-US" dirty="0"/>
          </a:p>
        </p:txBody>
      </p:sp>
      <p:sp>
        <p:nvSpPr>
          <p:cNvPr id="4" name="TextBox 3">
            <a:extLst>
              <a:ext uri="{FF2B5EF4-FFF2-40B4-BE49-F238E27FC236}">
                <a16:creationId xmlns:a16="http://schemas.microsoft.com/office/drawing/2014/main" id="{934B6689-F5B3-7A4D-BA41-624C86F22B30}"/>
              </a:ext>
            </a:extLst>
          </p:cNvPr>
          <p:cNvSpPr txBox="1"/>
          <p:nvPr/>
        </p:nvSpPr>
        <p:spPr>
          <a:xfrm>
            <a:off x="1002506" y="3429000"/>
            <a:ext cx="10186987" cy="1754326"/>
          </a:xfrm>
          <a:prstGeom prst="rect">
            <a:avLst/>
          </a:prstGeom>
          <a:noFill/>
        </p:spPr>
        <p:txBody>
          <a:bodyPr wrap="square" rtlCol="0">
            <a:spAutoFit/>
          </a:bodyPr>
          <a:lstStyle/>
          <a:p>
            <a:r>
              <a:rPr lang="en-US" sz="5400" dirty="0"/>
              <a:t>3 things that God taught John in the process of sanctification</a:t>
            </a:r>
            <a:r>
              <a:rPr lang="en-US" dirty="0"/>
              <a:t>.</a:t>
            </a:r>
          </a:p>
        </p:txBody>
      </p:sp>
    </p:spTree>
    <p:extLst>
      <p:ext uri="{BB962C8B-B14F-4D97-AF65-F5344CB8AC3E}">
        <p14:creationId xmlns:p14="http://schemas.microsoft.com/office/powerpoint/2010/main" val="337310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F231C-279C-5740-912A-274FD395E746}"/>
              </a:ext>
            </a:extLst>
          </p:cNvPr>
          <p:cNvSpPr>
            <a:spLocks noGrp="1"/>
          </p:cNvSpPr>
          <p:nvPr>
            <p:ph type="title"/>
          </p:nvPr>
        </p:nvSpPr>
        <p:spPr/>
        <p:txBody>
          <a:bodyPr/>
          <a:lstStyle/>
          <a:p>
            <a:r>
              <a:rPr lang="en-US" dirty="0"/>
              <a:t>1. John learned </a:t>
            </a:r>
            <a:r>
              <a:rPr lang="en-US" u="sng" dirty="0"/>
              <a:t>humility.</a:t>
            </a:r>
            <a:endParaRPr lang="en-US" dirty="0"/>
          </a:p>
        </p:txBody>
      </p:sp>
      <p:sp>
        <p:nvSpPr>
          <p:cNvPr id="3" name="Content Placeholder 2">
            <a:extLst>
              <a:ext uri="{FF2B5EF4-FFF2-40B4-BE49-F238E27FC236}">
                <a16:creationId xmlns:a16="http://schemas.microsoft.com/office/drawing/2014/main" id="{15537073-70BD-D04A-8DCD-FFDCDBD2CE57}"/>
              </a:ext>
            </a:extLst>
          </p:cNvPr>
          <p:cNvSpPr>
            <a:spLocks noGrp="1"/>
          </p:cNvSpPr>
          <p:nvPr>
            <p:ph idx="1"/>
          </p:nvPr>
        </p:nvSpPr>
        <p:spPr/>
        <p:txBody>
          <a:bodyPr/>
          <a:lstStyle/>
          <a:p>
            <a:r>
              <a:rPr lang="en-US" dirty="0"/>
              <a:t>What did John call himself? (John 13:23, 21:20)</a:t>
            </a:r>
          </a:p>
          <a:p>
            <a:endParaRPr lang="en-US" dirty="0"/>
          </a:p>
          <a:p>
            <a:r>
              <a:rPr lang="en-US" dirty="0"/>
              <a:t>John overcame his desires for position and judgment.</a:t>
            </a:r>
            <a:br>
              <a:rPr lang="en-US" dirty="0"/>
            </a:br>
            <a:r>
              <a:rPr lang="en-US" dirty="0"/>
              <a:t>John never mentions his own name in his Gospel. </a:t>
            </a:r>
          </a:p>
        </p:txBody>
      </p:sp>
    </p:spTree>
    <p:extLst>
      <p:ext uri="{BB962C8B-B14F-4D97-AF65-F5344CB8AC3E}">
        <p14:creationId xmlns:p14="http://schemas.microsoft.com/office/powerpoint/2010/main" val="13071222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D465F-62CC-4640-9E17-32685E0E14E9}"/>
              </a:ext>
            </a:extLst>
          </p:cNvPr>
          <p:cNvSpPr>
            <a:spLocks noGrp="1"/>
          </p:cNvSpPr>
          <p:nvPr>
            <p:ph type="title"/>
          </p:nvPr>
        </p:nvSpPr>
        <p:spPr/>
        <p:txBody>
          <a:bodyPr/>
          <a:lstStyle/>
          <a:p>
            <a:r>
              <a:rPr lang="en-US" dirty="0"/>
              <a:t>2. John learned </a:t>
            </a:r>
            <a:r>
              <a:rPr lang="en-US" u="sng" dirty="0"/>
              <a:t>responsibility.</a:t>
            </a:r>
          </a:p>
        </p:txBody>
      </p:sp>
      <p:sp>
        <p:nvSpPr>
          <p:cNvPr id="3" name="Content Placeholder 2">
            <a:extLst>
              <a:ext uri="{FF2B5EF4-FFF2-40B4-BE49-F238E27FC236}">
                <a16:creationId xmlns:a16="http://schemas.microsoft.com/office/drawing/2014/main" id="{E7D1C9CA-9208-664B-8328-91EBE0DE6707}"/>
              </a:ext>
            </a:extLst>
          </p:cNvPr>
          <p:cNvSpPr>
            <a:spLocks noGrp="1"/>
          </p:cNvSpPr>
          <p:nvPr>
            <p:ph idx="1"/>
          </p:nvPr>
        </p:nvSpPr>
        <p:spPr/>
        <p:txBody>
          <a:bodyPr/>
          <a:lstStyle/>
          <a:p>
            <a:r>
              <a:rPr lang="en-US" dirty="0"/>
              <a:t>John 19:25-27- Tells us that Christ gave responsibility of his mother to John. </a:t>
            </a:r>
          </a:p>
          <a:p>
            <a:endParaRPr lang="en-US" dirty="0"/>
          </a:p>
          <a:p>
            <a:r>
              <a:rPr lang="en-US" dirty="0"/>
              <a:t>Christ’s request shows us that He no longer saw John as immature and irresponsible. </a:t>
            </a:r>
          </a:p>
          <a:p>
            <a:endParaRPr lang="en-US" dirty="0"/>
          </a:p>
          <a:p>
            <a:pPr marL="0" indent="0">
              <a:buNone/>
            </a:pPr>
            <a:r>
              <a:rPr lang="en-US" dirty="0"/>
              <a:t>“The price of greatness is responsibility” Sir Winston Churchill.</a:t>
            </a:r>
          </a:p>
        </p:txBody>
      </p:sp>
    </p:spTree>
    <p:extLst>
      <p:ext uri="{BB962C8B-B14F-4D97-AF65-F5344CB8AC3E}">
        <p14:creationId xmlns:p14="http://schemas.microsoft.com/office/powerpoint/2010/main" val="24333694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8508E-4942-4C4B-8078-1A30DE836365}"/>
              </a:ext>
            </a:extLst>
          </p:cNvPr>
          <p:cNvSpPr>
            <a:spLocks noGrp="1"/>
          </p:cNvSpPr>
          <p:nvPr>
            <p:ph type="title"/>
          </p:nvPr>
        </p:nvSpPr>
        <p:spPr/>
        <p:txBody>
          <a:bodyPr/>
          <a:lstStyle/>
          <a:p>
            <a:r>
              <a:rPr lang="en-US" dirty="0"/>
              <a:t>3. John learned about </a:t>
            </a:r>
            <a:r>
              <a:rPr lang="en-US" u="sng" dirty="0"/>
              <a:t>love.</a:t>
            </a:r>
          </a:p>
        </p:txBody>
      </p:sp>
      <p:sp>
        <p:nvSpPr>
          <p:cNvPr id="3" name="Content Placeholder 2">
            <a:extLst>
              <a:ext uri="{FF2B5EF4-FFF2-40B4-BE49-F238E27FC236}">
                <a16:creationId xmlns:a16="http://schemas.microsoft.com/office/drawing/2014/main" id="{41602A32-B5A5-7745-9097-406CA065C5AE}"/>
              </a:ext>
            </a:extLst>
          </p:cNvPr>
          <p:cNvSpPr>
            <a:spLocks noGrp="1"/>
          </p:cNvSpPr>
          <p:nvPr>
            <p:ph idx="1"/>
          </p:nvPr>
        </p:nvSpPr>
        <p:spPr/>
        <p:txBody>
          <a:bodyPr/>
          <a:lstStyle/>
          <a:p>
            <a:r>
              <a:rPr lang="en-US" dirty="0"/>
              <a:t>John is often called the apostle of love due to the theme in his writings. He spoke often about it. </a:t>
            </a:r>
          </a:p>
          <a:p>
            <a:pPr lvl="1"/>
            <a:r>
              <a:rPr lang="en-US" sz="2800" dirty="0"/>
              <a:t>John 13:34-35</a:t>
            </a:r>
          </a:p>
          <a:p>
            <a:pPr lvl="1"/>
            <a:r>
              <a:rPr lang="en-US" sz="2800" dirty="0"/>
              <a:t>1 Jn. 2:7-11</a:t>
            </a:r>
          </a:p>
          <a:p>
            <a:pPr lvl="1"/>
            <a:r>
              <a:rPr lang="en-US" sz="2800" dirty="0"/>
              <a:t>1 Jn. 3:1-2</a:t>
            </a:r>
          </a:p>
          <a:p>
            <a:pPr lvl="1"/>
            <a:r>
              <a:rPr lang="en-US" sz="2800" dirty="0"/>
              <a:t>1 Jn. 4:7-11- v. 10- What love is… </a:t>
            </a:r>
          </a:p>
        </p:txBody>
      </p:sp>
      <p:sp>
        <p:nvSpPr>
          <p:cNvPr id="4" name="TextBox 3">
            <a:extLst>
              <a:ext uri="{FF2B5EF4-FFF2-40B4-BE49-F238E27FC236}">
                <a16:creationId xmlns:a16="http://schemas.microsoft.com/office/drawing/2014/main" id="{B100B154-C391-3343-B75B-2EB7C7500249}"/>
              </a:ext>
            </a:extLst>
          </p:cNvPr>
          <p:cNvSpPr txBox="1"/>
          <p:nvPr/>
        </p:nvSpPr>
        <p:spPr>
          <a:xfrm>
            <a:off x="7415213" y="2628900"/>
            <a:ext cx="4500562" cy="1477328"/>
          </a:xfrm>
          <a:prstGeom prst="rect">
            <a:avLst/>
          </a:prstGeom>
          <a:noFill/>
        </p:spPr>
        <p:txBody>
          <a:bodyPr wrap="square" rtlCol="0">
            <a:spAutoFit/>
          </a:bodyPr>
          <a:lstStyle/>
          <a:p>
            <a:pPr marL="342900" indent="-342900">
              <a:buAutoNum type="alphaLcPeriod"/>
            </a:pPr>
            <a:r>
              <a:rPr lang="en-US" dirty="0"/>
              <a:t>John understands being loved by God.</a:t>
            </a:r>
          </a:p>
          <a:p>
            <a:pPr marL="342900" indent="-342900">
              <a:buAutoNum type="alphaLcPeriod"/>
            </a:pPr>
            <a:endParaRPr lang="en-US" dirty="0"/>
          </a:p>
          <a:p>
            <a:pPr marL="342900" indent="-342900">
              <a:buAutoNum type="alphaLcPeriod"/>
            </a:pPr>
            <a:endParaRPr lang="en-US" dirty="0"/>
          </a:p>
          <a:p>
            <a:pPr marL="342900" indent="-342900">
              <a:buAutoNum type="alphaLcPeriod"/>
            </a:pPr>
            <a:r>
              <a:rPr lang="en-US" dirty="0"/>
              <a:t>John understands loving others.</a:t>
            </a:r>
          </a:p>
        </p:txBody>
      </p:sp>
    </p:spTree>
    <p:extLst>
      <p:ext uri="{BB962C8B-B14F-4D97-AF65-F5344CB8AC3E}">
        <p14:creationId xmlns:p14="http://schemas.microsoft.com/office/powerpoint/2010/main" val="22653469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3526A-E004-0B4C-94E5-6F6FF7729BC8}"/>
              </a:ext>
            </a:extLst>
          </p:cNvPr>
          <p:cNvSpPr>
            <a:spLocks noGrp="1"/>
          </p:cNvSpPr>
          <p:nvPr>
            <p:ph type="title"/>
          </p:nvPr>
        </p:nvSpPr>
        <p:spPr/>
        <p:txBody>
          <a:bodyPr/>
          <a:lstStyle/>
          <a:p>
            <a:r>
              <a:rPr lang="en-US" dirty="0"/>
              <a:t>Now what?</a:t>
            </a:r>
          </a:p>
        </p:txBody>
      </p:sp>
      <p:sp>
        <p:nvSpPr>
          <p:cNvPr id="3" name="Content Placeholder 2">
            <a:extLst>
              <a:ext uri="{FF2B5EF4-FFF2-40B4-BE49-F238E27FC236}">
                <a16:creationId xmlns:a16="http://schemas.microsoft.com/office/drawing/2014/main" id="{5780D8FC-F371-3A4D-8A70-5E1D895A7502}"/>
              </a:ext>
            </a:extLst>
          </p:cNvPr>
          <p:cNvSpPr>
            <a:spLocks noGrp="1"/>
          </p:cNvSpPr>
          <p:nvPr>
            <p:ph idx="1"/>
          </p:nvPr>
        </p:nvSpPr>
        <p:spPr/>
        <p:txBody>
          <a:bodyPr>
            <a:normAutofit/>
          </a:bodyPr>
          <a:lstStyle/>
          <a:p>
            <a:r>
              <a:rPr lang="en-US" sz="3600" dirty="0"/>
              <a:t>Name one person that you have seen God change through sanctification.</a:t>
            </a:r>
          </a:p>
          <a:p>
            <a:r>
              <a:rPr lang="en-US" sz="3600" dirty="0"/>
              <a:t>Write down one area in which God has helped you grow in the past year.</a:t>
            </a:r>
          </a:p>
          <a:p>
            <a:r>
              <a:rPr lang="en-US" sz="3600" dirty="0"/>
              <a:t>Is there another area in which he wants to help you change? What is it?</a:t>
            </a:r>
          </a:p>
        </p:txBody>
      </p:sp>
    </p:spTree>
    <p:extLst>
      <p:ext uri="{BB962C8B-B14F-4D97-AF65-F5344CB8AC3E}">
        <p14:creationId xmlns:p14="http://schemas.microsoft.com/office/powerpoint/2010/main" val="19530169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A521-1350-BA41-98B4-7D4A615E7ED4}"/>
              </a:ext>
            </a:extLst>
          </p:cNvPr>
          <p:cNvSpPr>
            <a:spLocks noGrp="1"/>
          </p:cNvSpPr>
          <p:nvPr>
            <p:ph type="title"/>
          </p:nvPr>
        </p:nvSpPr>
        <p:spPr>
          <a:xfrm>
            <a:off x="838200" y="18255"/>
            <a:ext cx="10515600" cy="1325563"/>
          </a:xfrm>
        </p:spPr>
        <p:txBody>
          <a:bodyPr/>
          <a:lstStyle/>
          <a:p>
            <a:r>
              <a:rPr lang="en-US" dirty="0"/>
              <a:t>The rest of the story.</a:t>
            </a:r>
          </a:p>
        </p:txBody>
      </p:sp>
      <p:sp>
        <p:nvSpPr>
          <p:cNvPr id="3" name="Content Placeholder 2">
            <a:extLst>
              <a:ext uri="{FF2B5EF4-FFF2-40B4-BE49-F238E27FC236}">
                <a16:creationId xmlns:a16="http://schemas.microsoft.com/office/drawing/2014/main" id="{1E196507-B91E-7F42-9A5D-675007D41F25}"/>
              </a:ext>
            </a:extLst>
          </p:cNvPr>
          <p:cNvSpPr>
            <a:spLocks noGrp="1"/>
          </p:cNvSpPr>
          <p:nvPr>
            <p:ph idx="1"/>
          </p:nvPr>
        </p:nvSpPr>
        <p:spPr>
          <a:xfrm>
            <a:off x="371475" y="1314450"/>
            <a:ext cx="10982325" cy="4862513"/>
          </a:xfrm>
        </p:spPr>
        <p:txBody>
          <a:bodyPr/>
          <a:lstStyle/>
          <a:p>
            <a:r>
              <a:rPr lang="en-US" dirty="0"/>
              <a:t>John was faithful to the end. He was the only disciple mentioned to be at the cross when Jesus died. After Christ ascended, we hear of him in Jerusalem before the Sanhedrin council (Acts 3-4), on a mission to Samaria, Acts 8:14) etc.  Paul called him one of the pillars  (Gal. 2:9). He wrote 5 books. We know that he was exiled to a remote island in the Mediterranean Sea called Patmos. (Rev. 1:9), but do not know what for. Many historians say that he was the Pastor at Ephesus and lived to an old age.  </a:t>
            </a:r>
          </a:p>
        </p:txBody>
      </p:sp>
    </p:spTree>
    <p:extLst>
      <p:ext uri="{BB962C8B-B14F-4D97-AF65-F5344CB8AC3E}">
        <p14:creationId xmlns:p14="http://schemas.microsoft.com/office/powerpoint/2010/main" val="32810463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2"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33" name="Freeform: Shape 32">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39" name="Oval 38">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41" name="Rectangle 40">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45" name="Freeform: Shape 44">
            <a:extLst>
              <a:ext uri="{FF2B5EF4-FFF2-40B4-BE49-F238E27FC236}">
                <a16:creationId xmlns:a16="http://schemas.microsoft.com/office/drawing/2014/main" id="{2DA1274F-9232-42BF-B9FE-B95EA14CF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accent3">
              <a:alpha val="20000"/>
            </a:schemeClr>
          </a:solidFill>
          <a:ln w="9525" cap="flat">
            <a:noFill/>
            <a:prstDash val="solid"/>
            <a:miter/>
          </a:ln>
        </p:spPr>
        <p:txBody>
          <a:bodyPr wrap="square" rtlCol="0" anchor="ctr">
            <a:noAutofit/>
          </a:bodyPr>
          <a:lstStyle/>
          <a:p>
            <a:endParaRPr lang="en-US"/>
          </a:p>
        </p:txBody>
      </p:sp>
      <p:sp>
        <p:nvSpPr>
          <p:cNvPr id="47" name="Freeform: Shape 46">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49" name="Freeform: Shape 48">
            <a:extLst>
              <a:ext uri="{FF2B5EF4-FFF2-40B4-BE49-F238E27FC236}">
                <a16:creationId xmlns:a16="http://schemas.microsoft.com/office/drawing/2014/main" id="{BE5AF1D6-62CC-4988-9174-993F112DC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accent3">
              <a:alpha val="20000"/>
            </a:schemeClr>
          </a:solidFill>
          <a:ln w="9525" cap="flat">
            <a:noFill/>
            <a:prstDash val="solid"/>
            <a:miter/>
          </a:ln>
        </p:spPr>
        <p:txBody>
          <a:bodyPr wrap="square" rtlCol="0" anchor="ctr">
            <a:noAutofit/>
          </a:bodyPr>
          <a:lstStyle/>
          <a:p>
            <a:endParaRPr lang="en-US"/>
          </a:p>
        </p:txBody>
      </p:sp>
      <p:sp>
        <p:nvSpPr>
          <p:cNvPr id="51" name="Freeform: Shape 50">
            <a:extLst>
              <a:ext uri="{FF2B5EF4-FFF2-40B4-BE49-F238E27FC236}">
                <a16:creationId xmlns:a16="http://schemas.microsoft.com/office/drawing/2014/main" id="{8CF5E676-CA04-4CED-9F1E-5026ED66E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53" name="Freeform: Shape 52">
            <a:extLst>
              <a:ext uri="{FF2B5EF4-FFF2-40B4-BE49-F238E27FC236}">
                <a16:creationId xmlns:a16="http://schemas.microsoft.com/office/drawing/2014/main" id="{6BA9E676-A8FC-4C2F-8D78-C13ED8ABD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55" name="Freeform: Shape 54">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7" name="Freeform: Shape 56">
            <a:extLst>
              <a:ext uri="{FF2B5EF4-FFF2-40B4-BE49-F238E27FC236}">
                <a16:creationId xmlns:a16="http://schemas.microsoft.com/office/drawing/2014/main" id="{EECD79B5-5FC5-495F-BFD6-346C16E78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9" name="Rectangle 58">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2D9D048-3063-435A-8C23-26C1907E9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3" name="Rectangle 62">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20315" y="727769"/>
            <a:ext cx="8751370" cy="540246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5DA521-1350-BA41-98B4-7D4A615E7ED4}"/>
              </a:ext>
            </a:extLst>
          </p:cNvPr>
          <p:cNvSpPr>
            <a:spLocks noGrp="1"/>
          </p:cNvSpPr>
          <p:nvPr>
            <p:ph type="title"/>
          </p:nvPr>
        </p:nvSpPr>
        <p:spPr>
          <a:xfrm>
            <a:off x="2886765" y="1159934"/>
            <a:ext cx="6418471" cy="3028072"/>
          </a:xfrm>
        </p:spPr>
        <p:txBody>
          <a:bodyPr vert="horz" lIns="91440" tIns="45720" rIns="91440" bIns="45720" rtlCol="0" anchor="b">
            <a:normAutofit/>
          </a:bodyPr>
          <a:lstStyle/>
          <a:p>
            <a:pPr algn="ctr"/>
            <a:r>
              <a:rPr lang="en-US" sz="6000" b="1" kern="1200" cap="all" spc="1500" baseline="0" dirty="0">
                <a:solidFill>
                  <a:schemeClr val="tx1"/>
                </a:solidFill>
                <a:latin typeface="+mj-lt"/>
                <a:ea typeface="Source Sans Pro SemiBold" panose="020B0603030403020204" pitchFamily="34" charset="0"/>
                <a:cs typeface="+mj-cs"/>
              </a:rPr>
              <a:t>Simon </a:t>
            </a:r>
            <a:br>
              <a:rPr lang="en-US" sz="6000" b="1" kern="1200" cap="all" spc="1500" baseline="0" dirty="0">
                <a:solidFill>
                  <a:schemeClr val="tx1"/>
                </a:solidFill>
                <a:latin typeface="+mj-lt"/>
                <a:ea typeface="Source Sans Pro SemiBold" panose="020B0603030403020204" pitchFamily="34" charset="0"/>
                <a:cs typeface="+mj-cs"/>
              </a:rPr>
            </a:br>
            <a:r>
              <a:rPr lang="en-US" sz="6000" b="1" kern="1200" cap="all" spc="1500" baseline="0" dirty="0">
                <a:solidFill>
                  <a:schemeClr val="tx1"/>
                </a:solidFill>
                <a:latin typeface="+mj-lt"/>
                <a:ea typeface="Source Sans Pro SemiBold" panose="020B0603030403020204" pitchFamily="34" charset="0"/>
                <a:cs typeface="+mj-cs"/>
              </a:rPr>
              <a:t>the Zealot</a:t>
            </a:r>
          </a:p>
        </p:txBody>
      </p:sp>
      <p:sp>
        <p:nvSpPr>
          <p:cNvPr id="65" name="Oval 64">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7" name="Oval 66">
            <a:extLst>
              <a:ext uri="{FF2B5EF4-FFF2-40B4-BE49-F238E27FC236}">
                <a16:creationId xmlns:a16="http://schemas.microsoft.com/office/drawing/2014/main" id="{B6C541AE-9B02-44C0-B8C6-B2DEA7ED3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 name="Rectangle 3">
            <a:extLst>
              <a:ext uri="{FF2B5EF4-FFF2-40B4-BE49-F238E27FC236}">
                <a16:creationId xmlns:a16="http://schemas.microsoft.com/office/drawing/2014/main" id="{73F425FA-B623-8746-85F2-44FA0E6BCA1C}"/>
              </a:ext>
            </a:extLst>
          </p:cNvPr>
          <p:cNvSpPr/>
          <p:nvPr/>
        </p:nvSpPr>
        <p:spPr>
          <a:xfrm>
            <a:off x="2341042" y="4467658"/>
            <a:ext cx="8029059" cy="1384995"/>
          </a:xfrm>
          <a:prstGeom prst="rect">
            <a:avLst/>
          </a:prstGeom>
        </p:spPr>
        <p:txBody>
          <a:bodyPr wrap="square">
            <a:spAutoFit/>
          </a:bodyPr>
          <a:lstStyle/>
          <a:p>
            <a:r>
              <a:rPr lang="en-US" sz="2800" b="1" dirty="0">
                <a:latin typeface="Helvetica" pitchFamily="2" charset="0"/>
              </a:rPr>
              <a:t>One of Jesus’ disciples (Luke 6:15; Acts 1:13); also known as Simon the </a:t>
            </a:r>
            <a:r>
              <a:rPr lang="en-US" sz="2800" b="1" dirty="0" err="1">
                <a:latin typeface="Helvetica" pitchFamily="2" charset="0"/>
              </a:rPr>
              <a:t>Canaanean</a:t>
            </a:r>
            <a:r>
              <a:rPr lang="en-US" sz="2800" b="1" dirty="0">
                <a:latin typeface="Helvetica" pitchFamily="2" charset="0"/>
              </a:rPr>
              <a:t> in Matthew 10:4 and Mark 3:18.</a:t>
            </a:r>
          </a:p>
        </p:txBody>
      </p:sp>
    </p:spTree>
    <p:extLst>
      <p:ext uri="{BB962C8B-B14F-4D97-AF65-F5344CB8AC3E}">
        <p14:creationId xmlns:p14="http://schemas.microsoft.com/office/powerpoint/2010/main" val="3820822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ED1C7-415E-CB4F-8DFF-6113704ACB41}"/>
              </a:ext>
            </a:extLst>
          </p:cNvPr>
          <p:cNvSpPr>
            <a:spLocks noGrp="1"/>
          </p:cNvSpPr>
          <p:nvPr>
            <p:ph type="title"/>
          </p:nvPr>
        </p:nvSpPr>
        <p:spPr/>
        <p:txBody>
          <a:bodyPr/>
          <a:lstStyle/>
          <a:p>
            <a:r>
              <a:rPr lang="en-US" dirty="0"/>
              <a:t>James the Lesser</a:t>
            </a:r>
          </a:p>
        </p:txBody>
      </p:sp>
      <p:sp>
        <p:nvSpPr>
          <p:cNvPr id="3" name="Content Placeholder 2">
            <a:extLst>
              <a:ext uri="{FF2B5EF4-FFF2-40B4-BE49-F238E27FC236}">
                <a16:creationId xmlns:a16="http://schemas.microsoft.com/office/drawing/2014/main" id="{4FE40CC1-3CC0-8540-8587-FAC7B3462A50}"/>
              </a:ext>
            </a:extLst>
          </p:cNvPr>
          <p:cNvSpPr>
            <a:spLocks noGrp="1"/>
          </p:cNvSpPr>
          <p:nvPr>
            <p:ph idx="1"/>
          </p:nvPr>
        </p:nvSpPr>
        <p:spPr/>
        <p:txBody>
          <a:bodyPr>
            <a:normAutofit lnSpcReduction="10000"/>
          </a:bodyPr>
          <a:lstStyle/>
          <a:p>
            <a:r>
              <a:rPr lang="en-US" sz="5400" dirty="0"/>
              <a:t>James the Lesser thought about that cast and decided it was worth it. Today we’ll learn about the cost and rewards of following Christ.</a:t>
            </a:r>
          </a:p>
        </p:txBody>
      </p:sp>
    </p:spTree>
    <p:extLst>
      <p:ext uri="{BB962C8B-B14F-4D97-AF65-F5344CB8AC3E}">
        <p14:creationId xmlns:p14="http://schemas.microsoft.com/office/powerpoint/2010/main" val="1214162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A7D756-6655-3740-B0E5-14A7524C10EF}"/>
              </a:ext>
            </a:extLst>
          </p:cNvPr>
          <p:cNvSpPr>
            <a:spLocks noGrp="1"/>
          </p:cNvSpPr>
          <p:nvPr>
            <p:ph idx="1"/>
          </p:nvPr>
        </p:nvSpPr>
        <p:spPr>
          <a:xfrm>
            <a:off x="740229" y="348343"/>
            <a:ext cx="10613571" cy="5828620"/>
          </a:xfrm>
        </p:spPr>
        <p:txBody>
          <a:bodyPr>
            <a:normAutofit/>
          </a:bodyPr>
          <a:lstStyle/>
          <a:p>
            <a:r>
              <a:rPr lang="en-US" sz="4000" dirty="0"/>
              <a:t>1. What is a zealot?</a:t>
            </a:r>
          </a:p>
          <a:p>
            <a:pPr marL="0" indent="0">
              <a:buNone/>
            </a:pPr>
            <a:r>
              <a:rPr lang="en-US" sz="4000" dirty="0"/>
              <a:t>-Luke 6:15 tells us that Simon was a Zealot. To understand Him we must first know who the Zealots were.</a:t>
            </a:r>
          </a:p>
          <a:p>
            <a:pPr marL="0" indent="0">
              <a:buNone/>
            </a:pPr>
            <a:r>
              <a:rPr lang="en-US" sz="4000" dirty="0"/>
              <a:t>	- What did Simon believe? </a:t>
            </a:r>
          </a:p>
          <a:p>
            <a:pPr marL="0" indent="0">
              <a:buNone/>
            </a:pPr>
            <a:endParaRPr lang="en-US" dirty="0"/>
          </a:p>
        </p:txBody>
      </p:sp>
    </p:spTree>
    <p:extLst>
      <p:ext uri="{BB962C8B-B14F-4D97-AF65-F5344CB8AC3E}">
        <p14:creationId xmlns:p14="http://schemas.microsoft.com/office/powerpoint/2010/main" val="23458333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A7D756-6655-3740-B0E5-14A7524C10EF}"/>
              </a:ext>
            </a:extLst>
          </p:cNvPr>
          <p:cNvSpPr>
            <a:spLocks noGrp="1"/>
          </p:cNvSpPr>
          <p:nvPr>
            <p:ph idx="1"/>
          </p:nvPr>
        </p:nvSpPr>
        <p:spPr>
          <a:xfrm>
            <a:off x="740229" y="348343"/>
            <a:ext cx="10613571" cy="5828620"/>
          </a:xfrm>
        </p:spPr>
        <p:txBody>
          <a:bodyPr>
            <a:normAutofit fontScale="92500" lnSpcReduction="10000"/>
          </a:bodyPr>
          <a:lstStyle/>
          <a:p>
            <a:r>
              <a:rPr lang="en-US" sz="4000" dirty="0"/>
              <a:t>the title “Zealot” had become attached especially to a militant, anti-Roman, revolutionary faction, equally religious and political in motivation. This party may have been founded in ad 6 following the death of Herod the Great, by Judas the Galilean and </a:t>
            </a:r>
            <a:r>
              <a:rPr lang="en-US" sz="4000" dirty="0" err="1"/>
              <a:t>Zadduk</a:t>
            </a:r>
            <a:r>
              <a:rPr lang="en-US" sz="4000" dirty="0"/>
              <a:t> the Pharisee, but the movement was rooted in Maccabean resistance to foreign rule and infiltration (1 Mc 2:15–28 “zealous for the law”).</a:t>
            </a:r>
          </a:p>
          <a:p>
            <a:pPr marL="0" indent="0">
              <a:buNone/>
            </a:pPr>
            <a:endParaRPr lang="en-US" dirty="0"/>
          </a:p>
        </p:txBody>
      </p:sp>
    </p:spTree>
    <p:extLst>
      <p:ext uri="{BB962C8B-B14F-4D97-AF65-F5344CB8AC3E}">
        <p14:creationId xmlns:p14="http://schemas.microsoft.com/office/powerpoint/2010/main" val="30063123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A7D756-6655-3740-B0E5-14A7524C10EF}"/>
              </a:ext>
            </a:extLst>
          </p:cNvPr>
          <p:cNvSpPr>
            <a:spLocks noGrp="1"/>
          </p:cNvSpPr>
          <p:nvPr>
            <p:ph idx="1"/>
          </p:nvPr>
        </p:nvSpPr>
        <p:spPr>
          <a:xfrm>
            <a:off x="740229" y="348343"/>
            <a:ext cx="10613571" cy="5828620"/>
          </a:xfrm>
        </p:spPr>
        <p:txBody>
          <a:bodyPr>
            <a:normAutofit/>
          </a:bodyPr>
          <a:lstStyle/>
          <a:p>
            <a:pPr marL="0" indent="0">
              <a:buNone/>
            </a:pPr>
            <a:r>
              <a:rPr lang="en-US" sz="4000" dirty="0"/>
              <a:t>Zealots were a political revolutionary group in Jesus’ day. They opposed Roman rule, wanting Israel to have its own government. In AD 6 they led a revolt against the Roman census, since the census was used to determine taxes. They also led others revolt until Rome destroyed Jerusalem and the temple in A.D. 70</a:t>
            </a:r>
          </a:p>
        </p:txBody>
      </p:sp>
    </p:spTree>
    <p:extLst>
      <p:ext uri="{BB962C8B-B14F-4D97-AF65-F5344CB8AC3E}">
        <p14:creationId xmlns:p14="http://schemas.microsoft.com/office/powerpoint/2010/main" val="12636043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A7D756-6655-3740-B0E5-14A7524C10EF}"/>
              </a:ext>
            </a:extLst>
          </p:cNvPr>
          <p:cNvSpPr>
            <a:spLocks noGrp="1"/>
          </p:cNvSpPr>
          <p:nvPr>
            <p:ph idx="1"/>
          </p:nvPr>
        </p:nvSpPr>
        <p:spPr>
          <a:xfrm>
            <a:off x="740229" y="348343"/>
            <a:ext cx="10613571" cy="5828620"/>
          </a:xfrm>
        </p:spPr>
        <p:txBody>
          <a:bodyPr>
            <a:normAutofit/>
          </a:bodyPr>
          <a:lstStyle/>
          <a:p>
            <a:pPr marL="0" indent="0">
              <a:buNone/>
            </a:pPr>
            <a:r>
              <a:rPr lang="en-US" sz="4000" dirty="0"/>
              <a:t>The Taliban, which means “the students” in Arabic, gained control of Afghanistan in 1996. They were zealous Muslims who wanted to force the strictest form of Islam onto the people of Afghanistan. They began the “Ministry for the promotion of the Virtue and Prevention of Vice” to make sure that the people were living correctly. </a:t>
            </a:r>
          </a:p>
        </p:txBody>
      </p:sp>
    </p:spTree>
    <p:extLst>
      <p:ext uri="{BB962C8B-B14F-4D97-AF65-F5344CB8AC3E}">
        <p14:creationId xmlns:p14="http://schemas.microsoft.com/office/powerpoint/2010/main" val="22051148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A7D756-6655-3740-B0E5-14A7524C10EF}"/>
              </a:ext>
            </a:extLst>
          </p:cNvPr>
          <p:cNvSpPr>
            <a:spLocks noGrp="1"/>
          </p:cNvSpPr>
          <p:nvPr>
            <p:ph idx="1"/>
          </p:nvPr>
        </p:nvSpPr>
        <p:spPr>
          <a:xfrm>
            <a:off x="740229" y="348343"/>
            <a:ext cx="10613571" cy="5828620"/>
          </a:xfrm>
        </p:spPr>
        <p:txBody>
          <a:bodyPr>
            <a:normAutofit lnSpcReduction="10000"/>
          </a:bodyPr>
          <a:lstStyle/>
          <a:p>
            <a:pPr marL="0" indent="0">
              <a:buNone/>
            </a:pPr>
            <a:r>
              <a:rPr lang="en-US" sz="4000" dirty="0"/>
              <a:t>List of Banned Items-</a:t>
            </a:r>
            <a:br>
              <a:rPr lang="en-US" sz="4000" dirty="0"/>
            </a:br>
            <a:r>
              <a:rPr lang="en-US" sz="4000" dirty="0"/>
              <a:t>-Television				-Chessboards</a:t>
            </a:r>
          </a:p>
          <a:p>
            <a:pPr marL="0" indent="0">
              <a:buNone/>
            </a:pPr>
            <a:r>
              <a:rPr lang="en-US" sz="4000" dirty="0"/>
              <a:t>-Movies					-Fireworks</a:t>
            </a:r>
          </a:p>
          <a:p>
            <a:pPr marL="0" indent="0">
              <a:buNone/>
            </a:pPr>
            <a:r>
              <a:rPr lang="en-US" sz="4000" dirty="0"/>
              <a:t>-Playing Cards			-Statues</a:t>
            </a:r>
          </a:p>
          <a:p>
            <a:pPr marL="0" indent="0">
              <a:buNone/>
            </a:pPr>
            <a:r>
              <a:rPr lang="en-US" sz="4000" dirty="0"/>
              <a:t>-Lipstick				-Fashion Catalogs</a:t>
            </a:r>
            <a:br>
              <a:rPr lang="en-US" sz="4000" dirty="0"/>
            </a:br>
            <a:r>
              <a:rPr lang="en-US" sz="4000" dirty="0"/>
              <a:t>-Nail Polish				-Neckties</a:t>
            </a:r>
            <a:br>
              <a:rPr lang="en-US" sz="4000" dirty="0"/>
            </a:br>
            <a:r>
              <a:rPr lang="en-US" sz="4000" dirty="0"/>
              <a:t>-CDs</a:t>
            </a:r>
          </a:p>
          <a:p>
            <a:pPr marL="0" indent="0">
              <a:buNone/>
            </a:pPr>
            <a:r>
              <a:rPr lang="en-US" sz="4000" dirty="0"/>
              <a:t>-Musical Instruments</a:t>
            </a:r>
          </a:p>
        </p:txBody>
      </p:sp>
    </p:spTree>
    <p:extLst>
      <p:ext uri="{BB962C8B-B14F-4D97-AF65-F5344CB8AC3E}">
        <p14:creationId xmlns:p14="http://schemas.microsoft.com/office/powerpoint/2010/main" val="6558770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4149D-D0C4-3345-942D-E3C19C505DC4}"/>
              </a:ext>
            </a:extLst>
          </p:cNvPr>
          <p:cNvSpPr>
            <a:spLocks noGrp="1"/>
          </p:cNvSpPr>
          <p:nvPr>
            <p:ph type="title"/>
          </p:nvPr>
        </p:nvSpPr>
        <p:spPr/>
        <p:txBody>
          <a:bodyPr/>
          <a:lstStyle/>
          <a:p>
            <a:r>
              <a:rPr lang="en-US" dirty="0"/>
              <a:t>The Zealots were around in Jesus’ day…</a:t>
            </a:r>
          </a:p>
        </p:txBody>
      </p:sp>
      <p:sp>
        <p:nvSpPr>
          <p:cNvPr id="3" name="Content Placeholder 2">
            <a:extLst>
              <a:ext uri="{FF2B5EF4-FFF2-40B4-BE49-F238E27FC236}">
                <a16:creationId xmlns:a16="http://schemas.microsoft.com/office/drawing/2014/main" id="{BA1A8AD9-48E6-D34B-A6C3-6E9F0932D8D3}"/>
              </a:ext>
            </a:extLst>
          </p:cNvPr>
          <p:cNvSpPr>
            <a:spLocks noGrp="1"/>
          </p:cNvSpPr>
          <p:nvPr>
            <p:ph idx="1"/>
          </p:nvPr>
        </p:nvSpPr>
        <p:spPr/>
        <p:txBody>
          <a:bodyPr>
            <a:normAutofit/>
          </a:bodyPr>
          <a:lstStyle/>
          <a:p>
            <a:r>
              <a:rPr lang="en-US" sz="4000" dirty="0"/>
              <a:t>And were just as dedicated as the Taliban. One of the Twelve,  named Simon, was a member of this group. Simon learned zeal is important, but it must be focused on the correct thing. </a:t>
            </a:r>
          </a:p>
        </p:txBody>
      </p:sp>
    </p:spTree>
    <p:extLst>
      <p:ext uri="{BB962C8B-B14F-4D97-AF65-F5344CB8AC3E}">
        <p14:creationId xmlns:p14="http://schemas.microsoft.com/office/powerpoint/2010/main" val="34899461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1A8AD9-48E6-D34B-A6C3-6E9F0932D8D3}"/>
              </a:ext>
            </a:extLst>
          </p:cNvPr>
          <p:cNvSpPr>
            <a:spLocks noGrp="1"/>
          </p:cNvSpPr>
          <p:nvPr>
            <p:ph idx="1"/>
          </p:nvPr>
        </p:nvSpPr>
        <p:spPr>
          <a:xfrm>
            <a:off x="783771" y="283029"/>
            <a:ext cx="10570029" cy="6895419"/>
          </a:xfrm>
        </p:spPr>
        <p:txBody>
          <a:bodyPr>
            <a:normAutofit/>
          </a:bodyPr>
          <a:lstStyle/>
          <a:p>
            <a:r>
              <a:rPr lang="en-US" sz="4400" dirty="0"/>
              <a:t>Why did Simon follow Jesus?</a:t>
            </a:r>
          </a:p>
          <a:p>
            <a:pPr marL="0" indent="0">
              <a:buNone/>
            </a:pPr>
            <a:r>
              <a:rPr lang="en-US" sz="4400" dirty="0"/>
              <a:t>Simon was an unlikely disciple. He must have been attracted to Jesus’ zeal or revolutionary thinking. However, some of the things that Jesus taught would have gone against the practices of the Zealots. </a:t>
            </a:r>
          </a:p>
        </p:txBody>
      </p:sp>
    </p:spTree>
    <p:extLst>
      <p:ext uri="{BB962C8B-B14F-4D97-AF65-F5344CB8AC3E}">
        <p14:creationId xmlns:p14="http://schemas.microsoft.com/office/powerpoint/2010/main" val="244593223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1A8AD9-48E6-D34B-A6C3-6E9F0932D8D3}"/>
              </a:ext>
            </a:extLst>
          </p:cNvPr>
          <p:cNvSpPr>
            <a:spLocks noGrp="1"/>
          </p:cNvSpPr>
          <p:nvPr>
            <p:ph idx="1"/>
          </p:nvPr>
        </p:nvSpPr>
        <p:spPr>
          <a:xfrm>
            <a:off x="783771" y="283029"/>
            <a:ext cx="10570029" cy="6895419"/>
          </a:xfrm>
        </p:spPr>
        <p:txBody>
          <a:bodyPr>
            <a:normAutofit/>
          </a:bodyPr>
          <a:lstStyle/>
          <a:p>
            <a:pPr marL="0" indent="0">
              <a:buNone/>
            </a:pPr>
            <a:r>
              <a:rPr lang="en-US" sz="6600" dirty="0"/>
              <a:t> Simon is not mentioned often in Scripture, but he is always referred to as a Zealot</a:t>
            </a:r>
          </a:p>
          <a:p>
            <a:pPr marL="0" indent="0">
              <a:buNone/>
            </a:pPr>
            <a:r>
              <a:rPr lang="en-US" sz="6600" dirty="0"/>
              <a:t>Radical with passion</a:t>
            </a:r>
          </a:p>
        </p:txBody>
      </p:sp>
    </p:spTree>
    <p:extLst>
      <p:ext uri="{BB962C8B-B14F-4D97-AF65-F5344CB8AC3E}">
        <p14:creationId xmlns:p14="http://schemas.microsoft.com/office/powerpoint/2010/main" val="12121831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1A8AD9-48E6-D34B-A6C3-6E9F0932D8D3}"/>
              </a:ext>
            </a:extLst>
          </p:cNvPr>
          <p:cNvSpPr>
            <a:spLocks noGrp="1"/>
          </p:cNvSpPr>
          <p:nvPr>
            <p:ph idx="1"/>
          </p:nvPr>
        </p:nvSpPr>
        <p:spPr>
          <a:xfrm>
            <a:off x="805544" y="348343"/>
            <a:ext cx="10983686" cy="6895419"/>
          </a:xfrm>
        </p:spPr>
        <p:txBody>
          <a:bodyPr>
            <a:normAutofit/>
          </a:bodyPr>
          <a:lstStyle/>
          <a:p>
            <a:pPr marL="0" indent="0">
              <a:buNone/>
            </a:pPr>
            <a:r>
              <a:rPr lang="en-US" sz="4000" dirty="0"/>
              <a:t>Culture Clash-</a:t>
            </a:r>
          </a:p>
          <a:p>
            <a:pPr marL="0" indent="0">
              <a:buNone/>
            </a:pPr>
            <a:r>
              <a:rPr lang="en-US" sz="4000" dirty="0"/>
              <a:t>Jesus taught about </a:t>
            </a:r>
            <a:r>
              <a:rPr lang="en-US" sz="4000" u="sng" dirty="0"/>
              <a:t>peace</a:t>
            </a:r>
            <a:r>
              <a:rPr lang="en-US" sz="4000" dirty="0"/>
              <a:t> (Jn. 14:27)</a:t>
            </a:r>
          </a:p>
          <a:p>
            <a:pPr marL="0" indent="0">
              <a:buNone/>
            </a:pPr>
            <a:r>
              <a:rPr lang="en-US" sz="4000" dirty="0"/>
              <a:t>Jesus taught about </a:t>
            </a:r>
            <a:r>
              <a:rPr lang="en-US" sz="4000" u="sng" dirty="0"/>
              <a:t>loving</a:t>
            </a:r>
            <a:r>
              <a:rPr lang="en-US" sz="4000" dirty="0"/>
              <a:t> </a:t>
            </a:r>
            <a:r>
              <a:rPr lang="en-US" sz="4000" u="sng" dirty="0"/>
              <a:t>our</a:t>
            </a:r>
            <a:r>
              <a:rPr lang="en-US" sz="4000" dirty="0"/>
              <a:t> </a:t>
            </a:r>
            <a:r>
              <a:rPr lang="en-US" sz="4000" u="sng" dirty="0"/>
              <a:t>enemies</a:t>
            </a:r>
            <a:r>
              <a:rPr lang="en-US" sz="4000" dirty="0"/>
              <a:t> (Mat. 5:44)</a:t>
            </a:r>
          </a:p>
          <a:p>
            <a:pPr marL="0" indent="0">
              <a:buNone/>
            </a:pPr>
            <a:r>
              <a:rPr lang="en-US" sz="4000" dirty="0"/>
              <a:t>Jesus taught about </a:t>
            </a:r>
            <a:r>
              <a:rPr lang="en-US" sz="4000" u="sng" dirty="0"/>
              <a:t>forgiveness</a:t>
            </a:r>
            <a:r>
              <a:rPr lang="en-US" sz="4000" dirty="0"/>
              <a:t> (Matt. 6:14-15)</a:t>
            </a:r>
          </a:p>
          <a:p>
            <a:pPr marL="0" indent="0">
              <a:buNone/>
            </a:pPr>
            <a:r>
              <a:rPr lang="en-US" sz="4000" dirty="0"/>
              <a:t>Jesus taught about </a:t>
            </a:r>
            <a:r>
              <a:rPr lang="en-US" sz="4000" u="sng" dirty="0"/>
              <a:t>paying</a:t>
            </a:r>
            <a:r>
              <a:rPr lang="en-US" sz="4000" dirty="0"/>
              <a:t> </a:t>
            </a:r>
            <a:r>
              <a:rPr lang="en-US" sz="4000" u="sng" dirty="0"/>
              <a:t>taxes</a:t>
            </a:r>
            <a:r>
              <a:rPr lang="en-US" sz="4000" dirty="0"/>
              <a:t> (Mark 12:17).</a:t>
            </a:r>
          </a:p>
          <a:p>
            <a:pPr marL="0" indent="0">
              <a:buNone/>
            </a:pPr>
            <a:endParaRPr lang="en-US" sz="4000" dirty="0"/>
          </a:p>
          <a:p>
            <a:pPr marL="0" indent="0">
              <a:buNone/>
            </a:pPr>
            <a:endParaRPr lang="en-US" sz="4000" dirty="0"/>
          </a:p>
          <a:p>
            <a:pPr marL="0" indent="0">
              <a:buNone/>
            </a:pPr>
            <a:endParaRPr lang="en-US" sz="6600" dirty="0"/>
          </a:p>
        </p:txBody>
      </p:sp>
    </p:spTree>
    <p:extLst>
      <p:ext uri="{BB962C8B-B14F-4D97-AF65-F5344CB8AC3E}">
        <p14:creationId xmlns:p14="http://schemas.microsoft.com/office/powerpoint/2010/main" val="159193430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1A8AD9-48E6-D34B-A6C3-6E9F0932D8D3}"/>
              </a:ext>
            </a:extLst>
          </p:cNvPr>
          <p:cNvSpPr>
            <a:spLocks noGrp="1"/>
          </p:cNvSpPr>
          <p:nvPr>
            <p:ph idx="1"/>
          </p:nvPr>
        </p:nvSpPr>
        <p:spPr>
          <a:xfrm>
            <a:off x="805544" y="348343"/>
            <a:ext cx="10983686" cy="6895419"/>
          </a:xfrm>
        </p:spPr>
        <p:txBody>
          <a:bodyPr>
            <a:normAutofit/>
          </a:bodyPr>
          <a:lstStyle/>
          <a:p>
            <a:pPr marL="0" indent="0">
              <a:buNone/>
            </a:pPr>
            <a:r>
              <a:rPr lang="en-US" sz="4000" dirty="0"/>
              <a:t>2. What is zeal? (Rom. 12:11)</a:t>
            </a:r>
          </a:p>
          <a:p>
            <a:pPr marL="0" indent="0">
              <a:buNone/>
            </a:pPr>
            <a:r>
              <a:rPr lang="en-US" sz="4000" dirty="0"/>
              <a:t>As believers, we are to be fully devoted to the Lord and His will.</a:t>
            </a:r>
          </a:p>
          <a:p>
            <a:pPr marL="0" indent="0">
              <a:buNone/>
            </a:pPr>
            <a:endParaRPr lang="en-US" sz="4000" dirty="0"/>
          </a:p>
          <a:p>
            <a:pPr marL="0" indent="0">
              <a:buNone/>
            </a:pPr>
            <a:r>
              <a:rPr lang="en-US" sz="4000" dirty="0"/>
              <a:t>A. Zeal Based in </a:t>
            </a:r>
            <a:r>
              <a:rPr lang="en-US" sz="4000" u="sng" dirty="0"/>
              <a:t>Knowledge </a:t>
            </a:r>
            <a:r>
              <a:rPr lang="en-US" sz="4000" dirty="0"/>
              <a:t> (Romans 10:2)</a:t>
            </a:r>
          </a:p>
          <a:p>
            <a:pPr marL="0" indent="0">
              <a:buNone/>
            </a:pPr>
            <a:r>
              <a:rPr lang="en-US" sz="4000" dirty="0"/>
              <a:t>B. Zeal based in </a:t>
            </a:r>
            <a:r>
              <a:rPr lang="en-US" sz="4000" u="sng" dirty="0"/>
              <a:t>Purpose</a:t>
            </a:r>
            <a:r>
              <a:rPr lang="en-US" sz="4000" dirty="0"/>
              <a:t> (Galatians 4:18)</a:t>
            </a:r>
          </a:p>
          <a:p>
            <a:pPr marL="0" indent="0">
              <a:buNone/>
            </a:pPr>
            <a:endParaRPr lang="en-US" sz="4000" u="sng" dirty="0"/>
          </a:p>
          <a:p>
            <a:pPr marL="0" indent="0">
              <a:buNone/>
            </a:pPr>
            <a:endParaRPr lang="en-US" sz="4000" dirty="0"/>
          </a:p>
          <a:p>
            <a:pPr marL="0" indent="0">
              <a:buNone/>
            </a:pPr>
            <a:endParaRPr lang="en-US" sz="4000" dirty="0"/>
          </a:p>
          <a:p>
            <a:pPr marL="0" indent="0">
              <a:buNone/>
            </a:pPr>
            <a:endParaRPr lang="en-US" sz="6600" dirty="0"/>
          </a:p>
        </p:txBody>
      </p:sp>
    </p:spTree>
    <p:extLst>
      <p:ext uri="{BB962C8B-B14F-4D97-AF65-F5344CB8AC3E}">
        <p14:creationId xmlns:p14="http://schemas.microsoft.com/office/powerpoint/2010/main" val="4104668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oup 33">
            <a:extLst>
              <a:ext uri="{FF2B5EF4-FFF2-40B4-BE49-F238E27FC236}">
                <a16:creationId xmlns:a16="http://schemas.microsoft.com/office/drawing/2014/main" id="{B8CB1D39-68D4-4372-BF3B-2A33A7495E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tx1"/>
          </a:solidFill>
        </p:grpSpPr>
        <p:sp>
          <p:nvSpPr>
            <p:cNvPr id="35" name="Freeform: Shape 34">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36" name="Freeform: Shape 35">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38" name="Rectangle 37">
            <a:extLst>
              <a:ext uri="{FF2B5EF4-FFF2-40B4-BE49-F238E27FC236}">
                <a16:creationId xmlns:a16="http://schemas.microsoft.com/office/drawing/2014/main" id="{E0E9B1DB-5C91-41C9-8C0D-C2CD3D570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542" y="1264801"/>
            <a:ext cx="4892216" cy="4511751"/>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02224B8-FCE1-4A12-84A7-B674B2B9E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542" y="1264801"/>
            <a:ext cx="4892216" cy="4511751"/>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2" name="Rectangle 41">
            <a:extLst>
              <a:ext uri="{FF2B5EF4-FFF2-40B4-BE49-F238E27FC236}">
                <a16:creationId xmlns:a16="http://schemas.microsoft.com/office/drawing/2014/main" id="{41E366A2-885B-4E10-A479-4A650E4C6E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59" y="1173124"/>
            <a:ext cx="4892216" cy="4511751"/>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19A141-EDE1-FE43-A48D-392D5878FBC7}"/>
              </a:ext>
            </a:extLst>
          </p:cNvPr>
          <p:cNvSpPr>
            <a:spLocks noGrp="1"/>
          </p:cNvSpPr>
          <p:nvPr>
            <p:ph type="title"/>
          </p:nvPr>
        </p:nvSpPr>
        <p:spPr>
          <a:xfrm>
            <a:off x="1102367" y="1264801"/>
            <a:ext cx="4114571" cy="4296387"/>
          </a:xfrm>
        </p:spPr>
        <p:txBody>
          <a:bodyPr>
            <a:normAutofit/>
          </a:bodyPr>
          <a:lstStyle/>
          <a:p>
            <a:pPr algn="ctr"/>
            <a:r>
              <a:rPr lang="en-US" dirty="0"/>
              <a:t>1. He was </a:t>
            </a:r>
            <a:r>
              <a:rPr lang="en-US" u="sng" dirty="0"/>
              <a:t>__chosen__</a:t>
            </a:r>
            <a:r>
              <a:rPr lang="en-US" dirty="0"/>
              <a:t> </a:t>
            </a:r>
            <a:br>
              <a:rPr lang="en-US" dirty="0"/>
            </a:br>
            <a:r>
              <a:rPr lang="en-US" dirty="0"/>
              <a:t>by Christ </a:t>
            </a:r>
            <a:br>
              <a:rPr lang="en-US" dirty="0"/>
            </a:br>
            <a:r>
              <a:rPr lang="en-US" dirty="0"/>
              <a:t>(Lk. 6:12-16)</a:t>
            </a:r>
          </a:p>
        </p:txBody>
      </p:sp>
      <p:sp>
        <p:nvSpPr>
          <p:cNvPr id="44" name="Graphic 212">
            <a:extLst>
              <a:ext uri="{FF2B5EF4-FFF2-40B4-BE49-F238E27FC236}">
                <a16:creationId xmlns:a16="http://schemas.microsoft.com/office/drawing/2014/main" id="{55C61911-45B2-48BF-AC7A-1EB579B42C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02373" y="798490"/>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6" name="Graphic 212">
            <a:extLst>
              <a:ext uri="{FF2B5EF4-FFF2-40B4-BE49-F238E27FC236}">
                <a16:creationId xmlns:a16="http://schemas.microsoft.com/office/drawing/2014/main" id="{2DE4D4CE-6DAE-4A05-BE5B-6BCE3F4EC7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02373" y="798490"/>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8" name="Oval 47">
            <a:extLst>
              <a:ext uri="{FF2B5EF4-FFF2-40B4-BE49-F238E27FC236}">
                <a16:creationId xmlns:a16="http://schemas.microsoft.com/office/drawing/2014/main" id="{10C23D31-5B0A-4956-A59F-A24F57D2A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988" y="4604761"/>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Oval 49">
            <a:extLst>
              <a:ext uri="{FF2B5EF4-FFF2-40B4-BE49-F238E27FC236}">
                <a16:creationId xmlns:a16="http://schemas.microsoft.com/office/drawing/2014/main" id="{F4C6FC6E-4AAF-4628-B7E5-85DF9D323B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988" y="4604761"/>
            <a:ext cx="319941" cy="319941"/>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0521C2D2-5F7D-2F47-A85A-A6EBCD14C578}"/>
              </a:ext>
            </a:extLst>
          </p:cNvPr>
          <p:cNvSpPr>
            <a:spLocks noGrp="1"/>
          </p:cNvSpPr>
          <p:nvPr>
            <p:ph idx="1"/>
          </p:nvPr>
        </p:nvSpPr>
        <p:spPr>
          <a:xfrm>
            <a:off x="6234868" y="1345827"/>
            <a:ext cx="5217173" cy="4351338"/>
          </a:xfrm>
        </p:spPr>
        <p:txBody>
          <a:bodyPr>
            <a:normAutofit fontScale="92500" lnSpcReduction="10000"/>
          </a:bodyPr>
          <a:lstStyle/>
          <a:p>
            <a:r>
              <a:rPr lang="en-US" sz="3600" dirty="0"/>
              <a:t>Luke tells us that Christ prayed all night before he chose James. He new the importance of the decision he had to make since these men would continue his ministry after he ascended.</a:t>
            </a:r>
          </a:p>
        </p:txBody>
      </p:sp>
      <p:grpSp>
        <p:nvGrpSpPr>
          <p:cNvPr id="52"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tx1"/>
          </a:solidFill>
        </p:grpSpPr>
        <p:sp>
          <p:nvSpPr>
            <p:cNvPr id="53" name="Freeform: Shape 52">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164073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1A8AD9-48E6-D34B-A6C3-6E9F0932D8D3}"/>
              </a:ext>
            </a:extLst>
          </p:cNvPr>
          <p:cNvSpPr>
            <a:spLocks noGrp="1"/>
          </p:cNvSpPr>
          <p:nvPr>
            <p:ph idx="1"/>
          </p:nvPr>
        </p:nvSpPr>
        <p:spPr>
          <a:xfrm>
            <a:off x="805544" y="348343"/>
            <a:ext cx="10983686" cy="6895419"/>
          </a:xfrm>
        </p:spPr>
        <p:txBody>
          <a:bodyPr>
            <a:normAutofit/>
          </a:bodyPr>
          <a:lstStyle/>
          <a:p>
            <a:pPr marL="0" indent="0">
              <a:buNone/>
            </a:pPr>
            <a:r>
              <a:rPr lang="en-US" sz="4000" dirty="0"/>
              <a:t>2. What is zeal? (Rom. 12:11)</a:t>
            </a:r>
          </a:p>
          <a:p>
            <a:pPr marL="0" indent="0">
              <a:buNone/>
            </a:pPr>
            <a:r>
              <a:rPr lang="en-US" sz="4000" dirty="0"/>
              <a:t>As believers, we are to be fully devoted to the Lord and His will.</a:t>
            </a:r>
          </a:p>
          <a:p>
            <a:pPr marL="0" indent="0">
              <a:buNone/>
            </a:pPr>
            <a:endParaRPr lang="en-US" sz="4000" dirty="0"/>
          </a:p>
          <a:p>
            <a:pPr marL="0" indent="0">
              <a:buNone/>
            </a:pPr>
            <a:r>
              <a:rPr lang="en-US" sz="4000" dirty="0"/>
              <a:t>A. Zeal Based in </a:t>
            </a:r>
            <a:r>
              <a:rPr lang="en-US" sz="4000" u="sng" dirty="0"/>
              <a:t>Knowledge </a:t>
            </a:r>
            <a:r>
              <a:rPr lang="en-US" sz="4000" dirty="0"/>
              <a:t> (Romans 10:2)</a:t>
            </a:r>
          </a:p>
          <a:p>
            <a:pPr marL="0" indent="0">
              <a:buNone/>
            </a:pPr>
            <a:r>
              <a:rPr lang="en-US" sz="4000" dirty="0"/>
              <a:t>B. Zeal based in </a:t>
            </a:r>
            <a:r>
              <a:rPr lang="en-US" sz="4000" u="sng" dirty="0"/>
              <a:t>Purpose</a:t>
            </a:r>
            <a:r>
              <a:rPr lang="en-US" sz="4000" dirty="0"/>
              <a:t> (Galatians 4:18)</a:t>
            </a:r>
          </a:p>
          <a:p>
            <a:pPr marL="0" indent="0">
              <a:buNone/>
            </a:pPr>
            <a:endParaRPr lang="en-US" sz="4000" u="sng" dirty="0"/>
          </a:p>
          <a:p>
            <a:pPr marL="0" indent="0">
              <a:buNone/>
            </a:pPr>
            <a:endParaRPr lang="en-US" sz="4000" dirty="0"/>
          </a:p>
          <a:p>
            <a:pPr marL="0" indent="0">
              <a:buNone/>
            </a:pPr>
            <a:endParaRPr lang="en-US" sz="4000" dirty="0"/>
          </a:p>
          <a:p>
            <a:pPr marL="0" indent="0">
              <a:buNone/>
            </a:pPr>
            <a:endParaRPr lang="en-US" sz="6600" dirty="0"/>
          </a:p>
        </p:txBody>
      </p:sp>
    </p:spTree>
    <p:extLst>
      <p:ext uri="{BB962C8B-B14F-4D97-AF65-F5344CB8AC3E}">
        <p14:creationId xmlns:p14="http://schemas.microsoft.com/office/powerpoint/2010/main" val="392750589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1A8AD9-48E6-D34B-A6C3-6E9F0932D8D3}"/>
              </a:ext>
            </a:extLst>
          </p:cNvPr>
          <p:cNvSpPr>
            <a:spLocks noGrp="1"/>
          </p:cNvSpPr>
          <p:nvPr>
            <p:ph idx="1"/>
          </p:nvPr>
        </p:nvSpPr>
        <p:spPr>
          <a:xfrm>
            <a:off x="805544" y="348343"/>
            <a:ext cx="10983686" cy="6895419"/>
          </a:xfrm>
        </p:spPr>
        <p:txBody>
          <a:bodyPr>
            <a:normAutofit/>
          </a:bodyPr>
          <a:lstStyle/>
          <a:p>
            <a:pPr marL="0" indent="0">
              <a:buNone/>
            </a:pPr>
            <a:r>
              <a:rPr lang="en-US" sz="4000" dirty="0"/>
              <a:t>Zeal without knowledge will lead you to disobedience</a:t>
            </a:r>
          </a:p>
          <a:p>
            <a:pPr marL="0" indent="0">
              <a:buNone/>
            </a:pPr>
            <a:endParaRPr lang="en-US" sz="4000" dirty="0"/>
          </a:p>
          <a:p>
            <a:pPr marL="0" indent="0">
              <a:buNone/>
            </a:pPr>
            <a:r>
              <a:rPr lang="en-US" sz="4000" dirty="0"/>
              <a:t>Zeal without purpose will exhaust your strengths on temporal pursuits</a:t>
            </a:r>
          </a:p>
          <a:p>
            <a:pPr marL="0" indent="0">
              <a:buNone/>
            </a:pPr>
            <a:endParaRPr lang="en-US" sz="4000" dirty="0"/>
          </a:p>
          <a:p>
            <a:pPr marL="0" indent="0">
              <a:buNone/>
            </a:pPr>
            <a:endParaRPr lang="en-US" sz="4000" dirty="0"/>
          </a:p>
          <a:p>
            <a:pPr marL="0" indent="0">
              <a:buNone/>
            </a:pPr>
            <a:endParaRPr lang="en-US" sz="6600" dirty="0"/>
          </a:p>
        </p:txBody>
      </p:sp>
    </p:spTree>
    <p:extLst>
      <p:ext uri="{BB962C8B-B14F-4D97-AF65-F5344CB8AC3E}">
        <p14:creationId xmlns:p14="http://schemas.microsoft.com/office/powerpoint/2010/main" val="35086480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1A8AD9-48E6-D34B-A6C3-6E9F0932D8D3}"/>
              </a:ext>
            </a:extLst>
          </p:cNvPr>
          <p:cNvSpPr>
            <a:spLocks noGrp="1"/>
          </p:cNvSpPr>
          <p:nvPr>
            <p:ph idx="1"/>
          </p:nvPr>
        </p:nvSpPr>
        <p:spPr>
          <a:xfrm>
            <a:off x="805544" y="348343"/>
            <a:ext cx="10983686" cy="6895419"/>
          </a:xfrm>
        </p:spPr>
        <p:txBody>
          <a:bodyPr>
            <a:normAutofit/>
          </a:bodyPr>
          <a:lstStyle/>
          <a:p>
            <a:pPr marL="0" indent="0">
              <a:buNone/>
            </a:pPr>
            <a:r>
              <a:rPr lang="en-US" sz="3600" dirty="0"/>
              <a:t>  The Rest of the Story-</a:t>
            </a:r>
            <a:br>
              <a:rPr lang="en-US" sz="3600" dirty="0"/>
            </a:br>
            <a:r>
              <a:rPr lang="en-US" sz="3600" dirty="0"/>
              <a:t>After Pentecost, Simon is not mentioned again. We have no way of knowing what happened to him. One traditions says that he worked in Egypt, and another that he served with Jude in modern day Iran. Some believed he may have served in the church of Jerusalem. There are also several stories about how he died, ranging from being sawed in half, to having his throat cut, to dying of natural causes. His place of burial is unknown. </a:t>
            </a:r>
          </a:p>
          <a:p>
            <a:pPr marL="0" indent="0">
              <a:buNone/>
            </a:pPr>
            <a:endParaRPr lang="en-US" sz="4000" dirty="0"/>
          </a:p>
          <a:p>
            <a:pPr marL="0" indent="0">
              <a:buNone/>
            </a:pPr>
            <a:endParaRPr lang="en-US" sz="4000" dirty="0"/>
          </a:p>
          <a:p>
            <a:pPr marL="0" indent="0">
              <a:buNone/>
            </a:pPr>
            <a:endParaRPr lang="en-US" sz="6600" dirty="0"/>
          </a:p>
        </p:txBody>
      </p:sp>
    </p:spTree>
    <p:extLst>
      <p:ext uri="{BB962C8B-B14F-4D97-AF65-F5344CB8AC3E}">
        <p14:creationId xmlns:p14="http://schemas.microsoft.com/office/powerpoint/2010/main" val="32866426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357188" y="2493963"/>
            <a:ext cx="11730038" cy="1325563"/>
          </a:xfrm>
        </p:spPr>
        <p:txBody>
          <a:bodyPr>
            <a:noAutofit/>
          </a:bodyPr>
          <a:lstStyle/>
          <a:p>
            <a:r>
              <a:rPr lang="en-US" sz="8000" dirty="0"/>
              <a:t>Matthew Levi- </a:t>
            </a:r>
            <a:br>
              <a:rPr lang="en-US" sz="8000" dirty="0"/>
            </a:br>
            <a:br>
              <a:rPr lang="en-US" sz="8000" dirty="0"/>
            </a:br>
            <a:r>
              <a:rPr lang="en-US" sz="8000" dirty="0"/>
              <a:t>-Finding what is Valuable</a:t>
            </a:r>
          </a:p>
        </p:txBody>
      </p:sp>
    </p:spTree>
    <p:extLst>
      <p:ext uri="{BB962C8B-B14F-4D97-AF65-F5344CB8AC3E}">
        <p14:creationId xmlns:p14="http://schemas.microsoft.com/office/powerpoint/2010/main" val="28406289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357188" y="2493963"/>
            <a:ext cx="11730038" cy="1325563"/>
          </a:xfrm>
        </p:spPr>
        <p:txBody>
          <a:bodyPr>
            <a:noAutofit/>
          </a:bodyPr>
          <a:lstStyle/>
          <a:p>
            <a:r>
              <a:rPr lang="en-US" sz="4800" dirty="0"/>
              <a:t>Truett Cathy is the founder and chairman of Chick-Fil- A, Inc. His company is one of the fastest growing companies in the US, having 1,000 locations in 35 states. You would think that Mr. Cathy is your average rich CEO, but he is not. </a:t>
            </a:r>
          </a:p>
        </p:txBody>
      </p:sp>
    </p:spTree>
    <p:extLst>
      <p:ext uri="{BB962C8B-B14F-4D97-AF65-F5344CB8AC3E}">
        <p14:creationId xmlns:p14="http://schemas.microsoft.com/office/powerpoint/2010/main" val="25982289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357188" y="2493963"/>
            <a:ext cx="11730038" cy="1325563"/>
          </a:xfrm>
        </p:spPr>
        <p:txBody>
          <a:bodyPr>
            <a:noAutofit/>
          </a:bodyPr>
          <a:lstStyle/>
          <a:p>
            <a:r>
              <a:rPr lang="en-US" sz="4800" dirty="0"/>
              <a:t>Aside from refusing to open his store on Sunday, he. Is an extremely generous Christian man. He has given away millions in scholarships, runs 11 foster care homes in the US and Brazil, runs Camp </a:t>
            </a:r>
            <a:r>
              <a:rPr lang="en-US" sz="4800" dirty="0" err="1"/>
              <a:t>WinShape</a:t>
            </a:r>
            <a:r>
              <a:rPr lang="en-US" sz="4800" dirty="0"/>
              <a:t> for boys and girls, and has taught a Sunday School class to 13 year-olds for over 40 years.</a:t>
            </a:r>
          </a:p>
        </p:txBody>
      </p:sp>
    </p:spTree>
    <p:extLst>
      <p:ext uri="{BB962C8B-B14F-4D97-AF65-F5344CB8AC3E}">
        <p14:creationId xmlns:p14="http://schemas.microsoft.com/office/powerpoint/2010/main" val="34879909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357188" y="2493963"/>
            <a:ext cx="11730038" cy="1325563"/>
          </a:xfrm>
        </p:spPr>
        <p:txBody>
          <a:bodyPr>
            <a:noAutofit/>
          </a:bodyPr>
          <a:lstStyle/>
          <a:p>
            <a:r>
              <a:rPr lang="en-US" sz="4800" dirty="0"/>
              <a:t>Truett Cathy knows what is of value. It is not money or power; it is relationships with God and others. Matthew Levi, a tax collector that would become one of the disciples, did not understand what was valuable. To understand Matthew, you must first understand tax collectors.</a:t>
            </a:r>
          </a:p>
        </p:txBody>
      </p:sp>
    </p:spTree>
    <p:extLst>
      <p:ext uri="{BB962C8B-B14F-4D97-AF65-F5344CB8AC3E}">
        <p14:creationId xmlns:p14="http://schemas.microsoft.com/office/powerpoint/2010/main" val="2442748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461962" y="-385763"/>
            <a:ext cx="11730038" cy="1325563"/>
          </a:xfrm>
        </p:spPr>
        <p:txBody>
          <a:bodyPr>
            <a:noAutofit/>
          </a:bodyPr>
          <a:lstStyle/>
          <a:p>
            <a:r>
              <a:rPr lang="en-US" sz="3200" dirty="0"/>
              <a:t> WHAT is a TAX collector?</a:t>
            </a:r>
          </a:p>
        </p:txBody>
      </p:sp>
      <p:sp>
        <p:nvSpPr>
          <p:cNvPr id="3" name="TextBox 2">
            <a:extLst>
              <a:ext uri="{FF2B5EF4-FFF2-40B4-BE49-F238E27FC236}">
                <a16:creationId xmlns:a16="http://schemas.microsoft.com/office/drawing/2014/main" id="{DA6FE0A3-C763-0D4C-8C01-735A61711CE4}"/>
              </a:ext>
            </a:extLst>
          </p:cNvPr>
          <p:cNvSpPr txBox="1"/>
          <p:nvPr/>
        </p:nvSpPr>
        <p:spPr>
          <a:xfrm>
            <a:off x="123825" y="939800"/>
            <a:ext cx="11730038" cy="5632311"/>
          </a:xfrm>
          <a:prstGeom prst="rect">
            <a:avLst/>
          </a:prstGeom>
          <a:noFill/>
        </p:spPr>
        <p:txBody>
          <a:bodyPr wrap="square" rtlCol="0">
            <a:spAutoFit/>
          </a:bodyPr>
          <a:lstStyle/>
          <a:p>
            <a:r>
              <a:rPr lang="en-US" sz="3600" dirty="0"/>
              <a:t>-Tax collectors worked for the Roman Government even though they were Jews. Rome preferred to have local  people working, so they could know who had money. They betrayed the Jews for the Romans. </a:t>
            </a:r>
          </a:p>
          <a:p>
            <a:endParaRPr lang="en-US" sz="3600" dirty="0"/>
          </a:p>
          <a:p>
            <a:r>
              <a:rPr lang="en-US" sz="3600" dirty="0"/>
              <a:t>-They made money by getting to keep a percentage of what they took in. Most, however, cheated people by taxing them more than they should and keeping the difference.</a:t>
            </a:r>
          </a:p>
          <a:p>
            <a:endParaRPr lang="en-US" sz="3600" dirty="0"/>
          </a:p>
        </p:txBody>
      </p:sp>
    </p:spTree>
    <p:extLst>
      <p:ext uri="{BB962C8B-B14F-4D97-AF65-F5344CB8AC3E}">
        <p14:creationId xmlns:p14="http://schemas.microsoft.com/office/powerpoint/2010/main" val="103786796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461962" y="-385763"/>
            <a:ext cx="11730038" cy="1325563"/>
          </a:xfrm>
        </p:spPr>
        <p:txBody>
          <a:bodyPr>
            <a:noAutofit/>
          </a:bodyPr>
          <a:lstStyle/>
          <a:p>
            <a:r>
              <a:rPr lang="en-US" sz="3200" dirty="0"/>
              <a:t> WHAT is a TAX collector?</a:t>
            </a:r>
          </a:p>
        </p:txBody>
      </p:sp>
      <p:sp>
        <p:nvSpPr>
          <p:cNvPr id="3" name="TextBox 2">
            <a:extLst>
              <a:ext uri="{FF2B5EF4-FFF2-40B4-BE49-F238E27FC236}">
                <a16:creationId xmlns:a16="http://schemas.microsoft.com/office/drawing/2014/main" id="{DA6FE0A3-C763-0D4C-8C01-735A61711CE4}"/>
              </a:ext>
            </a:extLst>
          </p:cNvPr>
          <p:cNvSpPr txBox="1"/>
          <p:nvPr/>
        </p:nvSpPr>
        <p:spPr>
          <a:xfrm>
            <a:off x="123825" y="939800"/>
            <a:ext cx="11730038" cy="4401205"/>
          </a:xfrm>
          <a:prstGeom prst="rect">
            <a:avLst/>
          </a:prstGeom>
          <a:noFill/>
        </p:spPr>
        <p:txBody>
          <a:bodyPr wrap="square" rtlCol="0">
            <a:spAutoFit/>
          </a:bodyPr>
          <a:lstStyle/>
          <a:p>
            <a:r>
              <a:rPr lang="en-US" sz="4000" dirty="0"/>
              <a:t>-Most tax collectors were intelligent to be able to keep up with money and wealthy from their lifestyle of cheating. </a:t>
            </a:r>
          </a:p>
          <a:p>
            <a:endParaRPr lang="en-US" sz="4000" dirty="0"/>
          </a:p>
          <a:p>
            <a:r>
              <a:rPr lang="en-US" sz="4000" dirty="0"/>
              <a:t>-In Scripture they are mentioned along with drunkards, robbers, prostitutes, and sinners, showing how they were viewed. </a:t>
            </a:r>
          </a:p>
        </p:txBody>
      </p:sp>
    </p:spTree>
    <p:extLst>
      <p:ext uri="{BB962C8B-B14F-4D97-AF65-F5344CB8AC3E}">
        <p14:creationId xmlns:p14="http://schemas.microsoft.com/office/powerpoint/2010/main" val="21697163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619125" y="2211318"/>
            <a:ext cx="11730038" cy="1325563"/>
          </a:xfrm>
        </p:spPr>
        <p:txBody>
          <a:bodyPr>
            <a:noAutofit/>
          </a:bodyPr>
          <a:lstStyle/>
          <a:p>
            <a:r>
              <a:rPr lang="en-US" dirty="0"/>
              <a:t>Matthew Levi was an unlikely disciple. His decision to steal from the Jews and work for the Romans showed what he thought was valuable: money. He was sitting at his booth and haggling with people when Jesus asked him to leave it all and follow him. Would he give up his wealth to find what is truly valuable?</a:t>
            </a:r>
          </a:p>
        </p:txBody>
      </p:sp>
    </p:spTree>
    <p:extLst>
      <p:ext uri="{BB962C8B-B14F-4D97-AF65-F5344CB8AC3E}">
        <p14:creationId xmlns:p14="http://schemas.microsoft.com/office/powerpoint/2010/main" val="3401434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30BD92-670E-044E-AD3F-318509C78727}"/>
              </a:ext>
            </a:extLst>
          </p:cNvPr>
          <p:cNvSpPr>
            <a:spLocks noGrp="1"/>
          </p:cNvSpPr>
          <p:nvPr>
            <p:ph type="title"/>
          </p:nvPr>
        </p:nvSpPr>
        <p:spPr>
          <a:xfrm>
            <a:off x="1102368" y="1877492"/>
            <a:ext cx="4030132" cy="3215373"/>
          </a:xfrm>
        </p:spPr>
        <p:txBody>
          <a:bodyPr>
            <a:normAutofit/>
          </a:bodyPr>
          <a:lstStyle/>
          <a:p>
            <a:pPr algn="ctr"/>
            <a:r>
              <a:rPr lang="en-US" dirty="0"/>
              <a:t>2. James spent time with Christ</a:t>
            </a: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tx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5EF50394-EC77-A84C-BDF9-5B05AC89F040}"/>
              </a:ext>
            </a:extLst>
          </p:cNvPr>
          <p:cNvSpPr>
            <a:spLocks noGrp="1"/>
          </p:cNvSpPr>
          <p:nvPr>
            <p:ph idx="1"/>
          </p:nvPr>
        </p:nvSpPr>
        <p:spPr>
          <a:xfrm>
            <a:off x="5848332" y="377893"/>
            <a:ext cx="5603709" cy="5660049"/>
          </a:xfrm>
        </p:spPr>
        <p:txBody>
          <a:bodyPr>
            <a:normAutofit/>
          </a:bodyPr>
          <a:lstStyle/>
          <a:p>
            <a:pPr>
              <a:lnSpc>
                <a:spcPct val="100000"/>
              </a:lnSpc>
            </a:pPr>
            <a:r>
              <a:rPr lang="en-US" dirty="0"/>
              <a:t>James spent time with Christ each ay as he and the disciples walked throughout the countryside. There were countless hours that they spent talking, discussing, and sharing. To James spending time with Jesus was a lifestyle. </a:t>
            </a:r>
            <a:br>
              <a:rPr lang="en-US" dirty="0"/>
            </a:br>
            <a:br>
              <a:rPr lang="en-US" dirty="0"/>
            </a:br>
            <a:r>
              <a:rPr lang="en-US" dirty="0"/>
              <a:t>What were some of the things that James saw?</a:t>
            </a: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581034" y="5750136"/>
            <a:ext cx="1054466" cy="469689"/>
            <a:chOff x="9841624" y="4115729"/>
            <a:chExt cx="602169" cy="268223"/>
          </a:xfrm>
          <a:solidFill>
            <a:schemeClr val="tx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027173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590550" y="2882831"/>
            <a:ext cx="11730038" cy="1325563"/>
          </a:xfrm>
        </p:spPr>
        <p:txBody>
          <a:bodyPr>
            <a:noAutofit/>
          </a:bodyPr>
          <a:lstStyle/>
          <a:p>
            <a:r>
              <a:rPr lang="en-US" dirty="0"/>
              <a:t>All three Synoptists have the story of the call of the tax collector (who is called Matthew in this Gospel and Levi in the other two), and all three place it immediately after the healing of the paralytic. In all three he is sitting in the tax office when he responds to the call. Matthew and Luke give the story about the same amount of space, but characteristically Mark’s account is a little longer.</a:t>
            </a:r>
            <a:br>
              <a:rPr lang="en-US" dirty="0"/>
            </a:br>
            <a:endParaRPr lang="en-US" dirty="0"/>
          </a:p>
        </p:txBody>
      </p:sp>
    </p:spTree>
    <p:extLst>
      <p:ext uri="{BB962C8B-B14F-4D97-AF65-F5344CB8AC3E}">
        <p14:creationId xmlns:p14="http://schemas.microsoft.com/office/powerpoint/2010/main" val="19124243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390524" y="2420143"/>
            <a:ext cx="11730038" cy="1325563"/>
          </a:xfrm>
        </p:spPr>
        <p:txBody>
          <a:bodyPr>
            <a:noAutofit/>
          </a:bodyPr>
          <a:lstStyle/>
          <a:p>
            <a:r>
              <a:rPr lang="en-US" dirty="0"/>
              <a:t> 1. Matthew found the value of a relationship </a:t>
            </a:r>
            <a:r>
              <a:rPr lang="en-US" u="sng" dirty="0"/>
              <a:t>with</a:t>
            </a:r>
            <a:r>
              <a:rPr lang="en-US" dirty="0"/>
              <a:t> </a:t>
            </a:r>
            <a:r>
              <a:rPr lang="en-US" u="sng" dirty="0"/>
              <a:t>God </a:t>
            </a:r>
            <a:r>
              <a:rPr lang="en-US" dirty="0"/>
              <a:t>(Matthew 9:9-13) </a:t>
            </a:r>
            <a:br>
              <a:rPr lang="en-US" dirty="0"/>
            </a:br>
            <a:r>
              <a:rPr lang="en-US" dirty="0"/>
              <a:t>	</a:t>
            </a:r>
            <a:br>
              <a:rPr lang="en-US" dirty="0"/>
            </a:br>
            <a:r>
              <a:rPr lang="en-US" dirty="0"/>
              <a:t>	A. He counted the </a:t>
            </a:r>
            <a:r>
              <a:rPr lang="en-US" u="sng" dirty="0"/>
              <a:t>cost.</a:t>
            </a:r>
            <a:br>
              <a:rPr lang="en-US" u="sng" dirty="0"/>
            </a:br>
            <a:r>
              <a:rPr lang="en-US" dirty="0"/>
              <a:t>	B. He left his </a:t>
            </a:r>
            <a:r>
              <a:rPr lang="en-US" u="sng" dirty="0"/>
              <a:t>wealthy</a:t>
            </a:r>
            <a:r>
              <a:rPr lang="en-US" dirty="0"/>
              <a:t> </a:t>
            </a:r>
            <a:r>
              <a:rPr lang="en-US" u="sng" dirty="0"/>
              <a:t>lifestyle.</a:t>
            </a:r>
            <a:br>
              <a:rPr lang="en-US" u="sng" dirty="0"/>
            </a:br>
            <a:br>
              <a:rPr lang="en-US" u="sng" dirty="0"/>
            </a:br>
            <a:r>
              <a:rPr lang="en-US" dirty="0"/>
              <a:t>Matthew had counted a lot of money, but now had to count the cost. He determined that Christ was more valuable than a wealthy lifestyle.</a:t>
            </a:r>
          </a:p>
        </p:txBody>
      </p:sp>
      <p:sp>
        <p:nvSpPr>
          <p:cNvPr id="3" name="TextBox 2">
            <a:extLst>
              <a:ext uri="{FF2B5EF4-FFF2-40B4-BE49-F238E27FC236}">
                <a16:creationId xmlns:a16="http://schemas.microsoft.com/office/drawing/2014/main" id="{DA6FE0A3-C763-0D4C-8C01-735A61711CE4}"/>
              </a:ext>
            </a:extLst>
          </p:cNvPr>
          <p:cNvSpPr txBox="1"/>
          <p:nvPr/>
        </p:nvSpPr>
        <p:spPr>
          <a:xfrm>
            <a:off x="0" y="4954588"/>
            <a:ext cx="11730038" cy="707886"/>
          </a:xfrm>
          <a:prstGeom prst="rect">
            <a:avLst/>
          </a:prstGeom>
          <a:noFill/>
        </p:spPr>
        <p:txBody>
          <a:bodyPr wrap="square" rtlCol="0">
            <a:spAutoFit/>
          </a:bodyPr>
          <a:lstStyle/>
          <a:p>
            <a:endParaRPr lang="en-US" sz="4000" dirty="0"/>
          </a:p>
        </p:txBody>
      </p:sp>
    </p:spTree>
    <p:extLst>
      <p:ext uri="{BB962C8B-B14F-4D97-AF65-F5344CB8AC3E}">
        <p14:creationId xmlns:p14="http://schemas.microsoft.com/office/powerpoint/2010/main" val="32499245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390524" y="2420143"/>
            <a:ext cx="11730038" cy="1325563"/>
          </a:xfrm>
        </p:spPr>
        <p:txBody>
          <a:bodyPr>
            <a:noAutofit/>
          </a:bodyPr>
          <a:lstStyle/>
          <a:p>
            <a:r>
              <a:rPr lang="en-US" dirty="0"/>
              <a:t> 1. Matthew found the value of a relationship apart from wealth  (Matthew 9:9-13) </a:t>
            </a:r>
            <a:br>
              <a:rPr lang="en-US" dirty="0"/>
            </a:br>
            <a:r>
              <a:rPr lang="en-US" dirty="0"/>
              <a:t>	</a:t>
            </a:r>
            <a:br>
              <a:rPr lang="en-US" dirty="0"/>
            </a:br>
            <a:r>
              <a:rPr lang="en-US" dirty="0"/>
              <a:t>	A. He counted the </a:t>
            </a:r>
            <a:r>
              <a:rPr lang="en-US" u="sng" dirty="0"/>
              <a:t>cost.</a:t>
            </a:r>
            <a:br>
              <a:rPr lang="en-US" u="sng" dirty="0"/>
            </a:br>
            <a:r>
              <a:rPr lang="en-US" dirty="0"/>
              <a:t>	B. He left his </a:t>
            </a:r>
            <a:r>
              <a:rPr lang="en-US" u="sng" dirty="0"/>
              <a:t>wealthy</a:t>
            </a:r>
            <a:r>
              <a:rPr lang="en-US" dirty="0"/>
              <a:t> </a:t>
            </a:r>
            <a:r>
              <a:rPr lang="en-US" u="sng" dirty="0"/>
              <a:t>lifestyle.</a:t>
            </a:r>
            <a:br>
              <a:rPr lang="en-US" u="sng" dirty="0"/>
            </a:br>
            <a:br>
              <a:rPr lang="en-US" u="sng" dirty="0"/>
            </a:br>
            <a:r>
              <a:rPr lang="en-US" dirty="0"/>
              <a:t>Matthew booth was where he did business. By walking away, he was giving up how he made a living.</a:t>
            </a:r>
          </a:p>
        </p:txBody>
      </p:sp>
      <p:sp>
        <p:nvSpPr>
          <p:cNvPr id="3" name="TextBox 2">
            <a:extLst>
              <a:ext uri="{FF2B5EF4-FFF2-40B4-BE49-F238E27FC236}">
                <a16:creationId xmlns:a16="http://schemas.microsoft.com/office/drawing/2014/main" id="{DA6FE0A3-C763-0D4C-8C01-735A61711CE4}"/>
              </a:ext>
            </a:extLst>
          </p:cNvPr>
          <p:cNvSpPr txBox="1"/>
          <p:nvPr/>
        </p:nvSpPr>
        <p:spPr>
          <a:xfrm>
            <a:off x="0" y="4954588"/>
            <a:ext cx="11730038" cy="707886"/>
          </a:xfrm>
          <a:prstGeom prst="rect">
            <a:avLst/>
          </a:prstGeom>
          <a:noFill/>
        </p:spPr>
        <p:txBody>
          <a:bodyPr wrap="square" rtlCol="0">
            <a:spAutoFit/>
          </a:bodyPr>
          <a:lstStyle/>
          <a:p>
            <a:endParaRPr lang="en-US" sz="4000" dirty="0"/>
          </a:p>
        </p:txBody>
      </p:sp>
    </p:spTree>
    <p:extLst>
      <p:ext uri="{BB962C8B-B14F-4D97-AF65-F5344CB8AC3E}">
        <p14:creationId xmlns:p14="http://schemas.microsoft.com/office/powerpoint/2010/main" val="151792981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390524" y="2420143"/>
            <a:ext cx="11730038" cy="1325563"/>
          </a:xfrm>
        </p:spPr>
        <p:txBody>
          <a:bodyPr>
            <a:noAutofit/>
          </a:bodyPr>
          <a:lstStyle/>
          <a:p>
            <a:r>
              <a:rPr lang="en-US" dirty="0"/>
              <a:t> 2. Matthew found the value of relationships </a:t>
            </a:r>
            <a:r>
              <a:rPr lang="en-US" u="sng" dirty="0"/>
              <a:t>with</a:t>
            </a:r>
            <a:r>
              <a:rPr lang="en-US" dirty="0"/>
              <a:t> </a:t>
            </a:r>
            <a:r>
              <a:rPr lang="en-US" u="sng" dirty="0"/>
              <a:t>others</a:t>
            </a:r>
            <a:r>
              <a:rPr lang="en-US" dirty="0"/>
              <a:t>. Matthew rejoices in  the value of found grace (Matthew 9:10) </a:t>
            </a:r>
            <a:br>
              <a:rPr lang="en-US" dirty="0"/>
            </a:br>
            <a:r>
              <a:rPr lang="en-US" dirty="0"/>
              <a:t>	</a:t>
            </a:r>
            <a:br>
              <a:rPr lang="en-US" dirty="0"/>
            </a:br>
            <a:r>
              <a:rPr lang="en-US" dirty="0"/>
              <a:t>	A. He threw a party so others could meet Jesus </a:t>
            </a:r>
            <a:br>
              <a:rPr lang="en-US" u="sng" dirty="0"/>
            </a:br>
            <a:r>
              <a:rPr lang="en-US" dirty="0"/>
              <a:t>	B. He started caring about others</a:t>
            </a:r>
            <a:r>
              <a:rPr lang="en-US" u="sng" dirty="0"/>
              <a:t>.</a:t>
            </a:r>
            <a:br>
              <a:rPr lang="en-US" u="sng" dirty="0"/>
            </a:br>
            <a:br>
              <a:rPr lang="en-US" u="sng" dirty="0"/>
            </a:br>
            <a:endParaRPr lang="en-US" dirty="0"/>
          </a:p>
        </p:txBody>
      </p:sp>
      <p:sp>
        <p:nvSpPr>
          <p:cNvPr id="3" name="TextBox 2">
            <a:extLst>
              <a:ext uri="{FF2B5EF4-FFF2-40B4-BE49-F238E27FC236}">
                <a16:creationId xmlns:a16="http://schemas.microsoft.com/office/drawing/2014/main" id="{DA6FE0A3-C763-0D4C-8C01-735A61711CE4}"/>
              </a:ext>
            </a:extLst>
          </p:cNvPr>
          <p:cNvSpPr txBox="1"/>
          <p:nvPr/>
        </p:nvSpPr>
        <p:spPr>
          <a:xfrm>
            <a:off x="0" y="4954588"/>
            <a:ext cx="11730038" cy="707886"/>
          </a:xfrm>
          <a:prstGeom prst="rect">
            <a:avLst/>
          </a:prstGeom>
          <a:noFill/>
        </p:spPr>
        <p:txBody>
          <a:bodyPr wrap="square" rtlCol="0">
            <a:spAutoFit/>
          </a:bodyPr>
          <a:lstStyle/>
          <a:p>
            <a:endParaRPr lang="en-US" sz="4000" dirty="0"/>
          </a:p>
        </p:txBody>
      </p:sp>
    </p:spTree>
    <p:extLst>
      <p:ext uri="{BB962C8B-B14F-4D97-AF65-F5344CB8AC3E}">
        <p14:creationId xmlns:p14="http://schemas.microsoft.com/office/powerpoint/2010/main" val="29968441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461962" y="3105943"/>
            <a:ext cx="11730038" cy="1325563"/>
          </a:xfrm>
        </p:spPr>
        <p:txBody>
          <a:bodyPr>
            <a:noAutofit/>
          </a:bodyPr>
          <a:lstStyle/>
          <a:p>
            <a:r>
              <a:rPr lang="en-US" dirty="0"/>
              <a:t>The term “sinners” (9:11, 13; 11:19; 26:45; cf. Mark 2:14–22; Luke 5:27–32) designates those whose behavior was egregiously ungodly, but from the Pharisaic perspective it may also include those who did not observe the traditional interpretations of the Bible (15:2) on such matters as ritual purity, food laws, and Sabbath observance</a:t>
            </a:r>
            <a:br>
              <a:rPr lang="en-US" u="sng" dirty="0"/>
            </a:br>
            <a:br>
              <a:rPr lang="en-US" u="sng" dirty="0"/>
            </a:br>
            <a:endParaRPr lang="en-US" dirty="0"/>
          </a:p>
        </p:txBody>
      </p:sp>
      <p:sp>
        <p:nvSpPr>
          <p:cNvPr id="3" name="TextBox 2">
            <a:extLst>
              <a:ext uri="{FF2B5EF4-FFF2-40B4-BE49-F238E27FC236}">
                <a16:creationId xmlns:a16="http://schemas.microsoft.com/office/drawing/2014/main" id="{DA6FE0A3-C763-0D4C-8C01-735A61711CE4}"/>
              </a:ext>
            </a:extLst>
          </p:cNvPr>
          <p:cNvSpPr txBox="1"/>
          <p:nvPr/>
        </p:nvSpPr>
        <p:spPr>
          <a:xfrm>
            <a:off x="0" y="4954588"/>
            <a:ext cx="11730038" cy="707886"/>
          </a:xfrm>
          <a:prstGeom prst="rect">
            <a:avLst/>
          </a:prstGeom>
          <a:noFill/>
        </p:spPr>
        <p:txBody>
          <a:bodyPr wrap="square" rtlCol="0">
            <a:spAutoFit/>
          </a:bodyPr>
          <a:lstStyle/>
          <a:p>
            <a:endParaRPr lang="en-US" sz="4000" dirty="0"/>
          </a:p>
        </p:txBody>
      </p:sp>
    </p:spTree>
    <p:extLst>
      <p:ext uri="{BB962C8B-B14F-4D97-AF65-F5344CB8AC3E}">
        <p14:creationId xmlns:p14="http://schemas.microsoft.com/office/powerpoint/2010/main" val="140442623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461962" y="3105943"/>
            <a:ext cx="11730038" cy="1325563"/>
          </a:xfrm>
        </p:spPr>
        <p:txBody>
          <a:bodyPr>
            <a:noAutofit/>
          </a:bodyPr>
          <a:lstStyle/>
          <a:p>
            <a:r>
              <a:rPr lang="en-US" dirty="0"/>
              <a:t> Fellowship around a table was taken seriously in Jesus’ time, as being an act that implies deeper unity than is currently attributed to it in the West. His participation in table fellowship probably should be viewed as a foretaste of eschatological festivities (8:11; 22:1–14; 25:1–13; 26:29).</a:t>
            </a:r>
            <a:br>
              <a:rPr lang="en-US" dirty="0"/>
            </a:br>
            <a:br>
              <a:rPr lang="en-US" u="sng" dirty="0"/>
            </a:br>
            <a:endParaRPr lang="en-US" dirty="0"/>
          </a:p>
        </p:txBody>
      </p:sp>
      <p:sp>
        <p:nvSpPr>
          <p:cNvPr id="3" name="TextBox 2">
            <a:extLst>
              <a:ext uri="{FF2B5EF4-FFF2-40B4-BE49-F238E27FC236}">
                <a16:creationId xmlns:a16="http://schemas.microsoft.com/office/drawing/2014/main" id="{DA6FE0A3-C763-0D4C-8C01-735A61711CE4}"/>
              </a:ext>
            </a:extLst>
          </p:cNvPr>
          <p:cNvSpPr txBox="1"/>
          <p:nvPr/>
        </p:nvSpPr>
        <p:spPr>
          <a:xfrm>
            <a:off x="0" y="4954588"/>
            <a:ext cx="11730038" cy="707886"/>
          </a:xfrm>
          <a:prstGeom prst="rect">
            <a:avLst/>
          </a:prstGeom>
          <a:noFill/>
        </p:spPr>
        <p:txBody>
          <a:bodyPr wrap="square" rtlCol="0">
            <a:spAutoFit/>
          </a:bodyPr>
          <a:lstStyle/>
          <a:p>
            <a:endParaRPr lang="en-US" sz="4000" dirty="0"/>
          </a:p>
        </p:txBody>
      </p:sp>
    </p:spTree>
    <p:extLst>
      <p:ext uri="{BB962C8B-B14F-4D97-AF65-F5344CB8AC3E}">
        <p14:creationId xmlns:p14="http://schemas.microsoft.com/office/powerpoint/2010/main" val="206317237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461962" y="3277393"/>
            <a:ext cx="11730038" cy="1325563"/>
          </a:xfrm>
        </p:spPr>
        <p:txBody>
          <a:bodyPr>
            <a:noAutofit/>
          </a:bodyPr>
          <a:lstStyle/>
          <a:p>
            <a:r>
              <a:rPr lang="en-US" dirty="0"/>
              <a:t> Jesus exemplified the ideals of Hosea 6:6 in calling Matthew the tax collector to be his disciple and in associating with tax collectors and sinners. While the Pharisees no doubt knew this text, they did not grasp its applicability to the matter of associating with outcasts. His Kingdom ministry is not circumscribed by ritual impurity, ethnicity, or gender, and neither will social stigmas limit its outreach. God’s primary attribute in relating to sinful humans is mercy. </a:t>
            </a:r>
            <a:br>
              <a:rPr lang="en-US" dirty="0"/>
            </a:br>
            <a:br>
              <a:rPr lang="en-US" u="sng" dirty="0"/>
            </a:br>
            <a:endParaRPr lang="en-US" dirty="0"/>
          </a:p>
        </p:txBody>
      </p:sp>
      <p:sp>
        <p:nvSpPr>
          <p:cNvPr id="3" name="TextBox 2">
            <a:extLst>
              <a:ext uri="{FF2B5EF4-FFF2-40B4-BE49-F238E27FC236}">
                <a16:creationId xmlns:a16="http://schemas.microsoft.com/office/drawing/2014/main" id="{DA6FE0A3-C763-0D4C-8C01-735A61711CE4}"/>
              </a:ext>
            </a:extLst>
          </p:cNvPr>
          <p:cNvSpPr txBox="1"/>
          <p:nvPr/>
        </p:nvSpPr>
        <p:spPr>
          <a:xfrm>
            <a:off x="0" y="4954588"/>
            <a:ext cx="11730038" cy="707886"/>
          </a:xfrm>
          <a:prstGeom prst="rect">
            <a:avLst/>
          </a:prstGeom>
          <a:noFill/>
        </p:spPr>
        <p:txBody>
          <a:bodyPr wrap="square" rtlCol="0">
            <a:spAutoFit/>
          </a:bodyPr>
          <a:lstStyle/>
          <a:p>
            <a:endParaRPr lang="en-US" sz="4000" dirty="0"/>
          </a:p>
        </p:txBody>
      </p:sp>
    </p:spTree>
    <p:extLst>
      <p:ext uri="{BB962C8B-B14F-4D97-AF65-F5344CB8AC3E}">
        <p14:creationId xmlns:p14="http://schemas.microsoft.com/office/powerpoint/2010/main" val="505322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561975" y="3629025"/>
            <a:ext cx="11730038" cy="1325563"/>
          </a:xfrm>
        </p:spPr>
        <p:txBody>
          <a:bodyPr>
            <a:noAutofit/>
          </a:bodyPr>
          <a:lstStyle/>
          <a:p>
            <a:r>
              <a:rPr lang="en-US" dirty="0"/>
              <a:t> God’s primary desire for his people is for them to show mercy, not to offer sacrifices. Matthew portrays Jesus’ ministry to outcasts as epitomizing this ideal. It is not that Jesus downplays adherence to the law or the sacrificial system, but that for him, adherence to the law starts with a compassionate heart. Davies and Allison (1991:105) put it well: “cultic observance without inner faith and heart-felt covenant loyalty is vain.” Certain Pharisees opposed this kind of ministry.</a:t>
            </a:r>
            <a:br>
              <a:rPr lang="en-US" dirty="0"/>
            </a:br>
            <a:br>
              <a:rPr lang="en-US" dirty="0"/>
            </a:br>
            <a:br>
              <a:rPr lang="en-US" u="sng" dirty="0"/>
            </a:br>
            <a:endParaRPr lang="en-US" dirty="0"/>
          </a:p>
        </p:txBody>
      </p:sp>
      <p:sp>
        <p:nvSpPr>
          <p:cNvPr id="3" name="TextBox 2">
            <a:extLst>
              <a:ext uri="{FF2B5EF4-FFF2-40B4-BE49-F238E27FC236}">
                <a16:creationId xmlns:a16="http://schemas.microsoft.com/office/drawing/2014/main" id="{DA6FE0A3-C763-0D4C-8C01-735A61711CE4}"/>
              </a:ext>
            </a:extLst>
          </p:cNvPr>
          <p:cNvSpPr txBox="1"/>
          <p:nvPr/>
        </p:nvSpPr>
        <p:spPr>
          <a:xfrm>
            <a:off x="0" y="4954588"/>
            <a:ext cx="11730038" cy="707886"/>
          </a:xfrm>
          <a:prstGeom prst="rect">
            <a:avLst/>
          </a:prstGeom>
          <a:noFill/>
        </p:spPr>
        <p:txBody>
          <a:bodyPr wrap="square" rtlCol="0">
            <a:spAutoFit/>
          </a:bodyPr>
          <a:lstStyle/>
          <a:p>
            <a:endParaRPr lang="en-US" sz="4000" dirty="0"/>
          </a:p>
        </p:txBody>
      </p:sp>
    </p:spTree>
    <p:extLst>
      <p:ext uri="{BB962C8B-B14F-4D97-AF65-F5344CB8AC3E}">
        <p14:creationId xmlns:p14="http://schemas.microsoft.com/office/powerpoint/2010/main" val="57020915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561975" y="3629025"/>
            <a:ext cx="11730038" cy="1325563"/>
          </a:xfrm>
        </p:spPr>
        <p:txBody>
          <a:bodyPr>
            <a:noAutofit/>
          </a:bodyPr>
          <a:lstStyle/>
          <a:p>
            <a:r>
              <a:rPr lang="en-US" dirty="0"/>
              <a:t>Matthew found what was valuable. A relationship with God and others. </a:t>
            </a:r>
            <a:br>
              <a:rPr lang="en-US" dirty="0"/>
            </a:br>
            <a:br>
              <a:rPr lang="en-US" dirty="0"/>
            </a:br>
            <a:br>
              <a:rPr lang="en-US" u="sng" dirty="0"/>
            </a:br>
            <a:endParaRPr lang="en-US" dirty="0"/>
          </a:p>
        </p:txBody>
      </p:sp>
      <p:sp>
        <p:nvSpPr>
          <p:cNvPr id="3" name="TextBox 2">
            <a:extLst>
              <a:ext uri="{FF2B5EF4-FFF2-40B4-BE49-F238E27FC236}">
                <a16:creationId xmlns:a16="http://schemas.microsoft.com/office/drawing/2014/main" id="{DA6FE0A3-C763-0D4C-8C01-735A61711CE4}"/>
              </a:ext>
            </a:extLst>
          </p:cNvPr>
          <p:cNvSpPr txBox="1"/>
          <p:nvPr/>
        </p:nvSpPr>
        <p:spPr>
          <a:xfrm>
            <a:off x="0" y="4954588"/>
            <a:ext cx="11730038" cy="707886"/>
          </a:xfrm>
          <a:prstGeom prst="rect">
            <a:avLst/>
          </a:prstGeom>
          <a:noFill/>
        </p:spPr>
        <p:txBody>
          <a:bodyPr wrap="square" rtlCol="0">
            <a:spAutoFit/>
          </a:bodyPr>
          <a:lstStyle/>
          <a:p>
            <a:endParaRPr lang="en-US" sz="4000" dirty="0"/>
          </a:p>
        </p:txBody>
      </p:sp>
    </p:spTree>
    <p:extLst>
      <p:ext uri="{BB962C8B-B14F-4D97-AF65-F5344CB8AC3E}">
        <p14:creationId xmlns:p14="http://schemas.microsoft.com/office/powerpoint/2010/main" val="29007611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FEB-6AB6-CB4C-B70C-06DBAD2B30A9}"/>
              </a:ext>
            </a:extLst>
          </p:cNvPr>
          <p:cNvSpPr>
            <a:spLocks noGrp="1"/>
          </p:cNvSpPr>
          <p:nvPr>
            <p:ph type="title"/>
          </p:nvPr>
        </p:nvSpPr>
        <p:spPr>
          <a:xfrm>
            <a:off x="561975" y="3629025"/>
            <a:ext cx="11730038" cy="1325563"/>
          </a:xfrm>
        </p:spPr>
        <p:txBody>
          <a:bodyPr>
            <a:noAutofit/>
          </a:bodyPr>
          <a:lstStyle/>
          <a:p>
            <a:r>
              <a:rPr lang="en-US" sz="3600" dirty="0"/>
              <a:t>The rest of the story- After Christ’s ascension, Matthew spent several years in Palestine. It was during this time that he wrote the Gospel of Matthew in Hebrew. It is interesting that God used a tax collector and former Jewish traitor to write this Gospel for the Jews. After this, tradition says that Matthew went south to Egypt and Ethiopia to teach and preach. While a few people doubt their validity, most traditions say that he was killed from a spear by King </a:t>
            </a:r>
            <a:r>
              <a:rPr lang="en-US" sz="3600" dirty="0" err="1"/>
              <a:t>Hircanus</a:t>
            </a:r>
            <a:r>
              <a:rPr lang="en-US" sz="3600" dirty="0"/>
              <a:t>.</a:t>
            </a:r>
            <a:br>
              <a:rPr lang="en-US" dirty="0"/>
            </a:br>
            <a:br>
              <a:rPr lang="en-US" u="sng" dirty="0"/>
            </a:br>
            <a:endParaRPr lang="en-US" dirty="0"/>
          </a:p>
        </p:txBody>
      </p:sp>
      <p:sp>
        <p:nvSpPr>
          <p:cNvPr id="3" name="TextBox 2">
            <a:extLst>
              <a:ext uri="{FF2B5EF4-FFF2-40B4-BE49-F238E27FC236}">
                <a16:creationId xmlns:a16="http://schemas.microsoft.com/office/drawing/2014/main" id="{DA6FE0A3-C763-0D4C-8C01-735A61711CE4}"/>
              </a:ext>
            </a:extLst>
          </p:cNvPr>
          <p:cNvSpPr txBox="1"/>
          <p:nvPr/>
        </p:nvSpPr>
        <p:spPr>
          <a:xfrm>
            <a:off x="0" y="4954588"/>
            <a:ext cx="11730038" cy="707886"/>
          </a:xfrm>
          <a:prstGeom prst="rect">
            <a:avLst/>
          </a:prstGeom>
          <a:noFill/>
        </p:spPr>
        <p:txBody>
          <a:bodyPr wrap="square" rtlCol="0">
            <a:spAutoFit/>
          </a:bodyPr>
          <a:lstStyle/>
          <a:p>
            <a:endParaRPr lang="en-US" sz="4000" dirty="0"/>
          </a:p>
        </p:txBody>
      </p:sp>
    </p:spTree>
    <p:extLst>
      <p:ext uri="{BB962C8B-B14F-4D97-AF65-F5344CB8AC3E}">
        <p14:creationId xmlns:p14="http://schemas.microsoft.com/office/powerpoint/2010/main" val="2287050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9"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00" name="Freeform: Shape 51">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1" name="Freeform: Shape 52">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2" name="Freeform: Shape 53">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3" name="Freeform: Shape 54">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4" name="Freeform: Shape 55">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05" name="Oval 57">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06" name="Rectangle 59">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Freeform: Shape 61">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108" name="Freeform: Shape 63">
            <a:extLst>
              <a:ext uri="{FF2B5EF4-FFF2-40B4-BE49-F238E27FC236}">
                <a16:creationId xmlns:a16="http://schemas.microsoft.com/office/drawing/2014/main" id="{2DA1274F-9232-42BF-B9FE-B95EA14CF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accent3">
              <a:alpha val="20000"/>
            </a:schemeClr>
          </a:solidFill>
          <a:ln w="9525" cap="flat">
            <a:noFill/>
            <a:prstDash val="solid"/>
            <a:miter/>
          </a:ln>
        </p:spPr>
        <p:txBody>
          <a:bodyPr wrap="square" rtlCol="0" anchor="ctr">
            <a:noAutofit/>
          </a:bodyPr>
          <a:lstStyle/>
          <a:p>
            <a:endParaRPr lang="en-US"/>
          </a:p>
        </p:txBody>
      </p:sp>
      <p:sp>
        <p:nvSpPr>
          <p:cNvPr id="109" name="Freeform: Shape 65">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tx1"/>
          </a:solidFill>
          <a:ln w="9525" cap="flat">
            <a:noFill/>
            <a:prstDash val="solid"/>
            <a:miter/>
          </a:ln>
        </p:spPr>
        <p:txBody>
          <a:bodyPr wrap="square" rtlCol="0" anchor="ctr">
            <a:noAutofit/>
          </a:bodyPr>
          <a:lstStyle/>
          <a:p>
            <a:endParaRPr lang="en-US"/>
          </a:p>
        </p:txBody>
      </p:sp>
      <p:sp>
        <p:nvSpPr>
          <p:cNvPr id="110" name="Freeform: Shape 67">
            <a:extLst>
              <a:ext uri="{FF2B5EF4-FFF2-40B4-BE49-F238E27FC236}">
                <a16:creationId xmlns:a16="http://schemas.microsoft.com/office/drawing/2014/main" id="{BE5AF1D6-62CC-4988-9174-993F112DC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accent3">
              <a:alpha val="20000"/>
            </a:schemeClr>
          </a:solidFill>
          <a:ln w="9525" cap="flat">
            <a:noFill/>
            <a:prstDash val="solid"/>
            <a:miter/>
          </a:ln>
        </p:spPr>
        <p:txBody>
          <a:bodyPr wrap="square" rtlCol="0" anchor="ctr">
            <a:noAutofit/>
          </a:bodyPr>
          <a:lstStyle/>
          <a:p>
            <a:endParaRPr lang="en-US"/>
          </a:p>
        </p:txBody>
      </p:sp>
      <p:sp>
        <p:nvSpPr>
          <p:cNvPr id="111" name="Freeform: Shape 69">
            <a:extLst>
              <a:ext uri="{FF2B5EF4-FFF2-40B4-BE49-F238E27FC236}">
                <a16:creationId xmlns:a16="http://schemas.microsoft.com/office/drawing/2014/main" id="{8CF5E676-CA04-4CED-9F1E-5026ED66E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12" name="Freeform: Shape 71">
            <a:extLst>
              <a:ext uri="{FF2B5EF4-FFF2-40B4-BE49-F238E27FC236}">
                <a16:creationId xmlns:a16="http://schemas.microsoft.com/office/drawing/2014/main" id="{6BA9E676-A8FC-4C2F-8D78-C13ED8ABD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13" name="Freeform: Shape 73">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14" name="Freeform: Shape 75">
            <a:extLst>
              <a:ext uri="{FF2B5EF4-FFF2-40B4-BE49-F238E27FC236}">
                <a16:creationId xmlns:a16="http://schemas.microsoft.com/office/drawing/2014/main" id="{EECD79B5-5FC5-495F-BFD6-346C16E78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3">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15" name="Rectangle 77">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79">
            <a:extLst>
              <a:ext uri="{FF2B5EF4-FFF2-40B4-BE49-F238E27FC236}">
                <a16:creationId xmlns:a16="http://schemas.microsoft.com/office/drawing/2014/main" id="{32D9D048-3063-435A-8C23-26C1907E9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7" name="Rectangle 81">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20315" y="727769"/>
            <a:ext cx="8751370" cy="540246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2D6AFC-BC94-AC44-9781-1C5C04D77D8D}"/>
              </a:ext>
            </a:extLst>
          </p:cNvPr>
          <p:cNvSpPr>
            <a:spLocks noGrp="1"/>
          </p:cNvSpPr>
          <p:nvPr>
            <p:ph type="title"/>
          </p:nvPr>
        </p:nvSpPr>
        <p:spPr>
          <a:xfrm>
            <a:off x="1861855" y="-246743"/>
            <a:ext cx="8508248" cy="5892799"/>
          </a:xfrm>
        </p:spPr>
        <p:txBody>
          <a:bodyPr vert="horz" lIns="91440" tIns="45720" rIns="91440" bIns="45720" rtlCol="0" anchor="b">
            <a:normAutofit/>
          </a:bodyPr>
          <a:lstStyle/>
          <a:p>
            <a:pPr algn="ctr"/>
            <a:r>
              <a:rPr lang="en-US" b="1" kern="1200" cap="all" spc="1500" baseline="0" dirty="0">
                <a:solidFill>
                  <a:schemeClr val="tx1"/>
                </a:solidFill>
                <a:latin typeface="+mj-lt"/>
                <a:ea typeface="Source Sans Pro SemiBold" panose="020B0603030403020204" pitchFamily="34" charset="0"/>
                <a:cs typeface="+mj-cs"/>
              </a:rPr>
              <a:t>Is spending time with Christ a lifestyle for you or something you do only once in a while? </a:t>
            </a:r>
          </a:p>
        </p:txBody>
      </p:sp>
      <p:sp>
        <p:nvSpPr>
          <p:cNvPr id="118" name="Oval 83">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9" name="Oval 85">
            <a:extLst>
              <a:ext uri="{FF2B5EF4-FFF2-40B4-BE49-F238E27FC236}">
                <a16:creationId xmlns:a16="http://schemas.microsoft.com/office/drawing/2014/main" id="{B6C541AE-9B02-44C0-B8C6-B2DEA7ED3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656441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7"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48" name="Freeform: Shape 47">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4" name="Oval 53">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56" name="Rectangle 55">
            <a:extLst>
              <a:ext uri="{FF2B5EF4-FFF2-40B4-BE49-F238E27FC236}">
                <a16:creationId xmlns:a16="http://schemas.microsoft.com/office/drawing/2014/main" id="{8B646C36-EEEC-4D52-8E8E-206F4CD8A3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8" name="Group 57">
            <a:extLst>
              <a:ext uri="{FF2B5EF4-FFF2-40B4-BE49-F238E27FC236}">
                <a16:creationId xmlns:a16="http://schemas.microsoft.com/office/drawing/2014/main" id="{E7E9D86A-D513-48F9-851A-5F3725E800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1565" y="330817"/>
            <a:ext cx="4833901" cy="5995583"/>
            <a:chOff x="1754444" y="330817"/>
            <a:chExt cx="4833901" cy="5995583"/>
          </a:xfrm>
        </p:grpSpPr>
        <p:sp>
          <p:nvSpPr>
            <p:cNvPr id="59" name="Rectangle 58">
              <a:extLst>
                <a:ext uri="{FF2B5EF4-FFF2-40B4-BE49-F238E27FC236}">
                  <a16:creationId xmlns:a16="http://schemas.microsoft.com/office/drawing/2014/main" id="{8258443E-B333-44F4-8D49-1EAB1C1A46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4444" y="330817"/>
              <a:ext cx="4833901" cy="5995583"/>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09132A4E-0C09-40DA-A360-EA9D3DAFFB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54444" y="330817"/>
              <a:ext cx="4833901" cy="5995583"/>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62" name="Rectangle 61">
            <a:extLst>
              <a:ext uri="{FF2B5EF4-FFF2-40B4-BE49-F238E27FC236}">
                <a16:creationId xmlns:a16="http://schemas.microsoft.com/office/drawing/2014/main" id="{D649D88F-3460-4C52-888E-001C62B26E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21649" y="213740"/>
            <a:ext cx="4833901" cy="5995583"/>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2CB0C0-B097-244D-B182-6A3DD0F4F998}"/>
              </a:ext>
            </a:extLst>
          </p:cNvPr>
          <p:cNvSpPr>
            <a:spLocks noGrp="1"/>
          </p:cNvSpPr>
          <p:nvPr>
            <p:ph type="title"/>
          </p:nvPr>
        </p:nvSpPr>
        <p:spPr>
          <a:xfrm>
            <a:off x="2147235" y="510802"/>
            <a:ext cx="4064879" cy="5476261"/>
          </a:xfrm>
        </p:spPr>
        <p:txBody>
          <a:bodyPr vert="horz" lIns="91440" tIns="45720" rIns="91440" bIns="45720" rtlCol="0" anchor="ctr">
            <a:normAutofit/>
          </a:bodyPr>
          <a:lstStyle/>
          <a:p>
            <a:pPr algn="ctr"/>
            <a:r>
              <a:rPr lang="en-US" sz="5100" b="1" kern="1200" cap="all" spc="1500" baseline="0" dirty="0">
                <a:solidFill>
                  <a:schemeClr val="tx1"/>
                </a:solidFill>
                <a:latin typeface="+mj-lt"/>
                <a:ea typeface="Source Sans Pro SemiBold" panose="020B0603030403020204" pitchFamily="34" charset="0"/>
                <a:cs typeface="+mj-cs"/>
              </a:rPr>
              <a:t>Simon </a:t>
            </a:r>
            <a:br>
              <a:rPr lang="en-US" sz="5100" b="1" kern="1200" cap="all" spc="1500" baseline="0" dirty="0">
                <a:solidFill>
                  <a:schemeClr val="tx1"/>
                </a:solidFill>
                <a:latin typeface="+mj-lt"/>
                <a:ea typeface="Source Sans Pro SemiBold" panose="020B0603030403020204" pitchFamily="34" charset="0"/>
                <a:cs typeface="+mj-cs"/>
              </a:rPr>
            </a:br>
            <a:r>
              <a:rPr lang="en-US" sz="5100" b="1" kern="1200" cap="all" spc="1500" baseline="0" dirty="0" err="1">
                <a:solidFill>
                  <a:schemeClr val="tx1"/>
                </a:solidFill>
                <a:latin typeface="+mj-lt"/>
                <a:ea typeface="Source Sans Pro SemiBold" panose="020B0603030403020204" pitchFamily="34" charset="0"/>
                <a:cs typeface="+mj-cs"/>
              </a:rPr>
              <a:t>PEter</a:t>
            </a:r>
            <a:endParaRPr lang="en-US" sz="5100" b="1" kern="1200" cap="all" spc="1500" baseline="0" dirty="0">
              <a:solidFill>
                <a:schemeClr val="tx1"/>
              </a:solidFill>
              <a:latin typeface="+mj-lt"/>
              <a:ea typeface="Source Sans Pro SemiBold" panose="020B0603030403020204" pitchFamily="34" charset="0"/>
              <a:cs typeface="+mj-cs"/>
            </a:endParaRPr>
          </a:p>
        </p:txBody>
      </p:sp>
      <p:sp>
        <p:nvSpPr>
          <p:cNvPr id="64" name="Freeform: Shape 63">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2467" y="4200769"/>
            <a:ext cx="2769534" cy="2657232"/>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66" name="Freeform: Shape 65">
            <a:extLst>
              <a:ext uri="{FF2B5EF4-FFF2-40B4-BE49-F238E27FC236}">
                <a16:creationId xmlns:a16="http://schemas.microsoft.com/office/drawing/2014/main" id="{217DD14E-3BC7-413D-B4AB-B92EED2F57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2467" y="4200769"/>
            <a:ext cx="2769534" cy="2657232"/>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1">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68"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tx1"/>
          </a:solidFill>
        </p:grpSpPr>
        <p:sp>
          <p:nvSpPr>
            <p:cNvPr id="69" name="Freeform: Shape 68">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75"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798490"/>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77" name="Graphic 212">
            <a:extLst>
              <a:ext uri="{FF2B5EF4-FFF2-40B4-BE49-F238E27FC236}">
                <a16:creationId xmlns:a16="http://schemas.microsoft.com/office/drawing/2014/main" id="{6908275D-177E-42F2-8887-134AFE8B70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798490"/>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79" name="Oval 78">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340" y="5287341"/>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81" name="Oval 80">
            <a:extLst>
              <a:ext uri="{FF2B5EF4-FFF2-40B4-BE49-F238E27FC236}">
                <a16:creationId xmlns:a16="http://schemas.microsoft.com/office/drawing/2014/main" id="{E32B36D4-0C87-4882-A12C-18A91DBAE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340" y="5287341"/>
            <a:ext cx="319941" cy="319941"/>
          </a:xfrm>
          <a:prstGeom prst="ellipse">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 name="TextBox 3">
            <a:extLst>
              <a:ext uri="{FF2B5EF4-FFF2-40B4-BE49-F238E27FC236}">
                <a16:creationId xmlns:a16="http://schemas.microsoft.com/office/drawing/2014/main" id="{E4C7883A-5516-944B-B427-C2C062D50600}"/>
              </a:ext>
            </a:extLst>
          </p:cNvPr>
          <p:cNvSpPr txBox="1"/>
          <p:nvPr/>
        </p:nvSpPr>
        <p:spPr>
          <a:xfrm>
            <a:off x="7068096" y="812864"/>
            <a:ext cx="4985946" cy="2123658"/>
          </a:xfrm>
          <a:prstGeom prst="rect">
            <a:avLst/>
          </a:prstGeom>
          <a:noFill/>
        </p:spPr>
        <p:txBody>
          <a:bodyPr wrap="square" rtlCol="0">
            <a:spAutoFit/>
          </a:bodyPr>
          <a:lstStyle/>
          <a:p>
            <a:r>
              <a:rPr lang="en-US" sz="6600" dirty="0"/>
              <a:t>Willing to Change</a:t>
            </a:r>
          </a:p>
        </p:txBody>
      </p:sp>
    </p:spTree>
    <p:extLst>
      <p:ext uri="{BB962C8B-B14F-4D97-AF65-F5344CB8AC3E}">
        <p14:creationId xmlns:p14="http://schemas.microsoft.com/office/powerpoint/2010/main" val="1757686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2375F-B864-8946-B6C9-EEE09763A832}"/>
              </a:ext>
            </a:extLst>
          </p:cNvPr>
          <p:cNvSpPr>
            <a:spLocks noGrp="1"/>
          </p:cNvSpPr>
          <p:nvPr>
            <p:ph type="title"/>
          </p:nvPr>
        </p:nvSpPr>
        <p:spPr/>
        <p:txBody>
          <a:bodyPr/>
          <a:lstStyle/>
          <a:p>
            <a:r>
              <a:rPr lang="en-US" dirty="0"/>
              <a:t>”Putting your foot in your mouth”</a:t>
            </a:r>
          </a:p>
        </p:txBody>
      </p:sp>
      <p:sp>
        <p:nvSpPr>
          <p:cNvPr id="3" name="Content Placeholder 2">
            <a:extLst>
              <a:ext uri="{FF2B5EF4-FFF2-40B4-BE49-F238E27FC236}">
                <a16:creationId xmlns:a16="http://schemas.microsoft.com/office/drawing/2014/main" id="{3680F711-42D8-2741-8402-90C002641903}"/>
              </a:ext>
            </a:extLst>
          </p:cNvPr>
          <p:cNvSpPr>
            <a:spLocks noGrp="1"/>
          </p:cNvSpPr>
          <p:nvPr>
            <p:ph idx="1"/>
          </p:nvPr>
        </p:nvSpPr>
        <p:spPr>
          <a:xfrm>
            <a:off x="838200" y="1825625"/>
            <a:ext cx="10515600" cy="4667250"/>
          </a:xfrm>
        </p:spPr>
        <p:txBody>
          <a:bodyPr>
            <a:normAutofit lnSpcReduction="10000"/>
          </a:bodyPr>
          <a:lstStyle/>
          <a:p>
            <a:r>
              <a:rPr lang="en-US" sz="4400" dirty="0"/>
              <a:t>“The doctors x-rayed my head and found nothing” </a:t>
            </a:r>
            <a:r>
              <a:rPr lang="en-US" sz="3200" dirty="0"/>
              <a:t>-Dizzy Dean</a:t>
            </a:r>
          </a:p>
          <a:p>
            <a:pPr marL="11113" lvl="8" indent="0">
              <a:buNone/>
            </a:pPr>
            <a:endParaRPr lang="en-US" sz="3600" dirty="0"/>
          </a:p>
          <a:p>
            <a:pPr marL="11113" lvl="8" indent="0">
              <a:buNone/>
            </a:pPr>
            <a:r>
              <a:rPr lang="en-US" sz="3600" dirty="0"/>
              <a:t>“Smoking kills. If you’re killed, you’ve lost a very important part of your life.”    </a:t>
            </a:r>
            <a:r>
              <a:rPr lang="en-US" sz="3200" dirty="0"/>
              <a:t>-Brooke Shields</a:t>
            </a:r>
          </a:p>
          <a:p>
            <a:pPr marL="11113" lvl="8" indent="0">
              <a:buNone/>
            </a:pPr>
            <a:endParaRPr lang="en-US" sz="3200" dirty="0"/>
          </a:p>
          <a:p>
            <a:pPr marL="11113" lvl="8" indent="0">
              <a:buNone/>
            </a:pPr>
            <a:r>
              <a:rPr lang="en-US" sz="3600" dirty="0"/>
              <a:t>“I’ve been up and down in life so many times, I feel like I’m in a revolving door”.   </a:t>
            </a:r>
            <a:r>
              <a:rPr lang="en-US" sz="3200" dirty="0"/>
              <a:t>-Cher</a:t>
            </a:r>
          </a:p>
        </p:txBody>
      </p:sp>
    </p:spTree>
    <p:extLst>
      <p:ext uri="{BB962C8B-B14F-4D97-AF65-F5344CB8AC3E}">
        <p14:creationId xmlns:p14="http://schemas.microsoft.com/office/powerpoint/2010/main" val="165763744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4BFA4B-823D-4C4F-9BA8-04E3445722D3}"/>
              </a:ext>
            </a:extLst>
          </p:cNvPr>
          <p:cNvSpPr txBox="1"/>
          <p:nvPr/>
        </p:nvSpPr>
        <p:spPr>
          <a:xfrm>
            <a:off x="716692" y="395415"/>
            <a:ext cx="10972800" cy="6001643"/>
          </a:xfrm>
          <a:prstGeom prst="rect">
            <a:avLst/>
          </a:prstGeom>
          <a:noFill/>
        </p:spPr>
        <p:txBody>
          <a:bodyPr wrap="square" rtlCol="0">
            <a:spAutoFit/>
          </a:bodyPr>
          <a:lstStyle/>
          <a:p>
            <a:r>
              <a:rPr lang="en-US" sz="4800" dirty="0"/>
              <a:t>Peter put his foot in his mouth all too often. Jesus and the others had to correct him on several occasions.  Once, Jesus even referred to him as Satan after saying something (Mat. 16:23) Peter had a long way to go before he became the person Christ wanted him to be.</a:t>
            </a:r>
          </a:p>
        </p:txBody>
      </p:sp>
    </p:spTree>
    <p:extLst>
      <p:ext uri="{BB962C8B-B14F-4D97-AF65-F5344CB8AC3E}">
        <p14:creationId xmlns:p14="http://schemas.microsoft.com/office/powerpoint/2010/main" val="96753549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4BFA4B-823D-4C4F-9BA8-04E3445722D3}"/>
              </a:ext>
            </a:extLst>
          </p:cNvPr>
          <p:cNvSpPr txBox="1"/>
          <p:nvPr/>
        </p:nvSpPr>
        <p:spPr>
          <a:xfrm>
            <a:off x="716692" y="395415"/>
            <a:ext cx="10972800" cy="4524315"/>
          </a:xfrm>
          <a:prstGeom prst="rect">
            <a:avLst/>
          </a:prstGeom>
          <a:noFill/>
        </p:spPr>
        <p:txBody>
          <a:bodyPr wrap="square" rtlCol="0">
            <a:spAutoFit/>
          </a:bodyPr>
          <a:lstStyle/>
          <a:p>
            <a:r>
              <a:rPr lang="en-US" sz="4800" dirty="0"/>
              <a:t>Simon Peter is a clear picture of change. He went from an average fisherman to the leader of the disciples who would change the world. </a:t>
            </a:r>
          </a:p>
          <a:p>
            <a:endParaRPr lang="en-US" sz="4800" dirty="0"/>
          </a:p>
        </p:txBody>
      </p:sp>
    </p:spTree>
    <p:extLst>
      <p:ext uri="{BB962C8B-B14F-4D97-AF65-F5344CB8AC3E}">
        <p14:creationId xmlns:p14="http://schemas.microsoft.com/office/powerpoint/2010/main" val="222133883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4BFA4B-823D-4C4F-9BA8-04E3445722D3}"/>
              </a:ext>
            </a:extLst>
          </p:cNvPr>
          <p:cNvSpPr txBox="1"/>
          <p:nvPr/>
        </p:nvSpPr>
        <p:spPr>
          <a:xfrm>
            <a:off x="716692" y="395415"/>
            <a:ext cx="10972800" cy="4985980"/>
          </a:xfrm>
          <a:prstGeom prst="rect">
            <a:avLst/>
          </a:prstGeom>
          <a:noFill/>
        </p:spPr>
        <p:txBody>
          <a:bodyPr wrap="square" rtlCol="0">
            <a:spAutoFit/>
          </a:bodyPr>
          <a:lstStyle/>
          <a:p>
            <a:pPr marL="914400" indent="-914400">
              <a:buAutoNum type="arabicPeriod"/>
            </a:pPr>
            <a:r>
              <a:rPr lang="en-US" sz="5400" dirty="0"/>
              <a:t>Peter’s </a:t>
            </a:r>
            <a:r>
              <a:rPr lang="en-US" sz="5400" u="sng" dirty="0"/>
              <a:t>calling</a:t>
            </a:r>
            <a:r>
              <a:rPr lang="en-US" sz="5400" dirty="0"/>
              <a:t> (Luke 5:1-11) </a:t>
            </a:r>
            <a:br>
              <a:rPr lang="en-US" sz="5400" dirty="0"/>
            </a:br>
            <a:r>
              <a:rPr lang="en-US" sz="5400" dirty="0"/>
              <a:t>Tells us the story of Peter’s calling.</a:t>
            </a:r>
          </a:p>
          <a:p>
            <a:r>
              <a:rPr lang="en-US" sz="5400" dirty="0"/>
              <a:t>	a. Peter the </a:t>
            </a:r>
            <a:r>
              <a:rPr lang="en-US" sz="5400" u="sng" dirty="0"/>
              <a:t>fisherman</a:t>
            </a:r>
            <a:r>
              <a:rPr lang="en-US" sz="5400" dirty="0"/>
              <a:t> (1-7)</a:t>
            </a:r>
          </a:p>
          <a:p>
            <a:r>
              <a:rPr lang="en-US" sz="5400" dirty="0"/>
              <a:t>	b. </a:t>
            </a:r>
            <a:r>
              <a:rPr lang="en-US" sz="5400" u="sng" dirty="0"/>
              <a:t>Fisher</a:t>
            </a:r>
            <a:r>
              <a:rPr lang="en-US" sz="5400" dirty="0"/>
              <a:t> </a:t>
            </a:r>
            <a:r>
              <a:rPr lang="en-US" sz="5400" u="sng" dirty="0"/>
              <a:t>of</a:t>
            </a:r>
            <a:r>
              <a:rPr lang="en-US" sz="5400" dirty="0"/>
              <a:t> </a:t>
            </a:r>
            <a:r>
              <a:rPr lang="en-US" sz="5400" u="sng" dirty="0"/>
              <a:t>men</a:t>
            </a:r>
            <a:r>
              <a:rPr lang="en-US" sz="5400" dirty="0"/>
              <a:t> (8-11)</a:t>
            </a:r>
          </a:p>
          <a:p>
            <a:endParaRPr lang="en-US" sz="4800" dirty="0"/>
          </a:p>
        </p:txBody>
      </p:sp>
    </p:spTree>
    <p:extLst>
      <p:ext uri="{BB962C8B-B14F-4D97-AF65-F5344CB8AC3E}">
        <p14:creationId xmlns:p14="http://schemas.microsoft.com/office/powerpoint/2010/main" val="40824867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4BFA4B-823D-4C4F-9BA8-04E3445722D3}"/>
              </a:ext>
            </a:extLst>
          </p:cNvPr>
          <p:cNvSpPr txBox="1"/>
          <p:nvPr/>
        </p:nvSpPr>
        <p:spPr>
          <a:xfrm>
            <a:off x="654908" y="0"/>
            <a:ext cx="11034584" cy="7726105"/>
          </a:xfrm>
          <a:prstGeom prst="rect">
            <a:avLst/>
          </a:prstGeom>
          <a:noFill/>
        </p:spPr>
        <p:txBody>
          <a:bodyPr wrap="square" rtlCol="0">
            <a:spAutoFit/>
          </a:bodyPr>
          <a:lstStyle/>
          <a:p>
            <a:r>
              <a:rPr lang="en-US" sz="3600" dirty="0"/>
              <a:t>Matthew and Mark add a few details of interest. They note that Peter’s partner in the boat was his brother Andrew (Matt 4:18; Mark 1:16). </a:t>
            </a:r>
          </a:p>
          <a:p>
            <a:endParaRPr lang="en-US" sz="3600" dirty="0"/>
          </a:p>
          <a:p>
            <a:r>
              <a:rPr lang="en-US" sz="3600" dirty="0"/>
              <a:t>They cite Christ’s specific invitation to discipleship and evangelism: “Come, follow me, and I will show you how to fish for people!” (Matt 4:19; Mark 1:17). Mark remarked that James and John left “their father, Zebedee, in the boat with the hired men” and went with Jesus (Mark 1:20). The old fishing business would continue, but a new fishing enterprise was about to begin.</a:t>
            </a:r>
          </a:p>
          <a:p>
            <a:endParaRPr lang="en-US" sz="4800" dirty="0"/>
          </a:p>
        </p:txBody>
      </p:sp>
    </p:spTree>
    <p:extLst>
      <p:ext uri="{BB962C8B-B14F-4D97-AF65-F5344CB8AC3E}">
        <p14:creationId xmlns:p14="http://schemas.microsoft.com/office/powerpoint/2010/main" val="390877304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4BFA4B-823D-4C4F-9BA8-04E3445722D3}"/>
              </a:ext>
            </a:extLst>
          </p:cNvPr>
          <p:cNvSpPr txBox="1"/>
          <p:nvPr/>
        </p:nvSpPr>
        <p:spPr>
          <a:xfrm>
            <a:off x="654908" y="0"/>
            <a:ext cx="11034584" cy="7109639"/>
          </a:xfrm>
          <a:prstGeom prst="rect">
            <a:avLst/>
          </a:prstGeom>
          <a:noFill/>
        </p:spPr>
        <p:txBody>
          <a:bodyPr wrap="square" rtlCol="0">
            <a:spAutoFit/>
          </a:bodyPr>
          <a:lstStyle/>
          <a:p>
            <a:r>
              <a:rPr lang="en-US" sz="4800" dirty="0"/>
              <a:t>2. Peter’s </a:t>
            </a:r>
            <a:r>
              <a:rPr lang="en-US" sz="4800" u="sng" dirty="0"/>
              <a:t>confession</a:t>
            </a:r>
            <a:r>
              <a:rPr lang="en-US" sz="4800" dirty="0"/>
              <a:t> (Mat. 16:15-18)</a:t>
            </a:r>
          </a:p>
          <a:p>
            <a:r>
              <a:rPr lang="en-US" sz="3600" dirty="0"/>
              <a:t>Peter’s reply is, </a:t>
            </a:r>
            <a:r>
              <a:rPr lang="en-US" sz="3600" i="1" dirty="0"/>
              <a:t>“You are the Messiah,”</a:t>
            </a:r>
            <a:r>
              <a:rPr lang="en-US" sz="3600" dirty="0"/>
              <a:t> words that are found in all three Synoptists (Mark has no more, but Luke adds “of God”; for </a:t>
            </a:r>
            <a:r>
              <a:rPr lang="en-US" sz="3600" i="1" dirty="0"/>
              <a:t>Messiah</a:t>
            </a:r>
            <a:r>
              <a:rPr lang="en-US" sz="3600" dirty="0"/>
              <a:t> [= Christ] see on 1:1). It is unlikely that this is the first occasion on which the apostles thought of Jesus as Messiah; some such idea was surely in their minds from the beginning, and it was because they saw Jesus in this capacity that they left their homes and followed him. But as they lived and worked with him, their understanding of “Messiah” enlarged.</a:t>
            </a:r>
          </a:p>
          <a:p>
            <a:endParaRPr lang="en-US" sz="4800" dirty="0"/>
          </a:p>
        </p:txBody>
      </p:sp>
    </p:spTree>
    <p:extLst>
      <p:ext uri="{BB962C8B-B14F-4D97-AF65-F5344CB8AC3E}">
        <p14:creationId xmlns:p14="http://schemas.microsoft.com/office/powerpoint/2010/main" val="20141032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4BFA4B-823D-4C4F-9BA8-04E3445722D3}"/>
              </a:ext>
            </a:extLst>
          </p:cNvPr>
          <p:cNvSpPr txBox="1"/>
          <p:nvPr/>
        </p:nvSpPr>
        <p:spPr>
          <a:xfrm>
            <a:off x="654908" y="0"/>
            <a:ext cx="11034584" cy="6740307"/>
          </a:xfrm>
          <a:prstGeom prst="rect">
            <a:avLst/>
          </a:prstGeom>
          <a:noFill/>
        </p:spPr>
        <p:txBody>
          <a:bodyPr wrap="square" rtlCol="0">
            <a:spAutoFit/>
          </a:bodyPr>
          <a:lstStyle/>
          <a:p>
            <a:r>
              <a:rPr lang="en-US" sz="3200" dirty="0"/>
              <a:t>Peter’s awareness of Jesus’ true identity in the context of confusion among many Jews (16:14) was not due to any special brilliance on Peter’s part but to God’s special revelation to him (cf. 11:25–27; 13:10–17). It is ironic that Peter described Jesus as the Son of the living God, since later, in Jerusalem, the high priest demanded in the name of the living God that Jesus tell whether he was the Messiah, the Son of God. The high priest’s question thus reprises the main themes of Peter’s confession. If Peter’s faithful confession is the Christological high point of the Gospel, the high priest’s angry question is certainly the low point.</a:t>
            </a:r>
          </a:p>
          <a:p>
            <a:endParaRPr lang="en-US" sz="4800" dirty="0"/>
          </a:p>
        </p:txBody>
      </p:sp>
    </p:spTree>
    <p:extLst>
      <p:ext uri="{BB962C8B-B14F-4D97-AF65-F5344CB8AC3E}">
        <p14:creationId xmlns:p14="http://schemas.microsoft.com/office/powerpoint/2010/main" val="3253303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4BFA4B-823D-4C4F-9BA8-04E3445722D3}"/>
              </a:ext>
            </a:extLst>
          </p:cNvPr>
          <p:cNvSpPr txBox="1"/>
          <p:nvPr/>
        </p:nvSpPr>
        <p:spPr>
          <a:xfrm>
            <a:off x="654908" y="0"/>
            <a:ext cx="11034584" cy="4524315"/>
          </a:xfrm>
          <a:prstGeom prst="rect">
            <a:avLst/>
          </a:prstGeom>
          <a:noFill/>
        </p:spPr>
        <p:txBody>
          <a:bodyPr wrap="square" rtlCol="0">
            <a:spAutoFit/>
          </a:bodyPr>
          <a:lstStyle/>
          <a:p>
            <a:r>
              <a:rPr lang="en-US" sz="4800" dirty="0"/>
              <a:t>3. Peter’s change (John 21)</a:t>
            </a:r>
          </a:p>
          <a:p>
            <a:pPr marL="914400" indent="-914400">
              <a:buAutoNum type="alphaLcPeriod"/>
            </a:pPr>
            <a:r>
              <a:rPr lang="en-US" sz="4800" dirty="0"/>
              <a:t>Same job (v. 3)</a:t>
            </a:r>
          </a:p>
          <a:p>
            <a:pPr marL="914400" indent="-914400">
              <a:buAutoNum type="alphaLcPeriod"/>
            </a:pPr>
            <a:r>
              <a:rPr lang="en-US" sz="4800" dirty="0"/>
              <a:t>Same miracle (4-6; Luke 5/ John 21</a:t>
            </a:r>
          </a:p>
          <a:p>
            <a:pPr marL="914400" indent="-914400">
              <a:buAutoNum type="alphaLcPeriod"/>
            </a:pPr>
            <a:r>
              <a:rPr lang="en-US" sz="4800" dirty="0"/>
              <a:t>New commitment (15-19)</a:t>
            </a:r>
          </a:p>
          <a:p>
            <a:pPr marL="914400" indent="-914400">
              <a:buAutoNum type="alphaLcPeriod"/>
            </a:pPr>
            <a:endParaRPr lang="en-US" sz="4800" dirty="0"/>
          </a:p>
          <a:p>
            <a:r>
              <a:rPr lang="en-US" sz="4800" dirty="0"/>
              <a:t>Why did Christ ask Peter 3x?</a:t>
            </a:r>
          </a:p>
        </p:txBody>
      </p:sp>
    </p:spTree>
    <p:extLst>
      <p:ext uri="{BB962C8B-B14F-4D97-AF65-F5344CB8AC3E}">
        <p14:creationId xmlns:p14="http://schemas.microsoft.com/office/powerpoint/2010/main" val="259995548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F4BFA4B-823D-4C4F-9BA8-04E3445722D3}"/>
              </a:ext>
            </a:extLst>
          </p:cNvPr>
          <p:cNvSpPr txBox="1"/>
          <p:nvPr/>
        </p:nvSpPr>
        <p:spPr>
          <a:xfrm>
            <a:off x="654908" y="0"/>
            <a:ext cx="11034584" cy="1569660"/>
          </a:xfrm>
          <a:prstGeom prst="rect">
            <a:avLst/>
          </a:prstGeom>
          <a:noFill/>
        </p:spPr>
        <p:txBody>
          <a:bodyPr wrap="square" rtlCol="0">
            <a:spAutoFit/>
          </a:bodyPr>
          <a:lstStyle/>
          <a:p>
            <a:r>
              <a:rPr lang="en-US" sz="4800" dirty="0"/>
              <a:t>“Change is inevitable; growth is intentional” </a:t>
            </a:r>
            <a:r>
              <a:rPr lang="en-US" sz="4800"/>
              <a:t>Glenda Cloud</a:t>
            </a:r>
            <a:endParaRPr lang="en-US" sz="4800" dirty="0"/>
          </a:p>
        </p:txBody>
      </p:sp>
    </p:spTree>
    <p:extLst>
      <p:ext uri="{BB962C8B-B14F-4D97-AF65-F5344CB8AC3E}">
        <p14:creationId xmlns:p14="http://schemas.microsoft.com/office/powerpoint/2010/main" val="912829505"/>
      </p:ext>
    </p:extLst>
  </p:cSld>
  <p:clrMapOvr>
    <a:masterClrMapping/>
  </p:clrMapOvr>
</p:sld>
</file>

<file path=ppt/theme/theme1.xml><?xml version="1.0" encoding="utf-8"?>
<a:theme xmlns:a="http://schemas.openxmlformats.org/drawingml/2006/main" name="FunkyShapesVTI">
  <a:themeElements>
    <a:clrScheme name="AnalogousFromDarkSeedLeftStep">
      <a:dk1>
        <a:srgbClr val="000000"/>
      </a:dk1>
      <a:lt1>
        <a:srgbClr val="FFFFFF"/>
      </a:lt1>
      <a:dk2>
        <a:srgbClr val="41243B"/>
      </a:dk2>
      <a:lt2>
        <a:srgbClr val="E2E8E6"/>
      </a:lt2>
      <a:accent1>
        <a:srgbClr val="C94778"/>
      </a:accent1>
      <a:accent2>
        <a:srgbClr val="B7359D"/>
      </a:accent2>
      <a:accent3>
        <a:srgbClr val="AD47C9"/>
      </a:accent3>
      <a:accent4>
        <a:srgbClr val="6E41BC"/>
      </a:accent4>
      <a:accent5>
        <a:srgbClr val="474DC9"/>
      </a:accent5>
      <a:accent6>
        <a:srgbClr val="3571B7"/>
      </a:accent6>
      <a:hlink>
        <a:srgbClr val="776BCD"/>
      </a:hlink>
      <a:folHlink>
        <a:srgbClr val="7F7F7F"/>
      </a:folHlink>
    </a:clrScheme>
    <a:fontScheme name="Source Sans Pro">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unkyShapesVTI" id="{A7F40C41-3FB2-45B0-B0D6-DFB7FDD9B7AD}" vid="{C49381A0-09CD-46EE-B141-E2CDD87ABF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1826</TotalTime>
  <Words>6912</Words>
  <Application>Microsoft Macintosh PowerPoint</Application>
  <PresentationFormat>Widescreen</PresentationFormat>
  <Paragraphs>337</Paragraphs>
  <Slides>130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130</vt:i4>
      </vt:variant>
    </vt:vector>
  </HeadingPairs>
  <TitlesOfParts>
    <vt:vector size="136" baseType="lpstr">
      <vt:lpstr>Arial</vt:lpstr>
      <vt:lpstr>Avenir Next LT Pro</vt:lpstr>
      <vt:lpstr>Calibri</vt:lpstr>
      <vt:lpstr>Cooper Black</vt:lpstr>
      <vt:lpstr>Helvetica</vt:lpstr>
      <vt:lpstr>FunkyShapesVTI</vt:lpstr>
      <vt:lpstr>The Dirty Dozen </vt:lpstr>
      <vt:lpstr>James the Lesser</vt:lpstr>
      <vt:lpstr>imagine</vt:lpstr>
      <vt:lpstr>PowerPoint Presentation</vt:lpstr>
      <vt:lpstr>Everything worth something has a cost attached to it.  The cost may come in the form of time, energy, heartache, money, etc.</vt:lpstr>
      <vt:lpstr>James the Lesser</vt:lpstr>
      <vt:lpstr>1. He was __chosen__  by Christ  (Lk. 6:12-16)</vt:lpstr>
      <vt:lpstr>2. James spent time with Christ</vt:lpstr>
      <vt:lpstr>Is spending time with Christ a lifestyle for you or something you do only once in a while? </vt:lpstr>
      <vt:lpstr>3. He continued Christ’s work (Acts 1:13)</vt:lpstr>
      <vt:lpstr>What does it mean to be a disciple? </vt:lpstr>
      <vt:lpstr>1. Disciples put Christ first (Mat. 8:18-20)</vt:lpstr>
      <vt:lpstr>2. Disciples love.  John 13:34-25</vt:lpstr>
      <vt:lpstr>3. Disciples  Obey Christ's teaching John 8:31</vt:lpstr>
      <vt:lpstr>Now what?</vt:lpstr>
      <vt:lpstr>PowerPoint Presentation</vt:lpstr>
      <vt:lpstr>Story</vt:lpstr>
      <vt:lpstr>Story</vt:lpstr>
      <vt:lpstr>Andrew: The Passionate Disciple</vt:lpstr>
      <vt:lpstr>Andrew</vt:lpstr>
      <vt:lpstr>Jesus spent a lot of time around the Sea of Galilee and knew many fisherman, but when he met Andrew, there must have been something different about Him. Christ Chose Andrew to be his first disciple because he saw that he had what it took to become one.</vt:lpstr>
      <vt:lpstr>Disciples have a passion for God  (Jn. 1:29-37)</vt:lpstr>
      <vt:lpstr>John the Baptist</vt:lpstr>
      <vt:lpstr>a. Disciples search for truth (34-36)</vt:lpstr>
      <vt:lpstr>b. Disciples confirm truth (v. 41)</vt:lpstr>
      <vt:lpstr>2.Disciples have a passion for bringing people to Christ. (40-42)</vt:lpstr>
      <vt:lpstr>a. Andrew told his brother about jesus  (40-42)</vt:lpstr>
      <vt:lpstr>He did not hesitate</vt:lpstr>
      <vt:lpstr>b. Andrew told people that he had never met about Jesus</vt:lpstr>
      <vt:lpstr>What would you do if person that you didn’t know asked you about jesus?</vt:lpstr>
      <vt:lpstr>3. Disciples have a passion for action /service. (Jn. 6:5-9)</vt:lpstr>
      <vt:lpstr>3. Disciples have a passion for action /service. (Jn. 6:5-9)</vt:lpstr>
      <vt:lpstr>Now what</vt:lpstr>
      <vt:lpstr>The rest of the story</vt:lpstr>
      <vt:lpstr>PowerPoint Presentation</vt:lpstr>
      <vt:lpstr>PowerPoint Presentation</vt:lpstr>
      <vt:lpstr>PowerPoint Presentation</vt:lpstr>
      <vt:lpstr>John, the Youngest Disciple</vt:lpstr>
      <vt:lpstr>What can young people really do?</vt:lpstr>
      <vt:lpstr>PowerPoint Presentation</vt:lpstr>
      <vt:lpstr>PowerPoint Presentation</vt:lpstr>
      <vt:lpstr>1. John had a desire for position (Matt. 20:20-23; Mark 10:35).</vt:lpstr>
      <vt:lpstr>2. John had a desire for exclusion (Luke 9:49-50; Matt. 12:30)</vt:lpstr>
      <vt:lpstr>2 Misunderstandings</vt:lpstr>
      <vt:lpstr>3. John had a desire to be the judge (Luke 9:51-55)</vt:lpstr>
      <vt:lpstr>PowerPoint Presentation</vt:lpstr>
      <vt:lpstr>3. John had a desire to be the judge (Luke 9:51-55)</vt:lpstr>
      <vt:lpstr>PowerPoint Presentation</vt:lpstr>
      <vt:lpstr>John, the Mature Disciple</vt:lpstr>
      <vt:lpstr>John, the Mature Disciple</vt:lpstr>
      <vt:lpstr>Little AL= Alva Thomas Edison</vt:lpstr>
      <vt:lpstr>Now to the disciple John….</vt:lpstr>
      <vt:lpstr>What is sanctification?</vt:lpstr>
      <vt:lpstr>1. John learned humility.</vt:lpstr>
      <vt:lpstr>2. John learned responsibility.</vt:lpstr>
      <vt:lpstr>3. John learned about love.</vt:lpstr>
      <vt:lpstr>Now what?</vt:lpstr>
      <vt:lpstr>The rest of the story.</vt:lpstr>
      <vt:lpstr>Simon  the Zealot</vt:lpstr>
      <vt:lpstr>PowerPoint Presentation</vt:lpstr>
      <vt:lpstr>PowerPoint Presentation</vt:lpstr>
      <vt:lpstr>PowerPoint Presentation</vt:lpstr>
      <vt:lpstr>PowerPoint Presentation</vt:lpstr>
      <vt:lpstr>PowerPoint Presentation</vt:lpstr>
      <vt:lpstr>The Zealots were around in Jesus’ 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Matthew Levi-   -Finding what is Valuable</vt:lpstr>
      <vt:lpstr>Truett Cathy is the founder and chairman of Chick-Fil- A, Inc. His company is one of the fastest growing companies in the US, having 1,000 locations in 35 states. You would think that Mr. Cathy is your average rich CEO, but he is not. </vt:lpstr>
      <vt:lpstr>Aside from refusing to open his store on Sunday, he. Is an extremely generous Christian man. He has given away millions in scholarships, runs 11 foster care homes in the US and Brazil, runs Camp WinShape for boys and girls, and has taught a Sunday School class to 13 year-olds for over 40 years.</vt:lpstr>
      <vt:lpstr>Truett Cathy knows what is of value. It is not money or power; it is relationships with God and others. Matthew Levi, a tax collector that would become one of the disciples, did not understand what was valuable. To understand Matthew, you must first understand tax collectors.</vt:lpstr>
      <vt:lpstr> WHAT is a TAX collector?</vt:lpstr>
      <vt:lpstr> WHAT is a TAX collector?</vt:lpstr>
      <vt:lpstr>Matthew Levi was an unlikely disciple. His decision to steal from the Jews and work for the Romans showed what he thought was valuable: money. He was sitting at his booth and haggling with people when Jesus asked him to leave it all and follow him. Would he give up his wealth to find what is truly valuable?</vt:lpstr>
      <vt:lpstr>All three Synoptists have the story of the call of the tax collector (who is called Matthew in this Gospel and Levi in the other two), and all three place it immediately after the healing of the paralytic. In all three he is sitting in the tax office when he responds to the call. Matthew and Luke give the story about the same amount of space, but characteristically Mark’s account is a little longer. </vt:lpstr>
      <vt:lpstr> 1. Matthew found the value of a relationship with God (Matthew 9:9-13)     A. He counted the cost.  B. He left his wealthy lifestyle.  Matthew had counted a lot of money, but now had to count the cost. He determined that Christ was more valuable than a wealthy lifestyle.</vt:lpstr>
      <vt:lpstr> 1. Matthew found the value of a relationship apart from wealth  (Matthew 9:9-13)     A. He counted the cost.  B. He left his wealthy lifestyle.  Matthew booth was where he did business. By walking away, he was giving up how he made a living.</vt:lpstr>
      <vt:lpstr> 2. Matthew found the value of relationships with others. Matthew rejoices in  the value of found grace (Matthew 9:10)     A. He threw a party so others could meet Jesus   B. He started caring about others.  </vt:lpstr>
      <vt:lpstr>The term “sinners” (9:11, 13; 11:19; 26:45; cf. Mark 2:14–22; Luke 5:27–32) designates those whose behavior was egregiously ungodly, but from the Pharisaic perspective it may also include those who did not observe the traditional interpretations of the Bible (15:2) on such matters as ritual purity, food laws, and Sabbath observance  </vt:lpstr>
      <vt:lpstr> Fellowship around a table was taken seriously in Jesus’ time, as being an act that implies deeper unity than is currently attributed to it in the West. His participation in table fellowship probably should be viewed as a foretaste of eschatological festivities (8:11; 22:1–14; 25:1–13; 26:29).  </vt:lpstr>
      <vt:lpstr> Jesus exemplified the ideals of Hosea 6:6 in calling Matthew the tax collector to be his disciple and in associating with tax collectors and sinners. While the Pharisees no doubt knew this text, they did not grasp its applicability to the matter of associating with outcasts. His Kingdom ministry is not circumscribed by ritual impurity, ethnicity, or gender, and neither will social stigmas limit its outreach. God’s primary attribute in relating to sinful humans is mercy.   </vt:lpstr>
      <vt:lpstr> God’s primary desire for his people is for them to show mercy, not to offer sacrifices. Matthew portrays Jesus’ ministry to outcasts as epitomizing this ideal. It is not that Jesus downplays adherence to the law or the sacrificial system, but that for him, adherence to the law starts with a compassionate heart. Davies and Allison (1991:105) put it well: “cultic observance without inner faith and heart-felt covenant loyalty is vain.” Certain Pharisees opposed this kind of ministry.   </vt:lpstr>
      <vt:lpstr>Matthew found what was valuable. A relationship with God and others.    </vt:lpstr>
      <vt:lpstr>The rest of the story- After Christ’s ascension, Matthew spent several years in Palestine. It was during this time that he wrote the Gospel of Matthew in Hebrew. It is interesting that God used a tax collector and former Jewish traitor to write this Gospel for the Jews. After this, tradition says that Matthew went south to Egypt and Ethiopia to teach and preach. While a few people doubt their validity, most traditions say that he was killed from a spear by King Hircanus.  </vt:lpstr>
      <vt:lpstr>Simon  PEter</vt:lpstr>
      <vt:lpstr>”Putting your foot in your mouth”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Dirty Dozen </dc:title>
  <dc:creator>Gutierrez, Josiah</dc:creator>
  <cp:lastModifiedBy>Gutierrez, Josiah</cp:lastModifiedBy>
  <cp:revision>6</cp:revision>
  <dcterms:created xsi:type="dcterms:W3CDTF">2020-11-11T23:46:10Z</dcterms:created>
  <dcterms:modified xsi:type="dcterms:W3CDTF">2021-02-18T17:03:42Z</dcterms:modified>
</cp:coreProperties>
</file>