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5" r:id="rId5"/>
    <p:sldId id="266" r:id="rId6"/>
    <p:sldId id="267" r:id="rId7"/>
    <p:sldId id="259" r:id="rId8"/>
    <p:sldId id="260" r:id="rId9"/>
    <p:sldId id="268" r:id="rId10"/>
    <p:sldId id="261" r:id="rId11"/>
    <p:sldId id="262" r:id="rId12"/>
    <p:sldId id="263" r:id="rId13"/>
    <p:sldId id="269" r:id="rId14"/>
    <p:sldId id="264"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iah Gutierrez" initials="JG" lastIdx="0" clrIdx="0">
    <p:extLst>
      <p:ext uri="{19B8F6BF-5375-455C-9EA6-DF929625EA0E}">
        <p15:presenceInfo xmlns:p15="http://schemas.microsoft.com/office/powerpoint/2012/main" userId="7554fd80af9a5f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41F7DB-62A8-4DEE-92AA-C45C6F298C50}" v="1243" dt="2018-09-23T13:51:20.1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89208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20809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38AB062-75B1-4272-BC55-520B8777B738}" type="datetimeFigureOut">
              <a:rPr lang="en-US" smtClean="0"/>
              <a:t>11/23/2018</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97153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32453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38AB062-75B1-4272-BC55-520B8777B738}" type="datetimeFigureOut">
              <a:rPr lang="en-US" smtClean="0"/>
              <a:t>11/23/2018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5EBDF96-F885-401E-A53E-6060C3633FB4}" type="slidenum">
              <a:rPr lang="en-US" smtClean="0"/>
              <a:t>‹#›</a:t>
            </a:fld>
            <a:endParaRPr lang="en-US"/>
          </a:p>
        </p:txBody>
      </p:sp>
    </p:spTree>
    <p:extLst>
      <p:ext uri="{BB962C8B-B14F-4D97-AF65-F5344CB8AC3E}">
        <p14:creationId xmlns:p14="http://schemas.microsoft.com/office/powerpoint/2010/main" val="13675164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8AB062-75B1-4272-BC55-520B8777B738}"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42415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8AB062-75B1-4272-BC55-520B8777B738}" type="datetimeFigureOut">
              <a:rPr lang="en-US" smtClean="0"/>
              <a:t>11/23/2018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9477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8AB062-75B1-4272-BC55-520B8777B738}" type="datetimeFigureOut">
              <a:rPr lang="en-US" smtClean="0"/>
              <a:t>11/23/2018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95664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AB062-75B1-4272-BC55-520B8777B738}" type="datetimeFigureOut">
              <a:rPr lang="en-US" smtClean="0"/>
              <a:t>11/23/2018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46834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AB062-75B1-4272-BC55-520B8777B738}"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719632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AB062-75B1-4272-BC55-520B8777B738}" type="datetimeFigureOut">
              <a:rPr lang="en-US" smtClean="0"/>
              <a:t>11/23/2018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29314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38AB062-75B1-4272-BC55-520B8777B738}" type="datetimeFigureOut">
              <a:rPr lang="en-US" smtClean="0"/>
              <a:t>11/23/2018</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5EBDF96-F885-401E-A53E-6060C3633FB4}" type="slidenum">
              <a:rPr lang="en-US" smtClean="0"/>
              <a:t>‹#›</a:t>
            </a:fld>
            <a:endParaRPr lang="en-US"/>
          </a:p>
        </p:txBody>
      </p:sp>
    </p:spTree>
    <p:extLst>
      <p:ext uri="{BB962C8B-B14F-4D97-AF65-F5344CB8AC3E}">
        <p14:creationId xmlns:p14="http://schemas.microsoft.com/office/powerpoint/2010/main" val="12265925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69DCB-3B5F-42BC-83FC-590CDA343E8C}"/>
              </a:ext>
            </a:extLst>
          </p:cNvPr>
          <p:cNvSpPr>
            <a:spLocks noGrp="1"/>
          </p:cNvSpPr>
          <p:nvPr>
            <p:ph type="ctrTitle"/>
          </p:nvPr>
        </p:nvSpPr>
        <p:spPr>
          <a:xfrm>
            <a:off x="433136" y="5091762"/>
            <a:ext cx="7834193" cy="1264588"/>
          </a:xfrm>
        </p:spPr>
        <p:txBody>
          <a:bodyPr anchor="ctr">
            <a:noAutofit/>
          </a:bodyPr>
          <a:lstStyle/>
          <a:p>
            <a:pPr algn="r"/>
            <a:r>
              <a:rPr lang="en-US" sz="4400" dirty="0">
                <a:latin typeface="Arial Black" panose="020B0A04020102020204" pitchFamily="34" charset="0"/>
              </a:rPr>
              <a:t>The Mishaps of Zechariah</a:t>
            </a:r>
          </a:p>
        </p:txBody>
      </p:sp>
      <p:sp>
        <p:nvSpPr>
          <p:cNvPr id="3" name="Subtitle 2">
            <a:extLst>
              <a:ext uri="{FF2B5EF4-FFF2-40B4-BE49-F238E27FC236}">
                <a16:creationId xmlns:a16="http://schemas.microsoft.com/office/drawing/2014/main" id="{FE509382-5938-4C14-B7E5-B939D6E294DB}"/>
              </a:ext>
            </a:extLst>
          </p:cNvPr>
          <p:cNvSpPr>
            <a:spLocks noGrp="1"/>
          </p:cNvSpPr>
          <p:nvPr>
            <p:ph type="subTitle" idx="1"/>
          </p:nvPr>
        </p:nvSpPr>
        <p:spPr>
          <a:xfrm>
            <a:off x="8499107" y="5091763"/>
            <a:ext cx="2974207" cy="1264587"/>
          </a:xfrm>
        </p:spPr>
        <p:txBody>
          <a:bodyPr anchor="ctr">
            <a:normAutofit fontScale="92500"/>
          </a:bodyPr>
          <a:lstStyle/>
          <a:p>
            <a:pPr algn="l"/>
            <a:r>
              <a:rPr lang="en-US" sz="3600" dirty="0">
                <a:solidFill>
                  <a:srgbClr val="00B0F0"/>
                </a:solidFill>
                <a:latin typeface="Arial Black" panose="020B0A04020102020204" pitchFamily="34" charset="0"/>
              </a:rPr>
              <a:t>Luke 1:18-25, 57-66</a:t>
            </a:r>
            <a:r>
              <a:rPr lang="en-US" sz="3600" dirty="0">
                <a:latin typeface="Arial Black" panose="020B0A04020102020204" pitchFamily="34" charset="0"/>
              </a:rPr>
              <a:t>er</a:t>
            </a:r>
            <a:r>
              <a:rPr lang="en-US" sz="3600" dirty="0"/>
              <a:t> </a:t>
            </a:r>
          </a:p>
        </p:txBody>
      </p:sp>
      <p:pic>
        <p:nvPicPr>
          <p:cNvPr id="4" name="Picture 3">
            <a:extLst>
              <a:ext uri="{FF2B5EF4-FFF2-40B4-BE49-F238E27FC236}">
                <a16:creationId xmlns:a16="http://schemas.microsoft.com/office/drawing/2014/main" id="{0DE030A9-A7CF-46B8-91EF-4E65CFD15454}"/>
              </a:ext>
            </a:extLst>
          </p:cNvPr>
          <p:cNvPicPr>
            <a:picLocks noChangeAspect="1"/>
          </p:cNvPicPr>
          <p:nvPr/>
        </p:nvPicPr>
        <p:blipFill rotWithShape="1">
          <a:blip r:embed="rId2"/>
          <a:srcRect l="2293" r="1707"/>
          <a:stretch/>
        </p:blipFill>
        <p:spPr>
          <a:xfrm>
            <a:off x="-3983" y="10"/>
            <a:ext cx="12192000" cy="4571990"/>
          </a:xfrm>
          <a:prstGeom prst="rect">
            <a:avLst/>
          </a:prstGeom>
        </p:spPr>
      </p:pic>
    </p:spTree>
    <p:extLst>
      <p:ext uri="{BB962C8B-B14F-4D97-AF65-F5344CB8AC3E}">
        <p14:creationId xmlns:p14="http://schemas.microsoft.com/office/powerpoint/2010/main" val="273375723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779A7-28EA-4AD8-AE3E-9CF4E6A38142}"/>
              </a:ext>
            </a:extLst>
          </p:cNvPr>
          <p:cNvSpPr>
            <a:spLocks noGrp="1"/>
          </p:cNvSpPr>
          <p:nvPr>
            <p:ph type="title"/>
          </p:nvPr>
        </p:nvSpPr>
        <p:spPr/>
        <p:txBody>
          <a:bodyPr/>
          <a:lstStyle/>
          <a:p>
            <a:r>
              <a:rPr lang="en-US" dirty="0"/>
              <a:t>2. The Response to failure   (Luke 1:57-66)</a:t>
            </a:r>
          </a:p>
        </p:txBody>
      </p:sp>
      <p:sp>
        <p:nvSpPr>
          <p:cNvPr id="3" name="Content Placeholder 2">
            <a:extLst>
              <a:ext uri="{FF2B5EF4-FFF2-40B4-BE49-F238E27FC236}">
                <a16:creationId xmlns:a16="http://schemas.microsoft.com/office/drawing/2014/main" id="{EDDDB4E2-9014-4AEC-9166-40B7D52B320C}"/>
              </a:ext>
            </a:extLst>
          </p:cNvPr>
          <p:cNvSpPr>
            <a:spLocks noGrp="1"/>
          </p:cNvSpPr>
          <p:nvPr>
            <p:ph idx="1"/>
          </p:nvPr>
        </p:nvSpPr>
        <p:spPr>
          <a:xfrm>
            <a:off x="253218" y="2011679"/>
            <a:ext cx="11732456" cy="4389121"/>
          </a:xfrm>
        </p:spPr>
        <p:txBody>
          <a:bodyPr>
            <a:normAutofit/>
          </a:bodyPr>
          <a:lstStyle/>
          <a:p>
            <a:pPr marL="0" indent="0">
              <a:buNone/>
            </a:pPr>
            <a:r>
              <a:rPr lang="en-US" sz="3800" dirty="0">
                <a:solidFill>
                  <a:srgbClr val="002060"/>
                </a:solidFill>
              </a:rPr>
              <a:t>God’s faithfulness is never dependent on our unfaithfulness.</a:t>
            </a:r>
          </a:p>
          <a:p>
            <a:pPr marL="0" indent="0">
              <a:buNone/>
            </a:pPr>
            <a:r>
              <a:rPr lang="en-US" sz="3800" dirty="0">
                <a:solidFill>
                  <a:srgbClr val="002060"/>
                </a:solidFill>
              </a:rPr>
              <a:t>-Admittance and confession of failure- will allow us to agree with God about our sin. In turn, God can use us.</a:t>
            </a:r>
          </a:p>
        </p:txBody>
      </p:sp>
    </p:spTree>
    <p:extLst>
      <p:ext uri="{BB962C8B-B14F-4D97-AF65-F5344CB8AC3E}">
        <p14:creationId xmlns:p14="http://schemas.microsoft.com/office/powerpoint/2010/main" val="323322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2779A7-28EA-4AD8-AE3E-9CF4E6A38142}"/>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r>
              <a:rPr lang="en-US" sz="2800" spc="150" dirty="0">
                <a:solidFill>
                  <a:schemeClr val="tx2"/>
                </a:solidFill>
              </a:rPr>
              <a:t>It’s all about how you handle the situation</a:t>
            </a: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84A9967E-BBA8-4E2D-BC05-16EE820A90E2}"/>
              </a:ext>
            </a:extLst>
          </p:cNvPr>
          <p:cNvPicPr>
            <a:picLocks noGrp="1" noChangeAspect="1"/>
          </p:cNvPicPr>
          <p:nvPr>
            <p:ph idx="1"/>
          </p:nvPr>
        </p:nvPicPr>
        <p:blipFill>
          <a:blip r:embed="rId2"/>
          <a:stretch>
            <a:fillRect/>
          </a:stretch>
        </p:blipFill>
        <p:spPr>
          <a:xfrm>
            <a:off x="1606727" y="494988"/>
            <a:ext cx="8978543"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672644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2779A7-28EA-4AD8-AE3E-9CF4E6A38142}"/>
              </a:ext>
            </a:extLst>
          </p:cNvPr>
          <p:cNvSpPr>
            <a:spLocks noGrp="1"/>
          </p:cNvSpPr>
          <p:nvPr>
            <p:ph type="title"/>
          </p:nvPr>
        </p:nvSpPr>
        <p:spPr>
          <a:xfrm>
            <a:off x="0" y="5215468"/>
            <a:ext cx="12192000" cy="988108"/>
          </a:xfrm>
        </p:spPr>
        <p:txBody>
          <a:bodyPr vert="horz" lIns="91440" tIns="45720" rIns="91440" bIns="45720" rtlCol="0" anchor="b">
            <a:normAutofit/>
          </a:bodyPr>
          <a:lstStyle/>
          <a:p>
            <a:pPr algn="ctr">
              <a:lnSpc>
                <a:spcPct val="80000"/>
              </a:lnSpc>
            </a:pPr>
            <a:r>
              <a:rPr lang="en-US" sz="2800" spc="150" dirty="0">
                <a:solidFill>
                  <a:schemeClr val="tx2"/>
                </a:solidFill>
              </a:rPr>
              <a:t>There has to be repentance in order for there to be a recovery</a:t>
            </a: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DF0283A2-9E18-4734-B70F-D256D2B3940A}"/>
              </a:ext>
            </a:extLst>
          </p:cNvPr>
          <p:cNvPicPr>
            <a:picLocks noGrp="1" noChangeAspect="1"/>
          </p:cNvPicPr>
          <p:nvPr>
            <p:ph idx="1"/>
          </p:nvPr>
        </p:nvPicPr>
        <p:blipFill>
          <a:blip r:embed="rId2"/>
          <a:stretch>
            <a:fillRect/>
          </a:stretch>
        </p:blipFill>
        <p:spPr>
          <a:xfrm>
            <a:off x="596524" y="494988"/>
            <a:ext cx="10998948"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247889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70FE0-C950-4552-8C65-B0FD6EF6881B}"/>
              </a:ext>
            </a:extLst>
          </p:cNvPr>
          <p:cNvSpPr>
            <a:spLocks noGrp="1"/>
          </p:cNvSpPr>
          <p:nvPr>
            <p:ph type="title"/>
          </p:nvPr>
        </p:nvSpPr>
        <p:spPr/>
        <p:txBody>
          <a:bodyPr/>
          <a:lstStyle/>
          <a:p>
            <a:r>
              <a:rPr lang="en-US" dirty="0"/>
              <a:t>Ephesians 5:18- mentions being filled with the Holy </a:t>
            </a:r>
            <a:r>
              <a:rPr lang="en-US" dirty="0" err="1"/>
              <a:t>SPirit</a:t>
            </a:r>
            <a:endParaRPr lang="en-US" dirty="0"/>
          </a:p>
        </p:txBody>
      </p:sp>
      <p:sp>
        <p:nvSpPr>
          <p:cNvPr id="3" name="Content Placeholder 2">
            <a:extLst>
              <a:ext uri="{FF2B5EF4-FFF2-40B4-BE49-F238E27FC236}">
                <a16:creationId xmlns:a16="http://schemas.microsoft.com/office/drawing/2014/main" id="{DD9791C3-B05A-41AD-8C06-AB9FEAC8326E}"/>
              </a:ext>
            </a:extLst>
          </p:cNvPr>
          <p:cNvSpPr>
            <a:spLocks noGrp="1"/>
          </p:cNvSpPr>
          <p:nvPr>
            <p:ph idx="1"/>
          </p:nvPr>
        </p:nvSpPr>
        <p:spPr/>
        <p:txBody>
          <a:bodyPr>
            <a:normAutofit/>
          </a:bodyPr>
          <a:lstStyle/>
          <a:p>
            <a:r>
              <a:rPr lang="en-US" sz="3200" dirty="0"/>
              <a:t>The Greek word “</a:t>
            </a:r>
            <a:r>
              <a:rPr lang="en-US" sz="3200" dirty="0" err="1"/>
              <a:t>Pleroo</a:t>
            </a:r>
            <a:r>
              <a:rPr lang="en-US" sz="3200" dirty="0"/>
              <a:t>”- means “be being kept filled with the Spirit”</a:t>
            </a:r>
          </a:p>
          <a:p>
            <a:pPr lvl="1"/>
            <a:r>
              <a:rPr lang="en-US" sz="3200" dirty="0"/>
              <a:t>1. Idea of pressure (wind moving the sail of a boat)</a:t>
            </a:r>
          </a:p>
          <a:p>
            <a:pPr lvl="1"/>
            <a:r>
              <a:rPr lang="en-US" sz="3200" dirty="0"/>
              <a:t>2. Idea of permeation (</a:t>
            </a:r>
            <a:r>
              <a:rPr lang="en-US" sz="3200" dirty="0" err="1"/>
              <a:t>alka</a:t>
            </a:r>
            <a:r>
              <a:rPr lang="en-US" sz="3200" dirty="0"/>
              <a:t> seltzer, or airborne tablet that dissolves completely into a cup of water.)</a:t>
            </a:r>
          </a:p>
          <a:p>
            <a:pPr lvl="1"/>
            <a:r>
              <a:rPr lang="en-US" sz="3200" dirty="0"/>
              <a:t>3. Dominance- overwhelming (takes over their thoughts and actions)</a:t>
            </a:r>
          </a:p>
        </p:txBody>
      </p:sp>
    </p:spTree>
    <p:extLst>
      <p:ext uri="{BB962C8B-B14F-4D97-AF65-F5344CB8AC3E}">
        <p14:creationId xmlns:p14="http://schemas.microsoft.com/office/powerpoint/2010/main" val="143018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FD4A0-D5E0-41EE-9976-53A077F44DF5}"/>
              </a:ext>
            </a:extLst>
          </p:cNvPr>
          <p:cNvSpPr>
            <a:spLocks noGrp="1"/>
          </p:cNvSpPr>
          <p:nvPr>
            <p:ph type="title"/>
          </p:nvPr>
        </p:nvSpPr>
        <p:spPr/>
        <p:txBody>
          <a:bodyPr>
            <a:normAutofit/>
          </a:bodyPr>
          <a:lstStyle/>
          <a:p>
            <a:r>
              <a:rPr lang="en-US" dirty="0"/>
              <a:t>Three consequences of being Filled in the Spirit-</a:t>
            </a:r>
          </a:p>
        </p:txBody>
      </p:sp>
      <p:sp>
        <p:nvSpPr>
          <p:cNvPr id="3" name="Content Placeholder 2">
            <a:extLst>
              <a:ext uri="{FF2B5EF4-FFF2-40B4-BE49-F238E27FC236}">
                <a16:creationId xmlns:a16="http://schemas.microsoft.com/office/drawing/2014/main" id="{EBC50104-E136-4EC0-BAB9-7C2DB6451F83}"/>
              </a:ext>
            </a:extLst>
          </p:cNvPr>
          <p:cNvSpPr>
            <a:spLocks noGrp="1"/>
          </p:cNvSpPr>
          <p:nvPr>
            <p:ph idx="1"/>
          </p:nvPr>
        </p:nvSpPr>
        <p:spPr/>
        <p:txBody>
          <a:bodyPr>
            <a:noAutofit/>
          </a:bodyPr>
          <a:lstStyle/>
          <a:p>
            <a:pPr marL="742950" indent="-742950">
              <a:buAutoNum type="arabicPeriod"/>
            </a:pPr>
            <a:r>
              <a:rPr lang="en-US" sz="4000" b="1" dirty="0"/>
              <a:t>A song in your heart </a:t>
            </a:r>
          </a:p>
          <a:p>
            <a:pPr marL="742950" indent="-742950">
              <a:buAutoNum type="arabicPeriod"/>
            </a:pPr>
            <a:r>
              <a:rPr lang="en-US" sz="4000" b="1" dirty="0"/>
              <a:t>Filled with thanksgiving</a:t>
            </a:r>
          </a:p>
          <a:p>
            <a:pPr marL="742950" indent="-742950">
              <a:buAutoNum type="arabicPeriod"/>
            </a:pPr>
            <a:r>
              <a:rPr lang="en-US" sz="4000" b="1" dirty="0"/>
              <a:t>Mutual submission to other believers</a:t>
            </a:r>
          </a:p>
        </p:txBody>
      </p:sp>
    </p:spTree>
    <p:extLst>
      <p:ext uri="{BB962C8B-B14F-4D97-AF65-F5344CB8AC3E}">
        <p14:creationId xmlns:p14="http://schemas.microsoft.com/office/powerpoint/2010/main" val="4134114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4E59D7C1-6E25-48C3-B420-ED45FFDB7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7262" y="0"/>
            <a:ext cx="6064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374EBE0-04D0-42B1-93D5-4FC7C9EBA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9691" y="2054942"/>
            <a:ext cx="6072309" cy="1828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BB5C43-165D-4653-83DE-91BF6ADD4B31}"/>
              </a:ext>
            </a:extLst>
          </p:cNvPr>
          <p:cNvSpPr>
            <a:spLocks noGrp="1"/>
          </p:cNvSpPr>
          <p:nvPr>
            <p:ph type="title"/>
          </p:nvPr>
        </p:nvSpPr>
        <p:spPr>
          <a:xfrm>
            <a:off x="6449950" y="2194560"/>
            <a:ext cx="5418961" cy="1739347"/>
          </a:xfrm>
        </p:spPr>
        <p:txBody>
          <a:bodyPr vert="horz" lIns="91440" tIns="45720" rIns="91440" bIns="45720" rtlCol="0" anchor="ctr">
            <a:normAutofit/>
          </a:bodyPr>
          <a:lstStyle/>
          <a:p>
            <a:pPr algn="ctr">
              <a:lnSpc>
                <a:spcPct val="80000"/>
              </a:lnSpc>
            </a:pPr>
            <a:r>
              <a:rPr lang="en-US" sz="2800" spc="150" dirty="0">
                <a:solidFill>
                  <a:schemeClr val="tx2"/>
                </a:solidFill>
              </a:rPr>
              <a:t>What is a habit you can put into place to help you learn from your future failures? </a:t>
            </a:r>
          </a:p>
        </p:txBody>
      </p:sp>
      <p:sp>
        <p:nvSpPr>
          <p:cNvPr id="16" name="Rectangle 15">
            <a:extLst>
              <a:ext uri="{FF2B5EF4-FFF2-40B4-BE49-F238E27FC236}">
                <a16:creationId xmlns:a16="http://schemas.microsoft.com/office/drawing/2014/main" id="{E1EAEB6D-60FF-455D-B8CC-2AC963CE0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5497"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solidFill>
                <a:schemeClr val="tx2"/>
              </a:solidFill>
            </a:endParaRPr>
          </a:p>
        </p:txBody>
      </p:sp>
      <p:pic>
        <p:nvPicPr>
          <p:cNvPr id="7" name="Content Placeholder 3">
            <a:extLst>
              <a:ext uri="{FF2B5EF4-FFF2-40B4-BE49-F238E27FC236}">
                <a16:creationId xmlns:a16="http://schemas.microsoft.com/office/drawing/2014/main" id="{B6CCEDB2-F1AE-4D9B-96F7-9232E48AC167}"/>
              </a:ext>
            </a:extLst>
          </p:cNvPr>
          <p:cNvPicPr>
            <a:picLocks noGrp="1" noChangeAspect="1"/>
          </p:cNvPicPr>
          <p:nvPr>
            <p:ph idx="1"/>
          </p:nvPr>
        </p:nvPicPr>
        <p:blipFill>
          <a:blip r:embed="rId2"/>
          <a:stretch>
            <a:fillRect/>
          </a:stretch>
        </p:blipFill>
        <p:spPr>
          <a:xfrm>
            <a:off x="1103501" y="598634"/>
            <a:ext cx="3912688" cy="5619286"/>
          </a:xfrm>
          <a:prstGeom prst="rect">
            <a:avLst/>
          </a:prstGeom>
        </p:spPr>
      </p:pic>
    </p:spTree>
    <p:extLst>
      <p:ext uri="{BB962C8B-B14F-4D97-AF65-F5344CB8AC3E}">
        <p14:creationId xmlns:p14="http://schemas.microsoft.com/office/powerpoint/2010/main" val="134725593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84389-B898-4E79-B33C-171B83CD4B25}"/>
              </a:ext>
            </a:extLst>
          </p:cNvPr>
          <p:cNvSpPr>
            <a:spLocks noGrp="1"/>
          </p:cNvSpPr>
          <p:nvPr>
            <p:ph type="title"/>
          </p:nvPr>
        </p:nvSpPr>
        <p:spPr/>
        <p:txBody>
          <a:bodyPr/>
          <a:lstStyle/>
          <a:p>
            <a:r>
              <a:rPr lang="en-US" dirty="0"/>
              <a:t>What is a Hero?</a:t>
            </a:r>
          </a:p>
        </p:txBody>
      </p:sp>
      <p:sp>
        <p:nvSpPr>
          <p:cNvPr id="3" name="Content Placeholder 2">
            <a:extLst>
              <a:ext uri="{FF2B5EF4-FFF2-40B4-BE49-F238E27FC236}">
                <a16:creationId xmlns:a16="http://schemas.microsoft.com/office/drawing/2014/main" id="{07F611A4-1C98-4377-B173-0B034BDF721D}"/>
              </a:ext>
            </a:extLst>
          </p:cNvPr>
          <p:cNvSpPr>
            <a:spLocks noGrp="1"/>
          </p:cNvSpPr>
          <p:nvPr>
            <p:ph idx="1"/>
          </p:nvPr>
        </p:nvSpPr>
        <p:spPr/>
        <p:txBody>
          <a:bodyPr>
            <a:normAutofit/>
          </a:bodyPr>
          <a:lstStyle/>
          <a:p>
            <a:r>
              <a:rPr lang="en-US" sz="3600" dirty="0"/>
              <a:t>A hero is not a perfect person because someone who never fails does not exist. A hero is someone who learns from failure and refuses to give up. This session will be honest about failure, explain how to deal with it, and show that it is a necessary part of leadership.</a:t>
            </a:r>
          </a:p>
        </p:txBody>
      </p:sp>
    </p:spTree>
    <p:extLst>
      <p:ext uri="{BB962C8B-B14F-4D97-AF65-F5344CB8AC3E}">
        <p14:creationId xmlns:p14="http://schemas.microsoft.com/office/powerpoint/2010/main" val="304277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p:txBody>
          <a:bodyPr>
            <a:normAutofit/>
          </a:bodyPr>
          <a:lstStyle/>
          <a:p>
            <a:r>
              <a:rPr lang="en-US" dirty="0"/>
              <a:t>Thomas Edison’s inventions have changed the world. </a:t>
            </a:r>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p:txBody>
          <a:bodyPr>
            <a:normAutofit/>
          </a:bodyPr>
          <a:lstStyle/>
          <a:p>
            <a:pPr marL="0" indent="0">
              <a:buNone/>
            </a:pPr>
            <a:r>
              <a:rPr lang="en-US" sz="3600" dirty="0"/>
              <a:t>Look at a list of a few of his inventions:  </a:t>
            </a:r>
          </a:p>
          <a:p>
            <a:r>
              <a:rPr lang="en-US" sz="3600" dirty="0"/>
              <a:t> Light bulb </a:t>
            </a:r>
          </a:p>
          <a:p>
            <a:r>
              <a:rPr lang="en-US" sz="3600" dirty="0"/>
              <a:t> Record player </a:t>
            </a:r>
          </a:p>
          <a:p>
            <a:r>
              <a:rPr lang="en-US" sz="3600" dirty="0"/>
              <a:t> Light socket with an on-and-off switch</a:t>
            </a:r>
          </a:p>
          <a:p>
            <a:r>
              <a:rPr lang="en-US" sz="3600" dirty="0"/>
              <a:t>Motion pictures </a:t>
            </a:r>
          </a:p>
        </p:txBody>
      </p:sp>
    </p:spTree>
    <p:extLst>
      <p:ext uri="{BB962C8B-B14F-4D97-AF65-F5344CB8AC3E}">
        <p14:creationId xmlns:p14="http://schemas.microsoft.com/office/powerpoint/2010/main" val="3847515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p:txBody>
          <a:bodyPr>
            <a:normAutofit/>
          </a:bodyPr>
          <a:lstStyle/>
          <a:p>
            <a:r>
              <a:rPr lang="en-US" dirty="0"/>
              <a:t>Thomas Edison</a:t>
            </a:r>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a:xfrm>
            <a:off x="283028" y="1792936"/>
            <a:ext cx="11908971" cy="5065064"/>
          </a:xfrm>
        </p:spPr>
        <p:txBody>
          <a:bodyPr>
            <a:normAutofit/>
          </a:bodyPr>
          <a:lstStyle/>
          <a:p>
            <a:pPr marL="0" indent="0">
              <a:buNone/>
            </a:pPr>
            <a:r>
              <a:rPr lang="en-US" sz="3600" dirty="0"/>
              <a:t> His teachers called him confused. </a:t>
            </a:r>
          </a:p>
          <a:p>
            <a:pPr marL="0" indent="0">
              <a:buNone/>
            </a:pPr>
            <a:r>
              <a:rPr lang="en-US" sz="3600" dirty="0"/>
              <a:t>He burned down a train car when one of his chemistry experiments turned sour. He invented a machine that would do his job at a telegraph office and, when found sleeping on the job, he was fired. He spent the next years working maintenance jobs, continuing to tinker with machines until he began to work on the light bulb. How would your life be different if Thomas Edison quit before he invented the light bulb or the record player? </a:t>
            </a:r>
          </a:p>
        </p:txBody>
      </p:sp>
    </p:spTree>
    <p:extLst>
      <p:ext uri="{BB962C8B-B14F-4D97-AF65-F5344CB8AC3E}">
        <p14:creationId xmlns:p14="http://schemas.microsoft.com/office/powerpoint/2010/main" val="165361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a:xfrm>
            <a:off x="718457" y="284176"/>
            <a:ext cx="10268542" cy="1508760"/>
          </a:xfrm>
        </p:spPr>
        <p:txBody>
          <a:bodyPr>
            <a:normAutofit/>
          </a:bodyPr>
          <a:lstStyle/>
          <a:p>
            <a:r>
              <a:rPr lang="en-US" dirty="0"/>
              <a:t>Why do you think many people give up after failure? </a:t>
            </a:r>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a:xfrm>
            <a:off x="283028" y="1792936"/>
            <a:ext cx="11908971" cy="5065064"/>
          </a:xfrm>
        </p:spPr>
        <p:txBody>
          <a:bodyPr>
            <a:normAutofit/>
          </a:bodyPr>
          <a:lstStyle/>
          <a:p>
            <a:pPr marL="0" indent="0">
              <a:buNone/>
            </a:pPr>
            <a:endParaRPr lang="en-US" sz="3600" dirty="0"/>
          </a:p>
        </p:txBody>
      </p:sp>
    </p:spTree>
    <p:extLst>
      <p:ext uri="{BB962C8B-B14F-4D97-AF65-F5344CB8AC3E}">
        <p14:creationId xmlns:p14="http://schemas.microsoft.com/office/powerpoint/2010/main" val="963814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4E59D7C1-6E25-48C3-B420-ED45FFDB7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7262" y="0"/>
            <a:ext cx="6064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374EBE0-04D0-42B1-93D5-4FC7C9EBA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9691" y="2054942"/>
            <a:ext cx="6072309" cy="1828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921D17-A916-4E9E-A6A0-8B36437C0DF5}"/>
              </a:ext>
            </a:extLst>
          </p:cNvPr>
          <p:cNvSpPr>
            <a:spLocks noGrp="1"/>
          </p:cNvSpPr>
          <p:nvPr>
            <p:ph type="title"/>
          </p:nvPr>
        </p:nvSpPr>
        <p:spPr>
          <a:xfrm>
            <a:off x="6449950" y="2194560"/>
            <a:ext cx="5418961" cy="1519311"/>
          </a:xfrm>
        </p:spPr>
        <p:txBody>
          <a:bodyPr vert="horz" lIns="91440" tIns="45720" rIns="91440" bIns="45720" rtlCol="0" anchor="ctr">
            <a:normAutofit fontScale="90000"/>
          </a:bodyPr>
          <a:lstStyle/>
          <a:p>
            <a:pPr algn="ctr">
              <a:lnSpc>
                <a:spcPct val="80000"/>
              </a:lnSpc>
            </a:pPr>
            <a:r>
              <a:rPr lang="en-US" sz="6000" spc="150" dirty="0">
                <a:solidFill>
                  <a:schemeClr val="tx2"/>
                </a:solidFill>
              </a:rPr>
              <a:t>How do you respond to failure?</a:t>
            </a:r>
          </a:p>
        </p:txBody>
      </p:sp>
      <p:sp>
        <p:nvSpPr>
          <p:cNvPr id="15" name="Rectangle 14">
            <a:extLst>
              <a:ext uri="{FF2B5EF4-FFF2-40B4-BE49-F238E27FC236}">
                <a16:creationId xmlns:a16="http://schemas.microsoft.com/office/drawing/2014/main" id="{E1EAEB6D-60FF-455D-B8CC-2AC963CE0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5497"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solidFill>
                <a:schemeClr val="tx2"/>
              </a:solidFill>
            </a:endParaRPr>
          </a:p>
        </p:txBody>
      </p:sp>
      <p:pic>
        <p:nvPicPr>
          <p:cNvPr id="4" name="Content Placeholder 3">
            <a:extLst>
              <a:ext uri="{FF2B5EF4-FFF2-40B4-BE49-F238E27FC236}">
                <a16:creationId xmlns:a16="http://schemas.microsoft.com/office/drawing/2014/main" id="{A410FE4C-B277-46AB-979E-B58A23ECA188}"/>
              </a:ext>
            </a:extLst>
          </p:cNvPr>
          <p:cNvPicPr>
            <a:picLocks noGrp="1" noChangeAspect="1"/>
          </p:cNvPicPr>
          <p:nvPr>
            <p:ph idx="1"/>
          </p:nvPr>
        </p:nvPicPr>
        <p:blipFill>
          <a:blip r:embed="rId2"/>
          <a:stretch>
            <a:fillRect/>
          </a:stretch>
        </p:blipFill>
        <p:spPr>
          <a:xfrm>
            <a:off x="53418" y="0"/>
            <a:ext cx="6049415" cy="6857999"/>
          </a:xfrm>
          <a:prstGeom prst="rect">
            <a:avLst/>
          </a:prstGeom>
        </p:spPr>
      </p:pic>
    </p:spTree>
    <p:extLst>
      <p:ext uri="{BB962C8B-B14F-4D97-AF65-F5344CB8AC3E}">
        <p14:creationId xmlns:p14="http://schemas.microsoft.com/office/powerpoint/2010/main" val="231733332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7E6D20-479A-4FAB-99FD-CB9355D67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ECA82BA-52E3-450B-9E72-D586684033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AC966F9-BB4D-4199-8917-490A8F8636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3738880"/>
            <a:ext cx="12188952"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orbel" panose="020B0503020204020204"/>
              <a:ea typeface="+mn-ea"/>
              <a:cs typeface="+mn-cs"/>
            </a:endParaRPr>
          </a:p>
        </p:txBody>
      </p:sp>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a:xfrm>
            <a:off x="365759" y="3876040"/>
            <a:ext cx="11471565" cy="1739347"/>
          </a:xfrm>
        </p:spPr>
        <p:txBody>
          <a:bodyPr vert="horz" lIns="91440" tIns="45720" rIns="91440" bIns="45720" rtlCol="0" anchor="ctr">
            <a:normAutofit/>
          </a:bodyPr>
          <a:lstStyle/>
          <a:p>
            <a:pPr algn="ctr">
              <a:lnSpc>
                <a:spcPct val="80000"/>
              </a:lnSpc>
            </a:pPr>
            <a:r>
              <a:rPr lang="en-US" sz="6000" spc="150"/>
              <a:t>1.  The </a:t>
            </a:r>
            <a:r>
              <a:rPr lang="en-US" sz="6000" u="sng" spc="150"/>
              <a:t>Reason</a:t>
            </a:r>
            <a:r>
              <a:rPr lang="en-US" sz="6000" spc="150"/>
              <a:t> for failure (Luke 1:5-22)</a:t>
            </a:r>
          </a:p>
        </p:txBody>
      </p:sp>
      <p:pic>
        <p:nvPicPr>
          <p:cNvPr id="5" name="Picture 4">
            <a:extLst>
              <a:ext uri="{FF2B5EF4-FFF2-40B4-BE49-F238E27FC236}">
                <a16:creationId xmlns:a16="http://schemas.microsoft.com/office/drawing/2014/main" id="{3FF0C719-9460-4964-BBE3-A58BEE07B2BF}"/>
              </a:ext>
            </a:extLst>
          </p:cNvPr>
          <p:cNvPicPr>
            <a:picLocks noChangeAspect="1"/>
          </p:cNvPicPr>
          <p:nvPr/>
        </p:nvPicPr>
        <p:blipFill>
          <a:blip r:embed="rId2"/>
          <a:stretch>
            <a:fillRect/>
          </a:stretch>
        </p:blipFill>
        <p:spPr>
          <a:xfrm>
            <a:off x="7123696" y="908606"/>
            <a:ext cx="4002416" cy="2683973"/>
          </a:xfrm>
          <a:prstGeom prst="rect">
            <a:avLst/>
          </a:prstGeom>
        </p:spPr>
      </p:pic>
      <p:pic>
        <p:nvPicPr>
          <p:cNvPr id="4" name="Content Placeholder 3">
            <a:extLst>
              <a:ext uri="{FF2B5EF4-FFF2-40B4-BE49-F238E27FC236}">
                <a16:creationId xmlns:a16="http://schemas.microsoft.com/office/drawing/2014/main" id="{D1F31409-7FFE-492C-8DAD-C33617D05C73}"/>
              </a:ext>
            </a:extLst>
          </p:cNvPr>
          <p:cNvPicPr>
            <a:picLocks noGrp="1" noChangeAspect="1"/>
          </p:cNvPicPr>
          <p:nvPr>
            <p:ph idx="1"/>
          </p:nvPr>
        </p:nvPicPr>
        <p:blipFill>
          <a:blip r:embed="rId3"/>
          <a:stretch>
            <a:fillRect/>
          </a:stretch>
        </p:blipFill>
        <p:spPr>
          <a:xfrm>
            <a:off x="0" y="-2039"/>
            <a:ext cx="7258512" cy="3121159"/>
          </a:xfrm>
          <a:prstGeom prst="rect">
            <a:avLst/>
          </a:prstGeom>
        </p:spPr>
      </p:pic>
    </p:spTree>
    <p:extLst>
      <p:ext uri="{BB962C8B-B14F-4D97-AF65-F5344CB8AC3E}">
        <p14:creationId xmlns:p14="http://schemas.microsoft.com/office/powerpoint/2010/main" val="211330513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3E75778-8865-451E-A418-58B337FE5B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0" name="Rectangle 9">
            <a:extLst>
              <a:ext uri="{FF2B5EF4-FFF2-40B4-BE49-F238E27FC236}">
                <a16:creationId xmlns:a16="http://schemas.microsoft.com/office/drawing/2014/main" id="{04B3A732-BD30-43B3-B22F-86F941907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5978F0-8D3C-4B12-B071-F1254173E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1600"/>
            <a:ext cx="12192000" cy="411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2779A7-28EA-4AD8-AE3E-9CF4E6A38142}"/>
              </a:ext>
            </a:extLst>
          </p:cNvPr>
          <p:cNvSpPr>
            <a:spLocks noGrp="1"/>
          </p:cNvSpPr>
          <p:nvPr>
            <p:ph type="title"/>
          </p:nvPr>
        </p:nvSpPr>
        <p:spPr>
          <a:xfrm>
            <a:off x="365759" y="1693334"/>
            <a:ext cx="8407579" cy="3471334"/>
          </a:xfrm>
        </p:spPr>
        <p:txBody>
          <a:bodyPr vert="horz" lIns="91440" tIns="45720" rIns="91440" bIns="45720" rtlCol="0" anchor="t">
            <a:normAutofit/>
          </a:bodyPr>
          <a:lstStyle/>
          <a:p>
            <a:pPr>
              <a:lnSpc>
                <a:spcPct val="80000"/>
              </a:lnSpc>
            </a:pPr>
            <a:r>
              <a:rPr lang="en-US" sz="5000" spc="150" dirty="0"/>
              <a:t>Zechariah wasn’t ready to believe the message- he doubted because of the circumstances</a:t>
            </a:r>
          </a:p>
        </p:txBody>
      </p:sp>
      <p:sp>
        <p:nvSpPr>
          <p:cNvPr id="4" name="TextBox 3">
            <a:extLst>
              <a:ext uri="{FF2B5EF4-FFF2-40B4-BE49-F238E27FC236}">
                <a16:creationId xmlns:a16="http://schemas.microsoft.com/office/drawing/2014/main" id="{D392E27C-9227-432F-91B6-DA76B346E418}"/>
              </a:ext>
            </a:extLst>
          </p:cNvPr>
          <p:cNvSpPr txBox="1"/>
          <p:nvPr/>
        </p:nvSpPr>
        <p:spPr>
          <a:xfrm>
            <a:off x="8503920" y="1876979"/>
            <a:ext cx="3161211" cy="2677656"/>
          </a:xfrm>
          <a:prstGeom prst="rect">
            <a:avLst/>
          </a:prstGeom>
          <a:noFill/>
        </p:spPr>
        <p:txBody>
          <a:bodyPr wrap="square" rtlCol="0">
            <a:spAutoFit/>
          </a:bodyPr>
          <a:lstStyle/>
          <a:p>
            <a:r>
              <a:rPr lang="en-US" sz="2800" dirty="0">
                <a:solidFill>
                  <a:schemeClr val="tx2"/>
                </a:solidFill>
              </a:rPr>
              <a:t>Obstacles-</a:t>
            </a:r>
          </a:p>
          <a:p>
            <a:endParaRPr lang="en-US" sz="2800" dirty="0">
              <a:solidFill>
                <a:schemeClr val="tx2"/>
              </a:solidFill>
            </a:endParaRPr>
          </a:p>
          <a:p>
            <a:pPr marL="342900" indent="-342900">
              <a:buAutoNum type="arabicPeriod"/>
            </a:pPr>
            <a:r>
              <a:rPr lang="en-US" sz="2800" dirty="0">
                <a:solidFill>
                  <a:schemeClr val="tx2"/>
                </a:solidFill>
              </a:rPr>
              <a:t>Own desire</a:t>
            </a:r>
          </a:p>
          <a:p>
            <a:pPr marL="342900" indent="-342900">
              <a:buAutoNum type="arabicPeriod"/>
            </a:pPr>
            <a:r>
              <a:rPr lang="en-US" sz="2800" dirty="0">
                <a:solidFill>
                  <a:schemeClr val="tx2"/>
                </a:solidFill>
              </a:rPr>
              <a:t>Own ability</a:t>
            </a:r>
          </a:p>
          <a:p>
            <a:pPr marL="342900" indent="-342900">
              <a:buAutoNum type="arabicPeriod"/>
            </a:pPr>
            <a:r>
              <a:rPr lang="en-US" sz="2800" dirty="0">
                <a:solidFill>
                  <a:schemeClr val="tx2"/>
                </a:solidFill>
              </a:rPr>
              <a:t>Own control over future</a:t>
            </a:r>
          </a:p>
        </p:txBody>
      </p:sp>
    </p:spTree>
    <p:extLst>
      <p:ext uri="{BB962C8B-B14F-4D97-AF65-F5344CB8AC3E}">
        <p14:creationId xmlns:p14="http://schemas.microsoft.com/office/powerpoint/2010/main" val="3656429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C67564D6-576C-45C9-B7EA-F7701B149F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0994"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4" name="Content Placeholder 3">
            <a:extLst>
              <a:ext uri="{FF2B5EF4-FFF2-40B4-BE49-F238E27FC236}">
                <a16:creationId xmlns:a16="http://schemas.microsoft.com/office/drawing/2014/main" id="{7247FA3D-0CA5-465C-977E-33AB6A5A2DC8}"/>
              </a:ext>
            </a:extLst>
          </p:cNvPr>
          <p:cNvPicPr>
            <a:picLocks noGrp="1" noChangeAspect="1"/>
          </p:cNvPicPr>
          <p:nvPr>
            <p:ph idx="1"/>
          </p:nvPr>
        </p:nvPicPr>
        <p:blipFill>
          <a:blip r:embed="rId2"/>
          <a:stretch>
            <a:fillRect/>
          </a:stretch>
        </p:blipFill>
        <p:spPr>
          <a:xfrm>
            <a:off x="811156" y="598634"/>
            <a:ext cx="3020894" cy="5619286"/>
          </a:xfrm>
          <a:prstGeom prst="rect">
            <a:avLst/>
          </a:prstGeom>
        </p:spPr>
      </p:pic>
      <p:sp>
        <p:nvSpPr>
          <p:cNvPr id="24" name="Rectangle 23">
            <a:extLst>
              <a:ext uri="{FF2B5EF4-FFF2-40B4-BE49-F238E27FC236}">
                <a16:creationId xmlns:a16="http://schemas.microsoft.com/office/drawing/2014/main" id="{F9060CEE-D73E-44ED-A407-C828C9E4D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0994" y="0"/>
            <a:ext cx="756100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F0B544C-FD6C-42D8-B6B7-DDF7E60D0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0994" y="2059012"/>
            <a:ext cx="7561006"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48BBF42-9BD5-4825-BBAF-4A8E09FDD07D}"/>
              </a:ext>
            </a:extLst>
          </p:cNvPr>
          <p:cNvSpPr>
            <a:spLocks noGrp="1"/>
          </p:cNvSpPr>
          <p:nvPr>
            <p:ph type="title"/>
          </p:nvPr>
        </p:nvSpPr>
        <p:spPr>
          <a:xfrm>
            <a:off x="4963246" y="2194560"/>
            <a:ext cx="6905666" cy="1739347"/>
          </a:xfrm>
        </p:spPr>
        <p:txBody>
          <a:bodyPr vert="horz" lIns="91440" tIns="45720" rIns="91440" bIns="45720" rtlCol="0" anchor="ctr">
            <a:normAutofit/>
          </a:bodyPr>
          <a:lstStyle/>
          <a:p>
            <a:pPr algn="ctr">
              <a:lnSpc>
                <a:spcPct val="80000"/>
              </a:lnSpc>
            </a:pPr>
            <a:r>
              <a:rPr lang="en-US" sz="4200" spc="150">
                <a:solidFill>
                  <a:schemeClr val="tx2"/>
                </a:solidFill>
              </a:rPr>
              <a:t>The root of sin- disbelieving God and His WORD</a:t>
            </a:r>
          </a:p>
        </p:txBody>
      </p:sp>
    </p:spTree>
    <p:extLst>
      <p:ext uri="{BB962C8B-B14F-4D97-AF65-F5344CB8AC3E}">
        <p14:creationId xmlns:p14="http://schemas.microsoft.com/office/powerpoint/2010/main" val="584387789"/>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1">
      <a:dk1>
        <a:srgbClr val="2C2C2C"/>
      </a:dk1>
      <a:lt1>
        <a:srgbClr val="2C2C2C"/>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otalTime>1</TotalTime>
  <Words>433</Words>
  <Application>Microsoft Office PowerPoint</Application>
  <PresentationFormat>Widescreen</PresentationFormat>
  <Paragraphs>38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 Black</vt:lpstr>
      <vt:lpstr>Corbel</vt:lpstr>
      <vt:lpstr>Franklin Gothic Book</vt:lpstr>
      <vt:lpstr>Franklin Gothic Medium</vt:lpstr>
      <vt:lpstr>Wingdings</vt:lpstr>
      <vt:lpstr>Banded</vt:lpstr>
      <vt:lpstr>The Mishaps of Zechariah</vt:lpstr>
      <vt:lpstr>What is a Hero?</vt:lpstr>
      <vt:lpstr>Thomas Edison’s inventions have changed the world. </vt:lpstr>
      <vt:lpstr>Thomas Edison</vt:lpstr>
      <vt:lpstr>Why do you think many people give up after failure? </vt:lpstr>
      <vt:lpstr>How do you respond to failure?</vt:lpstr>
      <vt:lpstr>1.  The Reason for failure (Luke 1:5-22)</vt:lpstr>
      <vt:lpstr>Zechariah wasn’t ready to believe the message- he doubted because of the circumstances</vt:lpstr>
      <vt:lpstr>The root of sin- disbelieving God and His WORD</vt:lpstr>
      <vt:lpstr>2. The Response to failure   (Luke 1:57-66)</vt:lpstr>
      <vt:lpstr>It’s all about how you handle the situation</vt:lpstr>
      <vt:lpstr>There has to be repentance in order for there to be a recovery</vt:lpstr>
      <vt:lpstr>Ephesians 5:18- mentions being filled with the Holy SPirit</vt:lpstr>
      <vt:lpstr>Three consequences of being Filled in the Spirit-</vt:lpstr>
      <vt:lpstr>What is a habit you can put into place to help you learn from your future failures?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Mishaps of Zechariah</dc:title>
  <dc:creator>Josiah Gutierrez</dc:creator>
  <cp:lastModifiedBy>Josiah Gutierrez</cp:lastModifiedBy>
  <cp:revision>1</cp:revision>
  <dcterms:created xsi:type="dcterms:W3CDTF">2018-11-24T02:31:24Z</dcterms:created>
  <dcterms:modified xsi:type="dcterms:W3CDTF">2018-11-24T02:32:28Z</dcterms:modified>
</cp:coreProperties>
</file>