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5" r:id="rId5"/>
    <p:sldId id="266" r:id="rId6"/>
    <p:sldId id="271" r:id="rId7"/>
    <p:sldId id="272" r:id="rId8"/>
    <p:sldId id="275" r:id="rId9"/>
    <p:sldId id="273" r:id="rId10"/>
    <p:sldId id="262" r:id="rId11"/>
    <p:sldId id="269" r:id="rId12"/>
    <p:sldId id="264"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iah Gutierrez" initials="JG" lastIdx="0" clrIdx="0">
    <p:extLst>
      <p:ext uri="{19B8F6BF-5375-455C-9EA6-DF929625EA0E}">
        <p15:presenceInfo xmlns:p15="http://schemas.microsoft.com/office/powerpoint/2012/main" userId="7554fd80af9a5f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FD7EDA-D98F-47AA-A4D7-670CCAAEE499}" v="140" dt="2018-12-02T14:29:47.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5" d="100"/>
          <a:sy n="45" d="100"/>
        </p:scale>
        <p:origin x="4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89208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208099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538AB062-75B1-4272-BC55-520B8777B738}" type="datetimeFigureOut">
              <a:rPr lang="en-US" smtClean="0"/>
              <a:t>12/2/2018</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97153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32453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38AB062-75B1-4272-BC55-520B8777B738}" type="datetimeFigureOut">
              <a:rPr lang="en-US" smtClean="0"/>
              <a:t>12/2/2018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5EBDF96-F885-401E-A53E-6060C3633FB4}" type="slidenum">
              <a:rPr lang="en-US" smtClean="0"/>
              <a:t>‹#›</a:t>
            </a:fld>
            <a:endParaRPr lang="en-US"/>
          </a:p>
        </p:txBody>
      </p:sp>
    </p:spTree>
    <p:extLst>
      <p:ext uri="{BB962C8B-B14F-4D97-AF65-F5344CB8AC3E}">
        <p14:creationId xmlns:p14="http://schemas.microsoft.com/office/powerpoint/2010/main" val="136751648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8AB062-75B1-4272-BC55-520B8777B738}" type="datetimeFigureOut">
              <a:rPr lang="en-US" smtClean="0"/>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424154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8AB062-75B1-4272-BC55-520B8777B738}" type="datetimeFigureOut">
              <a:rPr lang="en-US" smtClean="0"/>
              <a:t>12/2/2018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94771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8AB062-75B1-4272-BC55-520B8777B738}" type="datetimeFigureOut">
              <a:rPr lang="en-US" smtClean="0"/>
              <a:t>12/2/2018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95664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AB062-75B1-4272-BC55-520B8777B738}" type="datetimeFigureOut">
              <a:rPr lang="en-US" smtClean="0"/>
              <a:t>12/2/2018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46834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8AB062-75B1-4272-BC55-520B8777B738}" type="datetimeFigureOut">
              <a:rPr lang="en-US" smtClean="0"/>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719632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8AB062-75B1-4272-BC55-520B8777B738}" type="datetimeFigureOut">
              <a:rPr lang="en-US" smtClean="0"/>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293146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38AB062-75B1-4272-BC55-520B8777B738}" type="datetimeFigureOut">
              <a:rPr lang="en-US" smtClean="0"/>
              <a:t>12/2/2018</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5EBDF96-F885-401E-A53E-6060C3633FB4}" type="slidenum">
              <a:rPr lang="en-US" smtClean="0"/>
              <a:t>‹#›</a:t>
            </a:fld>
            <a:endParaRPr lang="en-US"/>
          </a:p>
        </p:txBody>
      </p:sp>
    </p:spTree>
    <p:extLst>
      <p:ext uri="{BB962C8B-B14F-4D97-AF65-F5344CB8AC3E}">
        <p14:creationId xmlns:p14="http://schemas.microsoft.com/office/powerpoint/2010/main" val="122659251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69DCB-3B5F-42BC-83FC-590CDA343E8C}"/>
              </a:ext>
            </a:extLst>
          </p:cNvPr>
          <p:cNvSpPr>
            <a:spLocks noGrp="1"/>
          </p:cNvSpPr>
          <p:nvPr>
            <p:ph type="ctrTitle"/>
          </p:nvPr>
        </p:nvSpPr>
        <p:spPr>
          <a:xfrm>
            <a:off x="433136" y="5091762"/>
            <a:ext cx="7834193" cy="1264588"/>
          </a:xfrm>
        </p:spPr>
        <p:txBody>
          <a:bodyPr anchor="ctr">
            <a:noAutofit/>
          </a:bodyPr>
          <a:lstStyle/>
          <a:p>
            <a:pPr algn="r"/>
            <a:r>
              <a:rPr lang="en-US" sz="4400" dirty="0">
                <a:latin typeface="Arial Black" panose="020B0A04020102020204" pitchFamily="34" charset="0"/>
              </a:rPr>
              <a:t>When Onesimus Risked it all</a:t>
            </a:r>
          </a:p>
        </p:txBody>
      </p:sp>
      <p:sp>
        <p:nvSpPr>
          <p:cNvPr id="3" name="Subtitle 2">
            <a:extLst>
              <a:ext uri="{FF2B5EF4-FFF2-40B4-BE49-F238E27FC236}">
                <a16:creationId xmlns:a16="http://schemas.microsoft.com/office/drawing/2014/main" id="{FE509382-5938-4C14-B7E5-B939D6E294DB}"/>
              </a:ext>
            </a:extLst>
          </p:cNvPr>
          <p:cNvSpPr>
            <a:spLocks noGrp="1"/>
          </p:cNvSpPr>
          <p:nvPr>
            <p:ph type="subTitle" idx="1"/>
          </p:nvPr>
        </p:nvSpPr>
        <p:spPr>
          <a:xfrm>
            <a:off x="8499107" y="5091763"/>
            <a:ext cx="2974207" cy="1264587"/>
          </a:xfrm>
        </p:spPr>
        <p:txBody>
          <a:bodyPr anchor="ctr">
            <a:normAutofit/>
          </a:bodyPr>
          <a:lstStyle/>
          <a:p>
            <a:pPr algn="l"/>
            <a:r>
              <a:rPr lang="en-US" sz="3600" dirty="0">
                <a:solidFill>
                  <a:srgbClr val="00B0F0"/>
                </a:solidFill>
                <a:latin typeface="Arial Black" panose="020B0A04020102020204" pitchFamily="34" charset="0"/>
              </a:rPr>
              <a:t>Philemon </a:t>
            </a:r>
            <a:r>
              <a:rPr lang="en-US" sz="3600" dirty="0" err="1">
                <a:latin typeface="Arial Black" panose="020B0A04020102020204" pitchFamily="34" charset="0"/>
              </a:rPr>
              <a:t>er</a:t>
            </a:r>
            <a:r>
              <a:rPr lang="en-US" sz="3600" dirty="0"/>
              <a:t> </a:t>
            </a:r>
          </a:p>
        </p:txBody>
      </p:sp>
      <p:pic>
        <p:nvPicPr>
          <p:cNvPr id="4" name="Picture 3">
            <a:extLst>
              <a:ext uri="{FF2B5EF4-FFF2-40B4-BE49-F238E27FC236}">
                <a16:creationId xmlns:a16="http://schemas.microsoft.com/office/drawing/2014/main" id="{0DE030A9-A7CF-46B8-91EF-4E65CFD15454}"/>
              </a:ext>
            </a:extLst>
          </p:cNvPr>
          <p:cNvPicPr>
            <a:picLocks noChangeAspect="1"/>
          </p:cNvPicPr>
          <p:nvPr/>
        </p:nvPicPr>
        <p:blipFill rotWithShape="1">
          <a:blip r:embed="rId2"/>
          <a:srcRect l="2293" r="1707"/>
          <a:stretch/>
        </p:blipFill>
        <p:spPr>
          <a:xfrm>
            <a:off x="-3983" y="10"/>
            <a:ext cx="12192000" cy="4571990"/>
          </a:xfrm>
          <a:prstGeom prst="rect">
            <a:avLst/>
          </a:prstGeom>
        </p:spPr>
      </p:pic>
    </p:spTree>
    <p:extLst>
      <p:ext uri="{BB962C8B-B14F-4D97-AF65-F5344CB8AC3E}">
        <p14:creationId xmlns:p14="http://schemas.microsoft.com/office/powerpoint/2010/main" val="273375723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03445F7-FD8B-494B-8F82-8DFCE98D11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126A9BA-045C-45E7-AF03-BAE3E00AF1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A screenshot of a cell phone&#10;&#10;Description generated with very high confidence">
            <a:extLst>
              <a:ext uri="{FF2B5EF4-FFF2-40B4-BE49-F238E27FC236}">
                <a16:creationId xmlns:a16="http://schemas.microsoft.com/office/drawing/2014/main" id="{29FA6A87-982B-4667-833C-18BB998CC607}"/>
              </a:ext>
            </a:extLst>
          </p:cNvPr>
          <p:cNvPicPr>
            <a:picLocks noGrp="1" noChangeAspect="1"/>
          </p:cNvPicPr>
          <p:nvPr>
            <p:ph idx="1"/>
          </p:nvPr>
        </p:nvPicPr>
        <p:blipFill>
          <a:blip r:embed="rId2"/>
          <a:stretch>
            <a:fillRect/>
          </a:stretch>
        </p:blipFill>
        <p:spPr>
          <a:xfrm>
            <a:off x="961644" y="1545885"/>
            <a:ext cx="10261092" cy="3761658"/>
          </a:xfrm>
          <a:prstGeom prst="rect">
            <a:avLst/>
          </a:prstGeom>
        </p:spPr>
      </p:pic>
    </p:spTree>
    <p:extLst>
      <p:ext uri="{BB962C8B-B14F-4D97-AF65-F5344CB8AC3E}">
        <p14:creationId xmlns:p14="http://schemas.microsoft.com/office/powerpoint/2010/main" val="566726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A59D6AC-B583-4DCF-89D8-12F6A13BD2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819A562-3A05-4F49-8985-6050DA5B3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cap="sq">
            <a:solidFill>
              <a:schemeClr val="bg1">
                <a:lumMod val="90000"/>
                <a:lumOff val="1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6BC1009-44B8-469B-8AB6-7A0642CC6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500B5E08-9ECC-462D-9C56-A32EB60ACE88}"/>
              </a:ext>
            </a:extLst>
          </p:cNvPr>
          <p:cNvPicPr>
            <a:picLocks noGrp="1" noChangeAspect="1"/>
          </p:cNvPicPr>
          <p:nvPr>
            <p:ph idx="1"/>
          </p:nvPr>
        </p:nvPicPr>
        <p:blipFill>
          <a:blip r:embed="rId2"/>
          <a:stretch>
            <a:fillRect/>
          </a:stretch>
        </p:blipFill>
        <p:spPr>
          <a:xfrm>
            <a:off x="1120477" y="1714888"/>
            <a:ext cx="9951041" cy="3422077"/>
          </a:xfrm>
          <a:prstGeom prst="rect">
            <a:avLst/>
          </a:prstGeom>
        </p:spPr>
      </p:pic>
    </p:spTree>
    <p:extLst>
      <p:ext uri="{BB962C8B-B14F-4D97-AF65-F5344CB8AC3E}">
        <p14:creationId xmlns:p14="http://schemas.microsoft.com/office/powerpoint/2010/main" val="1430186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BFD4A0-D5E0-41EE-9976-53A077F44DF5}"/>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r>
              <a:rPr lang="en-US" sz="2800" spc="150">
                <a:solidFill>
                  <a:schemeClr val="tx2"/>
                </a:solidFill>
              </a:rPr>
              <a:t>Are you willing to take the risk?</a:t>
            </a: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877D453C-C581-4747-819A-E061E452A4CA}"/>
              </a:ext>
            </a:extLst>
          </p:cNvPr>
          <p:cNvPicPr>
            <a:picLocks noGrp="1" noChangeAspect="1"/>
          </p:cNvPicPr>
          <p:nvPr>
            <p:ph idx="1"/>
          </p:nvPr>
        </p:nvPicPr>
        <p:blipFill>
          <a:blip r:embed="rId2"/>
          <a:stretch>
            <a:fillRect/>
          </a:stretch>
        </p:blipFill>
        <p:spPr>
          <a:xfrm>
            <a:off x="1731037" y="494988"/>
            <a:ext cx="8729923"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4114985"/>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8D6F82-E7E5-4F17-B3AF-020CA4BFD387}"/>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endParaRPr lang="en-US" sz="2800" spc="150">
              <a:solidFill>
                <a:schemeClr val="tx2"/>
              </a:solidFill>
            </a:endParaRP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823A6313-AC7E-44B0-A550-F19810BC0919}"/>
              </a:ext>
            </a:extLst>
          </p:cNvPr>
          <p:cNvPicPr>
            <a:picLocks noGrp="1" noChangeAspect="1"/>
          </p:cNvPicPr>
          <p:nvPr>
            <p:ph idx="1"/>
          </p:nvPr>
        </p:nvPicPr>
        <p:blipFill>
          <a:blip r:embed="rId2"/>
          <a:stretch>
            <a:fillRect/>
          </a:stretch>
        </p:blipFill>
        <p:spPr>
          <a:xfrm>
            <a:off x="1988810" y="494988"/>
            <a:ext cx="8214376"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34634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84389-B898-4E79-B33C-171B83CD4B25}"/>
              </a:ext>
            </a:extLst>
          </p:cNvPr>
          <p:cNvSpPr>
            <a:spLocks noGrp="1"/>
          </p:cNvSpPr>
          <p:nvPr>
            <p:ph type="title"/>
          </p:nvPr>
        </p:nvSpPr>
        <p:spPr/>
        <p:txBody>
          <a:bodyPr/>
          <a:lstStyle/>
          <a:p>
            <a:r>
              <a:rPr lang="en-US" dirty="0"/>
              <a:t>Everyday we take Risk- which have you done?</a:t>
            </a:r>
          </a:p>
        </p:txBody>
      </p:sp>
      <p:sp>
        <p:nvSpPr>
          <p:cNvPr id="3" name="Content Placeholder 2">
            <a:extLst>
              <a:ext uri="{FF2B5EF4-FFF2-40B4-BE49-F238E27FC236}">
                <a16:creationId xmlns:a16="http://schemas.microsoft.com/office/drawing/2014/main" id="{07F611A4-1C98-4377-B173-0B034BDF721D}"/>
              </a:ext>
            </a:extLst>
          </p:cNvPr>
          <p:cNvSpPr>
            <a:spLocks noGrp="1"/>
          </p:cNvSpPr>
          <p:nvPr>
            <p:ph idx="1"/>
          </p:nvPr>
        </p:nvSpPr>
        <p:spPr/>
        <p:txBody>
          <a:bodyPr>
            <a:normAutofit/>
          </a:bodyPr>
          <a:lstStyle/>
          <a:p>
            <a:r>
              <a:rPr lang="en-US" sz="3600" dirty="0"/>
              <a:t>Bungee jumping 			Hang gliding Performing in front of a crowd 			</a:t>
            </a:r>
            <a:br>
              <a:rPr lang="en-US" sz="3600" dirty="0"/>
            </a:br>
            <a:r>
              <a:rPr lang="en-US" sz="3600" dirty="0"/>
              <a:t>Cliff jumping </a:t>
            </a:r>
            <a:br>
              <a:rPr lang="en-US" sz="3600" dirty="0"/>
            </a:br>
            <a:r>
              <a:rPr lang="en-US" sz="3600" dirty="0"/>
              <a:t>Asking someone out on a date</a:t>
            </a:r>
            <a:br>
              <a:rPr lang="en-US" sz="3600" dirty="0"/>
            </a:br>
            <a:r>
              <a:rPr lang="en-US" sz="3600" dirty="0"/>
              <a:t> Driving a car 			Skydiving </a:t>
            </a:r>
            <a:br>
              <a:rPr lang="en-US" sz="3600" dirty="0"/>
            </a:br>
            <a:r>
              <a:rPr lang="en-US" sz="3600" dirty="0"/>
              <a:t>Public speaking 			Gambling </a:t>
            </a:r>
            <a:br>
              <a:rPr lang="en-US" sz="3600" dirty="0"/>
            </a:br>
            <a:r>
              <a:rPr lang="en-US" sz="3600" dirty="0"/>
              <a:t>Rock climbing</a:t>
            </a:r>
            <a:br>
              <a:rPr lang="en-US" sz="3600" dirty="0"/>
            </a:br>
            <a:r>
              <a:rPr lang="en-US" sz="3600" dirty="0"/>
              <a:t> Investing some money</a:t>
            </a:r>
          </a:p>
        </p:txBody>
      </p:sp>
    </p:spTree>
    <p:extLst>
      <p:ext uri="{BB962C8B-B14F-4D97-AF65-F5344CB8AC3E}">
        <p14:creationId xmlns:p14="http://schemas.microsoft.com/office/powerpoint/2010/main" val="3042773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p:txBody>
          <a:bodyPr>
            <a:normAutofit fontScale="90000"/>
          </a:bodyPr>
          <a:lstStyle/>
          <a:p>
            <a:r>
              <a:rPr lang="en-US" dirty="0"/>
              <a:t>Which ones do you think are not worth the risk? If these things are risky, why do people do them?</a:t>
            </a:r>
          </a:p>
        </p:txBody>
      </p:sp>
      <p:sp>
        <p:nvSpPr>
          <p:cNvPr id="3" name="Content Placeholder 2">
            <a:extLst>
              <a:ext uri="{FF2B5EF4-FFF2-40B4-BE49-F238E27FC236}">
                <a16:creationId xmlns:a16="http://schemas.microsoft.com/office/drawing/2014/main" id="{BFDCC970-52B7-476E-A28C-124B5D39884D}"/>
              </a:ext>
            </a:extLst>
          </p:cNvPr>
          <p:cNvSpPr>
            <a:spLocks noGrp="1"/>
          </p:cNvSpPr>
          <p:nvPr>
            <p:ph idx="1"/>
          </p:nvPr>
        </p:nvSpPr>
        <p:spPr/>
        <p:txBody>
          <a:bodyPr>
            <a:normAutofit/>
          </a:bodyPr>
          <a:lstStyle/>
          <a:p>
            <a:pPr marL="0" indent="0">
              <a:buNone/>
            </a:pPr>
            <a:r>
              <a:rPr lang="en-US" sz="3600" dirty="0"/>
              <a:t>We all take risks in our lives and leaders must take even more. Some may be so minor that we barely think about it,   and some are so big that we don’t take them at all. The story of this unlikely hero involved many risks. </a:t>
            </a:r>
          </a:p>
        </p:txBody>
      </p:sp>
    </p:spTree>
    <p:extLst>
      <p:ext uri="{BB962C8B-B14F-4D97-AF65-F5344CB8AC3E}">
        <p14:creationId xmlns:p14="http://schemas.microsoft.com/office/powerpoint/2010/main" val="3847515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r>
              <a:rPr lang="en-US" sz="2800" spc="150">
                <a:solidFill>
                  <a:schemeClr val="tx2"/>
                </a:solidFill>
              </a:rPr>
              <a:t>ONesimus</a:t>
            </a:r>
          </a:p>
        </p:txBody>
      </p:sp>
      <p:sp>
        <p:nvSpPr>
          <p:cNvPr id="3" name="Content Placeholder 2">
            <a:extLst>
              <a:ext uri="{FF2B5EF4-FFF2-40B4-BE49-F238E27FC236}">
                <a16:creationId xmlns:a16="http://schemas.microsoft.com/office/drawing/2014/main" id="{BFDCC970-52B7-476E-A28C-124B5D39884D}"/>
              </a:ext>
            </a:extLst>
          </p:cNvPr>
          <p:cNvSpPr>
            <a:spLocks noGrp="1"/>
          </p:cNvSpPr>
          <p:nvPr>
            <p:ph idx="1"/>
          </p:nvPr>
        </p:nvSpPr>
        <p:spPr>
          <a:xfrm>
            <a:off x="643465" y="5967347"/>
            <a:ext cx="10905066" cy="338328"/>
          </a:xfrm>
        </p:spPr>
        <p:txBody>
          <a:bodyPr vert="horz" lIns="91440" tIns="45720" rIns="91440" bIns="45720" rtlCol="0">
            <a:normAutofit/>
          </a:bodyPr>
          <a:lstStyle/>
          <a:p>
            <a:pPr marL="0" indent="0" algn="ctr">
              <a:buNone/>
            </a:pPr>
            <a:r>
              <a:rPr lang="en-US" sz="1600">
                <a:solidFill>
                  <a:schemeClr val="tx2"/>
                </a:solidFill>
              </a:rPr>
              <a:t> </a:t>
            </a: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creenshot of a cell phone&#10;&#10;Description generated with very high confidence">
            <a:extLst>
              <a:ext uri="{FF2B5EF4-FFF2-40B4-BE49-F238E27FC236}">
                <a16:creationId xmlns:a16="http://schemas.microsoft.com/office/drawing/2014/main" id="{3874BF3A-E492-422F-A26C-AEB3079E3435}"/>
              </a:ext>
            </a:extLst>
          </p:cNvPr>
          <p:cNvPicPr>
            <a:picLocks noChangeAspect="1"/>
          </p:cNvPicPr>
          <p:nvPr/>
        </p:nvPicPr>
        <p:blipFill>
          <a:blip r:embed="rId2"/>
          <a:stretch>
            <a:fillRect/>
          </a:stretch>
        </p:blipFill>
        <p:spPr>
          <a:xfrm>
            <a:off x="321733" y="756741"/>
            <a:ext cx="11548531" cy="4196972"/>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361060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a:xfrm>
            <a:off x="718457" y="284176"/>
            <a:ext cx="10268542" cy="1508760"/>
          </a:xfrm>
        </p:spPr>
        <p:txBody>
          <a:bodyPr>
            <a:normAutofit/>
          </a:bodyPr>
          <a:lstStyle/>
          <a:p>
            <a:endParaRPr lang="en-US" dirty="0"/>
          </a:p>
        </p:txBody>
      </p:sp>
      <p:pic>
        <p:nvPicPr>
          <p:cNvPr id="4" name="Content Placeholder 3">
            <a:extLst>
              <a:ext uri="{FF2B5EF4-FFF2-40B4-BE49-F238E27FC236}">
                <a16:creationId xmlns:a16="http://schemas.microsoft.com/office/drawing/2014/main" id="{C4C4C210-9C87-424F-9FA9-CD8DBB560F49}"/>
              </a:ext>
            </a:extLst>
          </p:cNvPr>
          <p:cNvPicPr>
            <a:picLocks noGrp="1" noChangeAspect="1"/>
          </p:cNvPicPr>
          <p:nvPr>
            <p:ph idx="1"/>
          </p:nvPr>
        </p:nvPicPr>
        <p:blipFill>
          <a:blip r:embed="rId2"/>
          <a:stretch>
            <a:fillRect/>
          </a:stretch>
        </p:blipFill>
        <p:spPr>
          <a:xfrm>
            <a:off x="0" y="1840783"/>
            <a:ext cx="3199760" cy="4931031"/>
          </a:xfrm>
          <a:prstGeom prst="rect">
            <a:avLst/>
          </a:prstGeom>
        </p:spPr>
      </p:pic>
      <p:pic>
        <p:nvPicPr>
          <p:cNvPr id="5" name="Picture 4">
            <a:extLst>
              <a:ext uri="{FF2B5EF4-FFF2-40B4-BE49-F238E27FC236}">
                <a16:creationId xmlns:a16="http://schemas.microsoft.com/office/drawing/2014/main" id="{98DDCB95-F622-4A93-B656-3A8D442199AC}"/>
              </a:ext>
            </a:extLst>
          </p:cNvPr>
          <p:cNvPicPr>
            <a:picLocks noChangeAspect="1"/>
          </p:cNvPicPr>
          <p:nvPr/>
        </p:nvPicPr>
        <p:blipFill>
          <a:blip r:embed="rId3"/>
          <a:stretch>
            <a:fillRect/>
          </a:stretch>
        </p:blipFill>
        <p:spPr>
          <a:xfrm>
            <a:off x="8363818" y="1792936"/>
            <a:ext cx="4135424" cy="4135424"/>
          </a:xfrm>
          <a:prstGeom prst="rect">
            <a:avLst/>
          </a:prstGeom>
        </p:spPr>
      </p:pic>
      <p:sp>
        <p:nvSpPr>
          <p:cNvPr id="7" name="Rectangle 6">
            <a:extLst>
              <a:ext uri="{FF2B5EF4-FFF2-40B4-BE49-F238E27FC236}">
                <a16:creationId xmlns:a16="http://schemas.microsoft.com/office/drawing/2014/main" id="{D87E39CC-CE9C-4984-B3C3-84413E5B035D}"/>
              </a:ext>
            </a:extLst>
          </p:cNvPr>
          <p:cNvSpPr/>
          <p:nvPr/>
        </p:nvSpPr>
        <p:spPr>
          <a:xfrm>
            <a:off x="3199760" y="284176"/>
            <a:ext cx="5164058" cy="5509200"/>
          </a:xfrm>
          <a:prstGeom prst="rect">
            <a:avLst/>
          </a:prstGeom>
          <a:solidFill>
            <a:schemeClr val="tx2"/>
          </a:solidFill>
        </p:spPr>
        <p:txBody>
          <a:bodyPr wrap="square">
            <a:spAutoFit/>
          </a:bodyPr>
          <a:lstStyle/>
          <a:p>
            <a:r>
              <a:rPr lang="en-US" sz="3200" dirty="0"/>
              <a:t>In the book of Philemon, Paul writes about Onesimus, a former slave who took a risk to escape slavery, but now takes a bigger risk to ask for forgiveness. Read Philemon vv.10-14 to get insight on the risks that Philemon, Onesimus, and Paul would take.</a:t>
            </a:r>
          </a:p>
          <a:p>
            <a:r>
              <a:rPr lang="en-US" sz="3200" dirty="0"/>
              <a:t> </a:t>
            </a:r>
          </a:p>
        </p:txBody>
      </p:sp>
    </p:spTree>
    <p:extLst>
      <p:ext uri="{BB962C8B-B14F-4D97-AF65-F5344CB8AC3E}">
        <p14:creationId xmlns:p14="http://schemas.microsoft.com/office/powerpoint/2010/main" val="963814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014DD3-84CB-4B57-A5AC-6F56A5A32654}"/>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endParaRPr lang="en-US" sz="2800" spc="150">
              <a:solidFill>
                <a:schemeClr val="tx2"/>
              </a:solidFill>
            </a:endParaRP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E0CF6EE1-FFE5-4F4E-AF01-8056A2D074E0}"/>
              </a:ext>
            </a:extLst>
          </p:cNvPr>
          <p:cNvPicPr>
            <a:picLocks noGrp="1" noChangeAspect="1"/>
          </p:cNvPicPr>
          <p:nvPr>
            <p:ph idx="1"/>
          </p:nvPr>
        </p:nvPicPr>
        <p:blipFill>
          <a:blip r:embed="rId2"/>
          <a:stretch>
            <a:fillRect/>
          </a:stretch>
        </p:blipFill>
        <p:spPr>
          <a:xfrm>
            <a:off x="1773632" y="494988"/>
            <a:ext cx="8644732"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48495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01BA4C-E65F-45F9-8D8F-4B3DCDE36890}"/>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endParaRPr lang="en-US" sz="2800" spc="150">
              <a:solidFill>
                <a:schemeClr val="tx2"/>
              </a:solidFill>
            </a:endParaRP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244D7465-C628-43FB-BAF3-D686116C46D2}"/>
              </a:ext>
            </a:extLst>
          </p:cNvPr>
          <p:cNvPicPr>
            <a:picLocks noGrp="1" noChangeAspect="1"/>
          </p:cNvPicPr>
          <p:nvPr>
            <p:ph idx="1"/>
          </p:nvPr>
        </p:nvPicPr>
        <p:blipFill>
          <a:blip r:embed="rId2"/>
          <a:stretch>
            <a:fillRect/>
          </a:stretch>
        </p:blipFill>
        <p:spPr>
          <a:xfrm>
            <a:off x="667448" y="494988"/>
            <a:ext cx="10857101"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044279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B7287-ED6F-4953-BCE9-A53F4FAF79E5}"/>
              </a:ext>
            </a:extLst>
          </p:cNvPr>
          <p:cNvSpPr>
            <a:spLocks noGrp="1"/>
          </p:cNvSpPr>
          <p:nvPr>
            <p:ph type="title"/>
          </p:nvPr>
        </p:nvSpPr>
        <p:spPr/>
        <p:txBody>
          <a:bodyPr/>
          <a:lstStyle/>
          <a:p>
            <a:r>
              <a:rPr lang="en-US" dirty="0"/>
              <a:t>The Providence of God</a:t>
            </a:r>
          </a:p>
        </p:txBody>
      </p:sp>
      <p:sp>
        <p:nvSpPr>
          <p:cNvPr id="3" name="Content Placeholder 2">
            <a:extLst>
              <a:ext uri="{FF2B5EF4-FFF2-40B4-BE49-F238E27FC236}">
                <a16:creationId xmlns:a16="http://schemas.microsoft.com/office/drawing/2014/main" id="{FB7929A6-8FB1-486F-A5B0-5A1C95F82EA3}"/>
              </a:ext>
            </a:extLst>
          </p:cNvPr>
          <p:cNvSpPr>
            <a:spLocks noGrp="1"/>
          </p:cNvSpPr>
          <p:nvPr>
            <p:ph idx="1"/>
          </p:nvPr>
        </p:nvSpPr>
        <p:spPr/>
        <p:txBody>
          <a:bodyPr>
            <a:noAutofit/>
          </a:bodyPr>
          <a:lstStyle/>
          <a:p>
            <a:r>
              <a:rPr lang="en-US" sz="3200" dirty="0"/>
              <a:t>(vv.15-16) Paul suggests that in God’s providence Onesimus abandoned  Philemon during this short time for the purpose of Onesimus coming to faith in Christ Jesus. Theologians often describe this as God’s invisible hand moving about in the lives of those who are His often in order to bring good out of evil (Genesis 50:20; Romans 8: 28). As a result, the fellowship between Philemon and Onesimus would be rich, considering they were now brothers and free in Christ, slaves only to righteousness. </a:t>
            </a:r>
          </a:p>
        </p:txBody>
      </p:sp>
    </p:spTree>
    <p:extLst>
      <p:ext uri="{BB962C8B-B14F-4D97-AF65-F5344CB8AC3E}">
        <p14:creationId xmlns:p14="http://schemas.microsoft.com/office/powerpoint/2010/main" val="3921408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90EDAE-5642-44D3-8FD2-37CE7B72B3FF}"/>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endParaRPr lang="en-US" sz="2800" spc="150">
              <a:solidFill>
                <a:schemeClr val="tx2"/>
              </a:solidFill>
            </a:endParaRP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FEBE3C72-69D3-458E-95E7-A0954E024DEF}"/>
              </a:ext>
            </a:extLst>
          </p:cNvPr>
          <p:cNvPicPr>
            <a:picLocks noGrp="1" noChangeAspect="1"/>
          </p:cNvPicPr>
          <p:nvPr>
            <p:ph idx="1"/>
          </p:nvPr>
        </p:nvPicPr>
        <p:blipFill>
          <a:blip r:embed="rId2"/>
          <a:stretch>
            <a:fillRect/>
          </a:stretch>
        </p:blipFill>
        <p:spPr>
          <a:xfrm>
            <a:off x="2308452" y="494988"/>
            <a:ext cx="7575092"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8798623"/>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1">
      <a:dk1>
        <a:srgbClr val="2C2C2C"/>
      </a:dk1>
      <a:lt1>
        <a:srgbClr val="2C2C2C"/>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otalTime>11</TotalTime>
  <Words>254</Words>
  <Application>Microsoft Office PowerPoint</Application>
  <PresentationFormat>Widescreen</PresentationFormat>
  <Paragraphs>13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 Black</vt:lpstr>
      <vt:lpstr>Franklin Gothic Book</vt:lpstr>
      <vt:lpstr>Franklin Gothic Medium</vt:lpstr>
      <vt:lpstr>Wingdings</vt:lpstr>
      <vt:lpstr>Banded</vt:lpstr>
      <vt:lpstr>When Onesimus Risked it all</vt:lpstr>
      <vt:lpstr>Everyday we take Risk- which have you done?</vt:lpstr>
      <vt:lpstr>Which ones do you think are not worth the risk? If these things are risky, why do people do them?</vt:lpstr>
      <vt:lpstr>ONesimus</vt:lpstr>
      <vt:lpstr>PowerPoint Presentation</vt:lpstr>
      <vt:lpstr>PowerPoint Presentation</vt:lpstr>
      <vt:lpstr>PowerPoint Presentation</vt:lpstr>
      <vt:lpstr>The Providence of God</vt:lpstr>
      <vt:lpstr>PowerPoint Presentation</vt:lpstr>
      <vt:lpstr>PowerPoint Presentation</vt:lpstr>
      <vt:lpstr>PowerPoint Presentation</vt:lpstr>
      <vt:lpstr>Are you willing to take the risk?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Onesimus Risked it all</dc:title>
  <dc:creator>Josiah Gutierrez</dc:creator>
  <cp:lastModifiedBy>Josiah Gutierrez</cp:lastModifiedBy>
  <cp:revision>1</cp:revision>
  <dcterms:created xsi:type="dcterms:W3CDTF">2018-12-02T14:43:55Z</dcterms:created>
  <dcterms:modified xsi:type="dcterms:W3CDTF">2018-12-02T14:55:44Z</dcterms:modified>
</cp:coreProperties>
</file>