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9" r:id="rId1"/>
  </p:sldMasterIdLst>
  <p:sldIdLst>
    <p:sldId id="256" r:id="rId2"/>
    <p:sldId id="260" r:id="rId3"/>
    <p:sldId id="261" r:id="rId4"/>
    <p:sldId id="262" r:id="rId5"/>
    <p:sldId id="263" r:id="rId6"/>
    <p:sldId id="264" r:id="rId7"/>
    <p:sldId id="265" r:id="rId8"/>
    <p:sldId id="267" r:id="rId9"/>
    <p:sldId id="266" r:id="rId10"/>
    <p:sldId id="269" r:id="rId11"/>
    <p:sldId id="268" r:id="rId12"/>
    <p:sldId id="270" r:id="rId13"/>
    <p:sldId id="259" r:id="rId14"/>
    <p:sldId id="271" r:id="rId15"/>
    <p:sldId id="272" r:id="rId16"/>
    <p:sldId id="258" r:id="rId17"/>
    <p:sldId id="273" r:id="rId18"/>
    <p:sldId id="275" r:id="rId19"/>
    <p:sldId id="276" r:id="rId20"/>
    <p:sldId id="295" r:id="rId21"/>
    <p:sldId id="296" r:id="rId22"/>
    <p:sldId id="297" r:id="rId23"/>
    <p:sldId id="257" r:id="rId24"/>
    <p:sldId id="277" r:id="rId25"/>
    <p:sldId id="274" r:id="rId26"/>
    <p:sldId id="278" r:id="rId27"/>
    <p:sldId id="279" r:id="rId28"/>
    <p:sldId id="281" r:id="rId29"/>
    <p:sldId id="282" r:id="rId30"/>
    <p:sldId id="283" r:id="rId31"/>
    <p:sldId id="284" r:id="rId32"/>
    <p:sldId id="280" r:id="rId33"/>
    <p:sldId id="286" r:id="rId34"/>
    <p:sldId id="285" r:id="rId35"/>
    <p:sldId id="287" r:id="rId36"/>
    <p:sldId id="288" r:id="rId37"/>
    <p:sldId id="289" r:id="rId38"/>
    <p:sldId id="290" r:id="rId39"/>
    <p:sldId id="291" r:id="rId40"/>
    <p:sldId id="292" r:id="rId41"/>
    <p:sldId id="293" r:id="rId42"/>
    <p:sldId id="294"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648"/>
  </p:normalViewPr>
  <p:slideViewPr>
    <p:cSldViewPr snapToGrid="0">
      <p:cViewPr varScale="1">
        <p:scale>
          <a:sx n="90" d="100"/>
          <a:sy n="90" d="100"/>
        </p:scale>
        <p:origin x="232" y="5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t>6/1/23</a:t>
            </a:fld>
            <a:endParaRPr lang="en-US" dirty="0"/>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2561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82EDB8D0-98ED-4B86-9D5F-E61ADC70144D}" type="datetimeFigureOut">
              <a:rPr lang="en-US" smtClean="0"/>
              <a:t>6/1/23</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5345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82EDB8D0-98ED-4B86-9D5F-E61ADC70144D}" type="datetimeFigureOut">
              <a:rPr lang="en-US" smtClean="0"/>
              <a:t>6/1/23</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6616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p>
            <a:fld id="{82EDB8D0-98ED-4B86-9D5F-E61ADC70144D}" type="datetimeFigureOut">
              <a:rPr lang="en-US" smtClean="0"/>
              <a:t>6/1/23</a:t>
            </a:fld>
            <a:endParaRPr lang="en-US" dirty="0"/>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5551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82EDB8D0-98ED-4B86-9D5F-E61ADC70144D}" type="datetimeFigureOut">
              <a:rPr lang="en-US" smtClean="0"/>
              <a:t>6/1/23</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4274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82EDB8D0-98ED-4B86-9D5F-E61ADC70144D}" type="datetimeFigureOut">
              <a:rPr lang="en-US" smtClean="0"/>
              <a:t>6/1/23</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7397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82EDB8D0-98ED-4B86-9D5F-E61ADC70144D}" type="datetimeFigureOut">
              <a:rPr lang="en-US" smtClean="0"/>
              <a:t>6/1/23</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4198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82EDB8D0-98ED-4B86-9D5F-E61ADC70144D}" type="datetimeFigureOut">
              <a:rPr lang="en-US" smtClean="0"/>
              <a:t>6/1/23</a:t>
            </a:fld>
            <a:endParaRPr lang="en-US"/>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4949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82EDB8D0-98ED-4B86-9D5F-E61ADC70144D}" type="datetimeFigureOut">
              <a:rPr lang="en-US" smtClean="0"/>
              <a:t>6/1/23</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5525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82EDB8D0-98ED-4B86-9D5F-E61ADC70144D}" type="datetimeFigureOut">
              <a:rPr lang="en-US" smtClean="0"/>
              <a:t>6/1/23</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3293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82EDB8D0-98ED-4B86-9D5F-E61ADC70144D}" type="datetimeFigureOut">
              <a:rPr lang="en-US" smtClean="0"/>
              <a:t>6/1/23</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2103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82EDB8D0-98ED-4B86-9D5F-E61ADC70144D}" type="datetimeFigureOut">
              <a:rPr lang="en-US" smtClean="0"/>
              <a:pPr/>
              <a:t>6/1/23</a:t>
            </a:fld>
            <a:endParaRPr lang="en-US" dirty="0"/>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3432958096"/>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biblegateway.com/passage/?search=1+samuel+15&amp;version=HCSB#fen-HCSB-7581d"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biblegateway.com/passage/?search=john+21&amp;version=HCSB#fen-HCSB-26914i" TargetMode="External"/><Relationship Id="rId2" Type="http://schemas.openxmlformats.org/officeDocument/2006/relationships/hyperlink" Target="https://www.biblegateway.com/passage/?search=john+21&amp;version=HCSB#fen-HCSB-26914h"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biblegateway.com/passage/?search=john+21&amp;version=HCSB#fen-HCSB-26918j"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xRSLcHyf_Nc?feature=oembed"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ideo" Target="https://www.youtube.com/embed/YfIvK1IeyAI?feature=oembed"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9F8A656C-0806-4677-A38B-DA5DF0F3C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3" descr="Pastel colors in gradient surface design">
            <a:extLst>
              <a:ext uri="{FF2B5EF4-FFF2-40B4-BE49-F238E27FC236}">
                <a16:creationId xmlns:a16="http://schemas.microsoft.com/office/drawing/2014/main" id="{6C6E0D62-6C6C-E014-175E-6C797F6E6637}"/>
              </a:ext>
            </a:extLst>
          </p:cNvPr>
          <p:cNvPicPr>
            <a:picLocks noChangeAspect="1"/>
          </p:cNvPicPr>
          <p:nvPr/>
        </p:nvPicPr>
        <p:blipFill rotWithShape="1">
          <a:blip r:embed="rId2">
            <a:alphaModFix amt="55000"/>
          </a:blip>
          <a:srcRect t="5835" b="9896"/>
          <a:stretch/>
        </p:blipFill>
        <p:spPr>
          <a:xfrm>
            <a:off x="20" y="10"/>
            <a:ext cx="12191980" cy="6857990"/>
          </a:xfrm>
          <a:prstGeom prst="rect">
            <a:avLst/>
          </a:prstGeom>
        </p:spPr>
      </p:pic>
      <p:sp>
        <p:nvSpPr>
          <p:cNvPr id="16" name="Rectangle: Rounded Corners 10">
            <a:extLst>
              <a:ext uri="{FF2B5EF4-FFF2-40B4-BE49-F238E27FC236}">
                <a16:creationId xmlns:a16="http://schemas.microsoft.com/office/drawing/2014/main" id="{9BEF8C6D-8BB3-473A-9607-D7381CC5C0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7537" y="643467"/>
            <a:ext cx="5520995" cy="5215839"/>
          </a:xfrm>
          <a:prstGeom prst="roundRect">
            <a:avLst>
              <a:gd name="adj" fmla="val 265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5FB3316-7DBA-D5D1-0928-3AB5F145CF03}"/>
              </a:ext>
            </a:extLst>
          </p:cNvPr>
          <p:cNvSpPr>
            <a:spLocks noGrp="1"/>
          </p:cNvSpPr>
          <p:nvPr>
            <p:ph type="ctrTitle"/>
          </p:nvPr>
        </p:nvSpPr>
        <p:spPr>
          <a:xfrm>
            <a:off x="6257047" y="795509"/>
            <a:ext cx="5037616" cy="3011340"/>
          </a:xfrm>
        </p:spPr>
        <p:txBody>
          <a:bodyPr>
            <a:normAutofit/>
          </a:bodyPr>
          <a:lstStyle/>
          <a:p>
            <a:r>
              <a:rPr lang="es-ES_tradnl" dirty="0" err="1"/>
              <a:t>Jesus</a:t>
            </a:r>
            <a:r>
              <a:rPr lang="es-ES_tradnl" dirty="0"/>
              <a:t> </a:t>
            </a:r>
            <a:r>
              <a:rPr lang="es-ES_tradnl" dirty="0" err="1"/>
              <a:t>is</a:t>
            </a:r>
            <a:r>
              <a:rPr lang="es-ES_tradnl" dirty="0"/>
              <a:t> </a:t>
            </a:r>
            <a:r>
              <a:rPr lang="es-ES_tradnl" dirty="0" err="1"/>
              <a:t>forgiving</a:t>
            </a:r>
            <a:endParaRPr lang="es-ES_tradnl" dirty="0"/>
          </a:p>
        </p:txBody>
      </p:sp>
      <p:sp>
        <p:nvSpPr>
          <p:cNvPr id="3" name="Subtitle 2">
            <a:extLst>
              <a:ext uri="{FF2B5EF4-FFF2-40B4-BE49-F238E27FC236}">
                <a16:creationId xmlns:a16="http://schemas.microsoft.com/office/drawing/2014/main" id="{2FBE8845-20C4-9289-BABA-E625D8F048BF}"/>
              </a:ext>
            </a:extLst>
          </p:cNvPr>
          <p:cNvSpPr>
            <a:spLocks noGrp="1"/>
          </p:cNvSpPr>
          <p:nvPr>
            <p:ph type="subTitle" idx="1"/>
          </p:nvPr>
        </p:nvSpPr>
        <p:spPr>
          <a:xfrm>
            <a:off x="6257047" y="3898924"/>
            <a:ext cx="5037616" cy="1777878"/>
          </a:xfrm>
        </p:spPr>
        <p:txBody>
          <a:bodyPr>
            <a:normAutofit/>
          </a:bodyPr>
          <a:lstStyle/>
          <a:p>
            <a:r>
              <a:rPr lang="es-ES_tradnl" sz="4400" dirty="0"/>
              <a:t>Luke 22:31-34, 54-62; John 21:1-19</a:t>
            </a:r>
          </a:p>
        </p:txBody>
      </p:sp>
      <p:sp>
        <p:nvSpPr>
          <p:cNvPr id="13" name="Arc 12">
            <a:extLst>
              <a:ext uri="{FF2B5EF4-FFF2-40B4-BE49-F238E27FC236}">
                <a16:creationId xmlns:a16="http://schemas.microsoft.com/office/drawing/2014/main" id="{DCFDFFB9-D302-4A05-A770-D33232254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06764" y="906791"/>
            <a:ext cx="2987899" cy="2987899"/>
          </a:xfrm>
          <a:prstGeom prst="arc">
            <a:avLst>
              <a:gd name="adj1" fmla="val 16200000"/>
              <a:gd name="adj2" fmla="val 114657"/>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6821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0D520-6E67-A980-9E3F-3CA44DC2A996}"/>
              </a:ext>
            </a:extLst>
          </p:cNvPr>
          <p:cNvSpPr>
            <a:spLocks noGrp="1"/>
          </p:cNvSpPr>
          <p:nvPr>
            <p:ph type="title"/>
          </p:nvPr>
        </p:nvSpPr>
        <p:spPr>
          <a:xfrm>
            <a:off x="838199" y="365125"/>
            <a:ext cx="11108377" cy="2603706"/>
          </a:xfrm>
        </p:spPr>
        <p:txBody>
          <a:bodyPr>
            <a:normAutofit/>
          </a:bodyPr>
          <a:lstStyle/>
          <a:p>
            <a:r>
              <a:rPr lang="en-US" dirty="0">
                <a:solidFill>
                  <a:srgbClr val="444444"/>
                </a:solidFill>
                <a:latin typeface="Montserrat" pitchFamily="2" charset="77"/>
              </a:rPr>
              <a:t>In Beavercreek, Ohio, a thief stepped into the bank and started robbing it until the unfortunate happened…</a:t>
            </a:r>
            <a:endParaRPr lang="es-ES_tradnl" dirty="0"/>
          </a:p>
        </p:txBody>
      </p:sp>
      <p:sp>
        <p:nvSpPr>
          <p:cNvPr id="7" name="TextBox 6">
            <a:extLst>
              <a:ext uri="{FF2B5EF4-FFF2-40B4-BE49-F238E27FC236}">
                <a16:creationId xmlns:a16="http://schemas.microsoft.com/office/drawing/2014/main" id="{4AAC4240-2D11-F1CD-98E3-4DD78398976B}"/>
              </a:ext>
            </a:extLst>
          </p:cNvPr>
          <p:cNvSpPr txBox="1"/>
          <p:nvPr/>
        </p:nvSpPr>
        <p:spPr>
          <a:xfrm>
            <a:off x="1294410" y="3099459"/>
            <a:ext cx="10557191" cy="2585323"/>
          </a:xfrm>
          <a:prstGeom prst="rect">
            <a:avLst/>
          </a:prstGeom>
          <a:noFill/>
        </p:spPr>
        <p:txBody>
          <a:bodyPr wrap="square" rtlCol="0">
            <a:spAutoFit/>
          </a:bodyPr>
          <a:lstStyle/>
          <a:p>
            <a:r>
              <a:rPr lang="en-US" sz="5400" b="1" dirty="0"/>
              <a:t>D. He fainted in the middle of the job- and the </a:t>
            </a:r>
            <a:r>
              <a:rPr lang="en-US" sz="5400" b="1" dirty="0" err="1"/>
              <a:t>pólice</a:t>
            </a:r>
            <a:r>
              <a:rPr lang="en-US" sz="5400" b="1" dirty="0"/>
              <a:t> and paramedics were both called.</a:t>
            </a:r>
          </a:p>
        </p:txBody>
      </p:sp>
    </p:spTree>
    <p:extLst>
      <p:ext uri="{BB962C8B-B14F-4D97-AF65-F5344CB8AC3E}">
        <p14:creationId xmlns:p14="http://schemas.microsoft.com/office/powerpoint/2010/main" val="3157437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0D520-6E67-A980-9E3F-3CA44DC2A996}"/>
              </a:ext>
            </a:extLst>
          </p:cNvPr>
          <p:cNvSpPr>
            <a:spLocks noGrp="1"/>
          </p:cNvSpPr>
          <p:nvPr>
            <p:ph type="title"/>
          </p:nvPr>
        </p:nvSpPr>
        <p:spPr>
          <a:xfrm>
            <a:off x="838199" y="365125"/>
            <a:ext cx="11108377" cy="2603706"/>
          </a:xfrm>
        </p:spPr>
        <p:txBody>
          <a:bodyPr>
            <a:normAutofit/>
          </a:bodyPr>
          <a:lstStyle/>
          <a:p>
            <a:r>
              <a:rPr lang="en-US" b="0" i="0" dirty="0">
                <a:solidFill>
                  <a:srgbClr val="444444"/>
                </a:solidFill>
                <a:effectLst/>
                <a:latin typeface="Montserrat" pitchFamily="2" charset="77"/>
              </a:rPr>
              <a:t>A Good Samaritan noticed an elderly man being robbed, so he jumped in and punched the thief. The thief was so upset…</a:t>
            </a:r>
            <a:endParaRPr lang="es-ES_tradnl" dirty="0"/>
          </a:p>
        </p:txBody>
      </p:sp>
      <p:sp>
        <p:nvSpPr>
          <p:cNvPr id="3" name="TextBox 2">
            <a:extLst>
              <a:ext uri="{FF2B5EF4-FFF2-40B4-BE49-F238E27FC236}">
                <a16:creationId xmlns:a16="http://schemas.microsoft.com/office/drawing/2014/main" id="{BB0AE915-AC98-3E75-ABA1-B9B15F953B92}"/>
              </a:ext>
            </a:extLst>
          </p:cNvPr>
          <p:cNvSpPr txBox="1"/>
          <p:nvPr/>
        </p:nvSpPr>
        <p:spPr>
          <a:xfrm>
            <a:off x="415635" y="3099459"/>
            <a:ext cx="2814451" cy="3108543"/>
          </a:xfrm>
          <a:prstGeom prst="rect">
            <a:avLst/>
          </a:prstGeom>
          <a:noFill/>
        </p:spPr>
        <p:txBody>
          <a:bodyPr wrap="square" rtlCol="0">
            <a:spAutoFit/>
          </a:bodyPr>
          <a:lstStyle/>
          <a:p>
            <a:r>
              <a:rPr lang="es-ES_tradnl" sz="2800" dirty="0"/>
              <a:t>A. He </a:t>
            </a:r>
            <a:r>
              <a:rPr lang="es-ES_tradnl" sz="2800" dirty="0" err="1"/>
              <a:t>ran</a:t>
            </a:r>
            <a:r>
              <a:rPr lang="es-ES_tradnl" sz="2800" dirty="0"/>
              <a:t> </a:t>
            </a:r>
            <a:r>
              <a:rPr lang="es-ES_tradnl" sz="2800" dirty="0" err="1"/>
              <a:t>away</a:t>
            </a:r>
            <a:r>
              <a:rPr lang="es-ES_tradnl" sz="2800" dirty="0"/>
              <a:t> </a:t>
            </a:r>
            <a:r>
              <a:rPr lang="es-ES_tradnl" sz="2800" dirty="0" err="1"/>
              <a:t>without</a:t>
            </a:r>
            <a:r>
              <a:rPr lang="es-ES_tradnl" sz="2800" dirty="0"/>
              <a:t> </a:t>
            </a:r>
            <a:r>
              <a:rPr lang="es-ES_tradnl" sz="2800" dirty="0" err="1"/>
              <a:t>looking</a:t>
            </a:r>
            <a:r>
              <a:rPr lang="es-ES_tradnl" sz="2800" dirty="0"/>
              <a:t> and </a:t>
            </a:r>
            <a:r>
              <a:rPr lang="es-ES_tradnl" sz="2800" dirty="0" err="1"/>
              <a:t>ran</a:t>
            </a:r>
            <a:r>
              <a:rPr lang="es-ES_tradnl" sz="2800" dirty="0"/>
              <a:t> </a:t>
            </a:r>
            <a:r>
              <a:rPr lang="es-ES_tradnl" sz="2800" dirty="0" err="1"/>
              <a:t>straight</a:t>
            </a:r>
            <a:r>
              <a:rPr lang="es-ES_tradnl" sz="2800" dirty="0"/>
              <a:t> </a:t>
            </a:r>
            <a:r>
              <a:rPr lang="es-ES_tradnl" sz="2800" dirty="0" err="1"/>
              <a:t>into</a:t>
            </a:r>
            <a:r>
              <a:rPr lang="es-ES_tradnl" sz="2800" dirty="0"/>
              <a:t> a pole, </a:t>
            </a:r>
            <a:r>
              <a:rPr lang="es-ES_tradnl" sz="2800" dirty="0" err="1"/>
              <a:t>knocking</a:t>
            </a:r>
            <a:r>
              <a:rPr lang="es-ES_tradnl" sz="2800" dirty="0"/>
              <a:t> </a:t>
            </a:r>
            <a:r>
              <a:rPr lang="es-ES_tradnl" sz="2800" dirty="0" err="1"/>
              <a:t>himself</a:t>
            </a:r>
            <a:r>
              <a:rPr lang="es-ES_tradnl" sz="2800" dirty="0"/>
              <a:t> </a:t>
            </a:r>
            <a:r>
              <a:rPr lang="es-ES_tradnl" sz="2800" dirty="0" err="1"/>
              <a:t>unconscious</a:t>
            </a:r>
            <a:r>
              <a:rPr lang="es-ES_tradnl" sz="2800" dirty="0"/>
              <a:t>.</a:t>
            </a:r>
          </a:p>
        </p:txBody>
      </p:sp>
      <p:sp>
        <p:nvSpPr>
          <p:cNvPr id="5" name="TextBox 4">
            <a:extLst>
              <a:ext uri="{FF2B5EF4-FFF2-40B4-BE49-F238E27FC236}">
                <a16:creationId xmlns:a16="http://schemas.microsoft.com/office/drawing/2014/main" id="{84955189-0853-7F98-52A3-1566C5177493}"/>
              </a:ext>
            </a:extLst>
          </p:cNvPr>
          <p:cNvSpPr txBox="1"/>
          <p:nvPr/>
        </p:nvSpPr>
        <p:spPr>
          <a:xfrm>
            <a:off x="3230086" y="3196672"/>
            <a:ext cx="2814451" cy="1384995"/>
          </a:xfrm>
          <a:prstGeom prst="rect">
            <a:avLst/>
          </a:prstGeom>
          <a:noFill/>
        </p:spPr>
        <p:txBody>
          <a:bodyPr wrap="square" rtlCol="0">
            <a:spAutoFit/>
          </a:bodyPr>
          <a:lstStyle/>
          <a:p>
            <a:r>
              <a:rPr lang="en-US" sz="2800" dirty="0"/>
              <a:t>B. He called 911 to complain to the police.</a:t>
            </a:r>
            <a:endParaRPr lang="es-ES_tradnl" sz="2800" dirty="0"/>
          </a:p>
        </p:txBody>
      </p:sp>
      <p:sp>
        <p:nvSpPr>
          <p:cNvPr id="6" name="TextBox 5">
            <a:extLst>
              <a:ext uri="{FF2B5EF4-FFF2-40B4-BE49-F238E27FC236}">
                <a16:creationId xmlns:a16="http://schemas.microsoft.com/office/drawing/2014/main" id="{212FA3E4-1B61-2E59-D88D-831DDEFF3EDB}"/>
              </a:ext>
            </a:extLst>
          </p:cNvPr>
          <p:cNvSpPr txBox="1"/>
          <p:nvPr/>
        </p:nvSpPr>
        <p:spPr>
          <a:xfrm>
            <a:off x="6194969" y="3099459"/>
            <a:ext cx="2814451" cy="2677656"/>
          </a:xfrm>
          <a:prstGeom prst="rect">
            <a:avLst/>
          </a:prstGeom>
          <a:noFill/>
        </p:spPr>
        <p:txBody>
          <a:bodyPr wrap="square" rtlCol="0">
            <a:spAutoFit/>
          </a:bodyPr>
          <a:lstStyle/>
          <a:p>
            <a:r>
              <a:rPr lang="es-ES_tradnl" sz="2800" dirty="0"/>
              <a:t>C. He </a:t>
            </a:r>
            <a:r>
              <a:rPr lang="es-ES_tradnl" sz="2800" dirty="0" err="1"/>
              <a:t>called</a:t>
            </a:r>
            <a:r>
              <a:rPr lang="es-ES_tradnl" sz="2800" dirty="0"/>
              <a:t> </a:t>
            </a:r>
            <a:r>
              <a:rPr lang="es-ES_tradnl" sz="2800" dirty="0" err="1"/>
              <a:t>his</a:t>
            </a:r>
            <a:r>
              <a:rPr lang="es-ES_tradnl" sz="2800" dirty="0"/>
              <a:t> </a:t>
            </a:r>
            <a:r>
              <a:rPr lang="es-ES_tradnl" sz="2800" dirty="0" err="1"/>
              <a:t>wife</a:t>
            </a:r>
            <a:r>
              <a:rPr lang="es-ES_tradnl" sz="2800" dirty="0"/>
              <a:t> </a:t>
            </a:r>
            <a:r>
              <a:rPr lang="es-ES_tradnl" sz="2800" dirty="0" err="1"/>
              <a:t>to</a:t>
            </a:r>
            <a:r>
              <a:rPr lang="es-ES_tradnl" sz="2800" dirty="0"/>
              <a:t> </a:t>
            </a:r>
            <a:r>
              <a:rPr lang="es-ES_tradnl" sz="2800" dirty="0" err="1"/>
              <a:t>complain</a:t>
            </a:r>
            <a:r>
              <a:rPr lang="es-ES_tradnl" sz="2800" dirty="0"/>
              <a:t> </a:t>
            </a:r>
            <a:r>
              <a:rPr lang="es-ES_tradnl" sz="2800" dirty="0" err="1"/>
              <a:t>who</a:t>
            </a:r>
            <a:r>
              <a:rPr lang="es-ES_tradnl" sz="2800" dirty="0"/>
              <a:t> </a:t>
            </a:r>
            <a:r>
              <a:rPr lang="es-ES_tradnl" sz="2800" dirty="0" err="1"/>
              <a:t>happened</a:t>
            </a:r>
            <a:r>
              <a:rPr lang="es-ES_tradnl" sz="2800" dirty="0"/>
              <a:t> </a:t>
            </a:r>
            <a:r>
              <a:rPr lang="es-ES_tradnl" sz="2800" dirty="0" err="1"/>
              <a:t>to</a:t>
            </a:r>
            <a:r>
              <a:rPr lang="es-ES_tradnl" sz="2800" dirty="0"/>
              <a:t> be </a:t>
            </a:r>
            <a:r>
              <a:rPr lang="es-ES_tradnl" sz="2800" dirty="0" err="1"/>
              <a:t>already</a:t>
            </a:r>
            <a:r>
              <a:rPr lang="es-ES_tradnl" sz="2800" dirty="0"/>
              <a:t> in </a:t>
            </a:r>
            <a:r>
              <a:rPr lang="es-ES_tradnl" sz="2800" dirty="0" err="1"/>
              <a:t>police</a:t>
            </a:r>
            <a:r>
              <a:rPr lang="es-ES_tradnl" sz="2800" dirty="0"/>
              <a:t> </a:t>
            </a:r>
            <a:r>
              <a:rPr lang="es-ES_tradnl" sz="2800" dirty="0" err="1"/>
              <a:t>custody</a:t>
            </a:r>
            <a:r>
              <a:rPr lang="es-ES_tradnl" sz="2800" dirty="0"/>
              <a:t>.</a:t>
            </a:r>
          </a:p>
        </p:txBody>
      </p:sp>
      <p:sp>
        <p:nvSpPr>
          <p:cNvPr id="7" name="TextBox 6">
            <a:extLst>
              <a:ext uri="{FF2B5EF4-FFF2-40B4-BE49-F238E27FC236}">
                <a16:creationId xmlns:a16="http://schemas.microsoft.com/office/drawing/2014/main" id="{4AAC4240-2D11-F1CD-98E3-4DD78398976B}"/>
              </a:ext>
            </a:extLst>
          </p:cNvPr>
          <p:cNvSpPr txBox="1"/>
          <p:nvPr/>
        </p:nvSpPr>
        <p:spPr>
          <a:xfrm>
            <a:off x="9037150" y="3099459"/>
            <a:ext cx="2814451" cy="2677656"/>
          </a:xfrm>
          <a:prstGeom prst="rect">
            <a:avLst/>
          </a:prstGeom>
          <a:noFill/>
        </p:spPr>
        <p:txBody>
          <a:bodyPr wrap="square" rtlCol="0">
            <a:spAutoFit/>
          </a:bodyPr>
          <a:lstStyle/>
          <a:p>
            <a:r>
              <a:rPr lang="en-US" sz="2800" dirty="0"/>
              <a:t>D. He fainted of anger and woke up to notice that his wallet had generously been emptied.</a:t>
            </a:r>
          </a:p>
        </p:txBody>
      </p:sp>
    </p:spTree>
    <p:extLst>
      <p:ext uri="{BB962C8B-B14F-4D97-AF65-F5344CB8AC3E}">
        <p14:creationId xmlns:p14="http://schemas.microsoft.com/office/powerpoint/2010/main" val="1018321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0D520-6E67-A980-9E3F-3CA44DC2A996}"/>
              </a:ext>
            </a:extLst>
          </p:cNvPr>
          <p:cNvSpPr>
            <a:spLocks noGrp="1"/>
          </p:cNvSpPr>
          <p:nvPr>
            <p:ph type="title"/>
          </p:nvPr>
        </p:nvSpPr>
        <p:spPr>
          <a:xfrm>
            <a:off x="838199" y="365125"/>
            <a:ext cx="11108377" cy="2603706"/>
          </a:xfrm>
        </p:spPr>
        <p:txBody>
          <a:bodyPr>
            <a:normAutofit/>
          </a:bodyPr>
          <a:lstStyle/>
          <a:p>
            <a:r>
              <a:rPr lang="en-US" b="0" i="0" dirty="0">
                <a:solidFill>
                  <a:srgbClr val="444444"/>
                </a:solidFill>
                <a:effectLst/>
                <a:latin typeface="Montserrat" pitchFamily="2" charset="77"/>
              </a:rPr>
              <a:t>A Good Samaritan noticed an elderly man being robbed, so he jumped in and punched the thief. The thief was so upset…</a:t>
            </a:r>
            <a:endParaRPr lang="es-ES_tradnl" dirty="0"/>
          </a:p>
        </p:txBody>
      </p:sp>
      <p:sp>
        <p:nvSpPr>
          <p:cNvPr id="5" name="TextBox 4">
            <a:extLst>
              <a:ext uri="{FF2B5EF4-FFF2-40B4-BE49-F238E27FC236}">
                <a16:creationId xmlns:a16="http://schemas.microsoft.com/office/drawing/2014/main" id="{84955189-0853-7F98-52A3-1566C5177493}"/>
              </a:ext>
            </a:extLst>
          </p:cNvPr>
          <p:cNvSpPr txBox="1"/>
          <p:nvPr/>
        </p:nvSpPr>
        <p:spPr>
          <a:xfrm>
            <a:off x="2208810" y="3196672"/>
            <a:ext cx="8288977" cy="2862322"/>
          </a:xfrm>
          <a:prstGeom prst="rect">
            <a:avLst/>
          </a:prstGeom>
          <a:noFill/>
        </p:spPr>
        <p:txBody>
          <a:bodyPr wrap="square" rtlCol="0">
            <a:spAutoFit/>
          </a:bodyPr>
          <a:lstStyle/>
          <a:p>
            <a:r>
              <a:rPr lang="en-US" sz="6000" b="1" dirty="0"/>
              <a:t>B. He called 911 to complain to the police.</a:t>
            </a:r>
            <a:endParaRPr lang="es-ES_tradnl" sz="6000" b="1" dirty="0"/>
          </a:p>
        </p:txBody>
      </p:sp>
    </p:spTree>
    <p:extLst>
      <p:ext uri="{BB962C8B-B14F-4D97-AF65-F5344CB8AC3E}">
        <p14:creationId xmlns:p14="http://schemas.microsoft.com/office/powerpoint/2010/main" val="3194498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e sure your sin will find you out!&quot; - &quot;From The Heart of A Shepherd&quot; by  Pastor Travis D. Smith">
            <a:extLst>
              <a:ext uri="{FF2B5EF4-FFF2-40B4-BE49-F238E27FC236}">
                <a16:creationId xmlns:a16="http://schemas.microsoft.com/office/drawing/2014/main" id="{6CF1A5FF-933B-E081-576D-1C8BCAF2BA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5906" y="1519382"/>
            <a:ext cx="6985000" cy="46609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9B0E31D1-32F2-388E-98A3-943A364EABE3}"/>
              </a:ext>
            </a:extLst>
          </p:cNvPr>
          <p:cNvSpPr>
            <a:spLocks noGrp="1"/>
          </p:cNvSpPr>
          <p:nvPr>
            <p:ph type="title"/>
          </p:nvPr>
        </p:nvSpPr>
        <p:spPr/>
        <p:txBody>
          <a:bodyPr/>
          <a:lstStyle/>
          <a:p>
            <a:r>
              <a:rPr lang="es-ES_tradnl" dirty="0" err="1"/>
              <a:t>The</a:t>
            </a:r>
            <a:r>
              <a:rPr lang="es-ES_tradnl" dirty="0"/>
              <a:t> </a:t>
            </a:r>
            <a:r>
              <a:rPr lang="es-ES_tradnl" dirty="0" err="1"/>
              <a:t>Bible</a:t>
            </a:r>
            <a:r>
              <a:rPr lang="es-ES_tradnl" dirty="0"/>
              <a:t> </a:t>
            </a:r>
            <a:r>
              <a:rPr lang="es-ES_tradnl" dirty="0" err="1"/>
              <a:t>says</a:t>
            </a:r>
            <a:r>
              <a:rPr lang="es-ES_tradnl" dirty="0"/>
              <a:t>-</a:t>
            </a:r>
          </a:p>
        </p:txBody>
      </p:sp>
    </p:spTree>
    <p:extLst>
      <p:ext uri="{BB962C8B-B14F-4D97-AF65-F5344CB8AC3E}">
        <p14:creationId xmlns:p14="http://schemas.microsoft.com/office/powerpoint/2010/main" val="2653316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339CA0-DA35-20E5-7341-F1265142D6D2}"/>
              </a:ext>
            </a:extLst>
          </p:cNvPr>
          <p:cNvSpPr>
            <a:spLocks noGrp="1"/>
          </p:cNvSpPr>
          <p:nvPr>
            <p:ph type="title"/>
          </p:nvPr>
        </p:nvSpPr>
        <p:spPr>
          <a:xfrm>
            <a:off x="838200" y="365125"/>
            <a:ext cx="5393361" cy="6221413"/>
          </a:xfrm>
        </p:spPr>
        <p:txBody>
          <a:bodyPr>
            <a:normAutofit/>
          </a:bodyPr>
          <a:lstStyle/>
          <a:p>
            <a:r>
              <a:rPr lang="en-US" sz="8000" dirty="0"/>
              <a:t> things people do when they sin-</a:t>
            </a:r>
          </a:p>
        </p:txBody>
      </p:sp>
      <p:pic>
        <p:nvPicPr>
          <p:cNvPr id="3074" name="Picture 2" descr="Download 5 Number Png HQ PNG Image | FreePNGImg">
            <a:extLst>
              <a:ext uri="{FF2B5EF4-FFF2-40B4-BE49-F238E27FC236}">
                <a16:creationId xmlns:a16="http://schemas.microsoft.com/office/drawing/2014/main" id="{F5863FEB-6C5D-A79C-7BF4-A16B12B36E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3"/>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3081"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83"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1513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Arc 24">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27" name="Rectangle 26">
            <a:extLst>
              <a:ext uri="{FF2B5EF4-FFF2-40B4-BE49-F238E27FC236}">
                <a16:creationId xmlns:a16="http://schemas.microsoft.com/office/drawing/2014/main" id="{B9651FA3-B4A1-4E98-9B71-4CF8208779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8EA66C4-3CA2-C025-B0C3-25E085F9A3CC}"/>
              </a:ext>
            </a:extLst>
          </p:cNvPr>
          <p:cNvSpPr>
            <a:spLocks noGrp="1"/>
          </p:cNvSpPr>
          <p:nvPr>
            <p:ph type="title"/>
          </p:nvPr>
        </p:nvSpPr>
        <p:spPr>
          <a:xfrm>
            <a:off x="156191" y="-922333"/>
            <a:ext cx="5334930" cy="3004145"/>
          </a:xfrm>
        </p:spPr>
        <p:txBody>
          <a:bodyPr vert="horz" lIns="91440" tIns="45720" rIns="91440" bIns="45720" rtlCol="0" anchor="b">
            <a:normAutofit/>
          </a:bodyPr>
          <a:lstStyle/>
          <a:p>
            <a:pPr algn="ctr"/>
            <a:r>
              <a:rPr lang="en-US" sz="6000" kern="1200" dirty="0">
                <a:solidFill>
                  <a:schemeClr val="tx1"/>
                </a:solidFill>
                <a:latin typeface="+mj-lt"/>
                <a:ea typeface="+mj-ea"/>
                <a:cs typeface="+mj-cs"/>
              </a:rPr>
              <a:t>1. Deny it.</a:t>
            </a:r>
            <a:br>
              <a:rPr lang="en-US" sz="6000" kern="1200" dirty="0">
                <a:solidFill>
                  <a:schemeClr val="tx1"/>
                </a:solidFill>
                <a:latin typeface="+mj-lt"/>
                <a:ea typeface="+mj-ea"/>
                <a:cs typeface="+mj-cs"/>
              </a:rPr>
            </a:br>
            <a:endParaRPr lang="en-US" sz="6000" kern="1200" dirty="0">
              <a:solidFill>
                <a:schemeClr val="tx1"/>
              </a:solidFill>
              <a:latin typeface="+mj-lt"/>
              <a:ea typeface="+mj-ea"/>
              <a:cs typeface="+mj-cs"/>
            </a:endParaRPr>
          </a:p>
        </p:txBody>
      </p:sp>
      <p:sp>
        <p:nvSpPr>
          <p:cNvPr id="29" name="Freeform: Shape 28">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03994"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descr="The number one painted on a blue wall">
            <a:extLst>
              <a:ext uri="{FF2B5EF4-FFF2-40B4-BE49-F238E27FC236}">
                <a16:creationId xmlns:a16="http://schemas.microsoft.com/office/drawing/2014/main" id="{10396D47-1ECC-23CB-363C-A041D15D0C97}"/>
              </a:ext>
            </a:extLst>
          </p:cNvPr>
          <p:cNvPicPr>
            <a:picLocks noChangeAspect="1"/>
          </p:cNvPicPr>
          <p:nvPr/>
        </p:nvPicPr>
        <p:blipFill rotWithShape="1">
          <a:blip r:embed="rId2"/>
          <a:srcRect r="33001" b="1"/>
          <a:stretch/>
        </p:blipFill>
        <p:spPr>
          <a:xfrm>
            <a:off x="6595884" y="57974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33" name="Freeform: Shape 32">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855D452-BEB2-1719-0C62-C71D3851CBE5}"/>
              </a:ext>
            </a:extLst>
          </p:cNvPr>
          <p:cNvSpPr txBox="1"/>
          <p:nvPr/>
        </p:nvSpPr>
        <p:spPr>
          <a:xfrm>
            <a:off x="417867" y="1693099"/>
            <a:ext cx="6100762" cy="4401205"/>
          </a:xfrm>
          <a:prstGeom prst="rect">
            <a:avLst/>
          </a:prstGeom>
          <a:noFill/>
        </p:spPr>
        <p:txBody>
          <a:bodyPr wrap="square">
            <a:spAutoFit/>
          </a:bodyPr>
          <a:lstStyle/>
          <a:p>
            <a:r>
              <a:rPr lang="en-US" sz="2800" b="1" i="0" baseline="30000" dirty="0">
                <a:solidFill>
                  <a:srgbClr val="000000"/>
                </a:solidFill>
                <a:effectLst/>
                <a:latin typeface="system-ui"/>
              </a:rPr>
              <a:t>20 </a:t>
            </a:r>
            <a:r>
              <a:rPr lang="en-US" sz="2800" b="0" i="0" dirty="0">
                <a:solidFill>
                  <a:srgbClr val="000000"/>
                </a:solidFill>
                <a:effectLst/>
                <a:latin typeface="system-ui"/>
              </a:rPr>
              <a:t>“But I did obey the </a:t>
            </a:r>
            <a:r>
              <a:rPr lang="en-US" sz="2800" b="0" i="0" cap="small" dirty="0">
                <a:solidFill>
                  <a:srgbClr val="000000"/>
                </a:solidFill>
                <a:effectLst/>
                <a:latin typeface="system-ui"/>
              </a:rPr>
              <a:t>Lord</a:t>
            </a:r>
            <a:r>
              <a:rPr lang="en-US" sz="2800" b="0" i="0" dirty="0">
                <a:solidFill>
                  <a:srgbClr val="000000"/>
                </a:solidFill>
                <a:effectLst/>
                <a:latin typeface="system-ui"/>
              </a:rPr>
              <a:t>!” Saul answered.</a:t>
            </a:r>
            <a:r>
              <a:rPr lang="en-US" sz="2800" b="0" i="0" baseline="30000" dirty="0">
                <a:solidFill>
                  <a:srgbClr val="000000"/>
                </a:solidFill>
                <a:effectLst/>
                <a:latin typeface="system-ui"/>
              </a:rPr>
              <a:t>[</a:t>
            </a:r>
            <a:r>
              <a:rPr lang="en-US" sz="2800" b="0" i="0" baseline="30000" dirty="0">
                <a:solidFill>
                  <a:srgbClr val="4A4A4A"/>
                </a:solidFill>
                <a:effectLst/>
                <a:latin typeface="system-ui"/>
                <a:hlinkClick r:id="rId3" tooltip="See footnote d"/>
              </a:rPr>
              <a:t>d</a:t>
            </a:r>
            <a:r>
              <a:rPr lang="en-US" sz="2800" b="0" i="0" baseline="30000" dirty="0">
                <a:solidFill>
                  <a:srgbClr val="000000"/>
                </a:solidFill>
                <a:effectLst/>
                <a:latin typeface="system-ui"/>
              </a:rPr>
              <a:t>]</a:t>
            </a:r>
            <a:r>
              <a:rPr lang="en-US" sz="2800" b="0" i="0" dirty="0">
                <a:solidFill>
                  <a:srgbClr val="000000"/>
                </a:solidFill>
                <a:effectLst/>
                <a:latin typeface="system-ui"/>
              </a:rPr>
              <a:t> “I went on the mission the </a:t>
            </a:r>
            <a:r>
              <a:rPr lang="en-US" sz="2800" b="0" i="0" cap="small" dirty="0">
                <a:solidFill>
                  <a:srgbClr val="000000"/>
                </a:solidFill>
                <a:effectLst/>
                <a:latin typeface="system-ui"/>
              </a:rPr>
              <a:t>Lord</a:t>
            </a:r>
            <a:r>
              <a:rPr lang="en-US" sz="2800" b="0" i="0" dirty="0">
                <a:solidFill>
                  <a:srgbClr val="000000"/>
                </a:solidFill>
                <a:effectLst/>
                <a:latin typeface="system-ui"/>
              </a:rPr>
              <a:t> gave me: I brought back Agag, king of Amalek, and I completely destroyed the Amalekites. </a:t>
            </a:r>
            <a:r>
              <a:rPr lang="en-US" sz="2800" b="1" i="0" baseline="30000" dirty="0">
                <a:solidFill>
                  <a:srgbClr val="000000"/>
                </a:solidFill>
                <a:effectLst/>
                <a:latin typeface="system-ui"/>
              </a:rPr>
              <a:t>21 </a:t>
            </a:r>
            <a:r>
              <a:rPr lang="en-US" sz="2800" b="0" i="0" dirty="0">
                <a:solidFill>
                  <a:srgbClr val="000000"/>
                </a:solidFill>
                <a:effectLst/>
                <a:latin typeface="system-ui"/>
              </a:rPr>
              <a:t>The troops took sheep and cattle from the plunder—the best of what was set apart for destruction—to sacrifice to the </a:t>
            </a:r>
            <a:r>
              <a:rPr lang="en-US" sz="2800" b="0" i="0" cap="small" dirty="0">
                <a:solidFill>
                  <a:srgbClr val="000000"/>
                </a:solidFill>
                <a:effectLst/>
                <a:latin typeface="system-ui"/>
              </a:rPr>
              <a:t>Lord</a:t>
            </a:r>
            <a:r>
              <a:rPr lang="en-US" sz="2800" b="0" i="0" dirty="0">
                <a:solidFill>
                  <a:srgbClr val="000000"/>
                </a:solidFill>
                <a:effectLst/>
                <a:latin typeface="system-ui"/>
              </a:rPr>
              <a:t> your God at Gilgal.” </a:t>
            </a:r>
            <a:br>
              <a:rPr lang="en-US" sz="2800" b="0" i="0" dirty="0">
                <a:solidFill>
                  <a:srgbClr val="000000"/>
                </a:solidFill>
                <a:effectLst/>
                <a:latin typeface="system-ui"/>
              </a:rPr>
            </a:br>
            <a:r>
              <a:rPr lang="en-US" sz="2800" b="0" i="0" dirty="0">
                <a:solidFill>
                  <a:srgbClr val="000000"/>
                </a:solidFill>
                <a:effectLst/>
                <a:latin typeface="system-ui"/>
              </a:rPr>
              <a:t>1 Samuel 15:20-21</a:t>
            </a:r>
            <a:endParaRPr lang="en-US" sz="2800" dirty="0"/>
          </a:p>
        </p:txBody>
      </p:sp>
    </p:spTree>
    <p:extLst>
      <p:ext uri="{BB962C8B-B14F-4D97-AF65-F5344CB8AC3E}">
        <p14:creationId xmlns:p14="http://schemas.microsoft.com/office/powerpoint/2010/main" val="342069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66A3F9DB-B144-47A4-9DB2-706C3908B2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a:extLst>
              <a:ext uri="{FF2B5EF4-FFF2-40B4-BE49-F238E27FC236}">
                <a16:creationId xmlns:a16="http://schemas.microsoft.com/office/drawing/2014/main" id="{3D9A74CD-249A-437B-A289-413676038C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66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grey room full of question marks with an opening going out">
            <a:extLst>
              <a:ext uri="{FF2B5EF4-FFF2-40B4-BE49-F238E27FC236}">
                <a16:creationId xmlns:a16="http://schemas.microsoft.com/office/drawing/2014/main" id="{0194E49D-91C0-342A-FAD9-DB9C0319DB1A}"/>
              </a:ext>
            </a:extLst>
          </p:cNvPr>
          <p:cNvPicPr>
            <a:picLocks noChangeAspect="1"/>
          </p:cNvPicPr>
          <p:nvPr/>
        </p:nvPicPr>
        <p:blipFill rotWithShape="1">
          <a:blip r:embed="rId2">
            <a:alphaModFix amt="35000"/>
          </a:blip>
          <a:srcRect b="15730"/>
          <a:stretch/>
        </p:blipFill>
        <p:spPr>
          <a:xfrm>
            <a:off x="20" y="10"/>
            <a:ext cx="12191980" cy="6857990"/>
          </a:xfrm>
          <a:prstGeom prst="rect">
            <a:avLst/>
          </a:prstGeom>
        </p:spPr>
      </p:pic>
      <p:sp>
        <p:nvSpPr>
          <p:cNvPr id="35" name="Oval 34">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A1C17B9-1063-52E9-5A5C-1257E00AB0A8}"/>
              </a:ext>
            </a:extLst>
          </p:cNvPr>
          <p:cNvSpPr>
            <a:spLocks noGrp="1"/>
          </p:cNvSpPr>
          <p:nvPr>
            <p:ph type="title"/>
          </p:nvPr>
        </p:nvSpPr>
        <p:spPr>
          <a:xfrm>
            <a:off x="983841" y="1382398"/>
            <a:ext cx="4125286" cy="4064628"/>
          </a:xfrm>
        </p:spPr>
        <p:txBody>
          <a:bodyPr vert="horz" lIns="91440" tIns="45720" rIns="91440" bIns="45720" rtlCol="0" anchor="ctr">
            <a:normAutofit/>
          </a:bodyPr>
          <a:lstStyle/>
          <a:p>
            <a:r>
              <a:rPr lang="en-US" sz="7200" kern="1200" dirty="0">
                <a:solidFill>
                  <a:schemeClr val="tx1"/>
                </a:solidFill>
                <a:latin typeface="+mj-lt"/>
                <a:ea typeface="+mj-ea"/>
                <a:cs typeface="+mj-cs"/>
              </a:rPr>
              <a:t>2. Blame others. </a:t>
            </a:r>
          </a:p>
        </p:txBody>
      </p:sp>
      <p:sp>
        <p:nvSpPr>
          <p:cNvPr id="8" name="TextBox 7">
            <a:extLst>
              <a:ext uri="{FF2B5EF4-FFF2-40B4-BE49-F238E27FC236}">
                <a16:creationId xmlns:a16="http://schemas.microsoft.com/office/drawing/2014/main" id="{3BFBDD24-FC2E-DE60-C65D-77304F011426}"/>
              </a:ext>
            </a:extLst>
          </p:cNvPr>
          <p:cNvSpPr txBox="1"/>
          <p:nvPr/>
        </p:nvSpPr>
        <p:spPr>
          <a:xfrm>
            <a:off x="5370153" y="1526033"/>
            <a:ext cx="5536397" cy="3935281"/>
          </a:xfrm>
          <a:prstGeom prst="rect">
            <a:avLst/>
          </a:prstGeom>
        </p:spPr>
        <p:txBody>
          <a:bodyPr vert="horz" lIns="91440" tIns="45720" rIns="91440" bIns="45720" rtlCol="0">
            <a:normAutofit lnSpcReduction="10000"/>
          </a:bodyPr>
          <a:lstStyle/>
          <a:p>
            <a:pPr indent="-228600">
              <a:lnSpc>
                <a:spcPct val="90000"/>
              </a:lnSpc>
              <a:spcAft>
                <a:spcPts val="600"/>
              </a:spcAft>
              <a:buFont typeface="Arial" panose="020B0604020202020204" pitchFamily="34" charset="0"/>
              <a:buChar char="•"/>
            </a:pPr>
            <a:r>
              <a:rPr lang="en-US" sz="4000" b="1" i="0" baseline="30000" dirty="0">
                <a:solidFill>
                  <a:srgbClr val="FFFFFF"/>
                </a:solidFill>
                <a:effectLst/>
              </a:rPr>
              <a:t>12 </a:t>
            </a:r>
            <a:r>
              <a:rPr lang="en-US" sz="4000" b="0" i="0" dirty="0">
                <a:solidFill>
                  <a:srgbClr val="FFFFFF"/>
                </a:solidFill>
                <a:effectLst/>
              </a:rPr>
              <a:t>Then the man replied, “The woman You gave to be with me—she gave me some fruit from the tree, and I ate.”</a:t>
            </a:r>
            <a:br>
              <a:rPr lang="en-US" sz="4000" b="0" i="0" dirty="0">
                <a:solidFill>
                  <a:srgbClr val="FFFFFF"/>
                </a:solidFill>
                <a:effectLst/>
              </a:rPr>
            </a:br>
            <a:r>
              <a:rPr lang="en-US" sz="4000" dirty="0">
                <a:solidFill>
                  <a:srgbClr val="FFFFFF"/>
                </a:solidFill>
              </a:rPr>
              <a:t>Genesis 3:12</a:t>
            </a:r>
          </a:p>
          <a:p>
            <a:pPr indent="-228600">
              <a:lnSpc>
                <a:spcPct val="90000"/>
              </a:lnSpc>
              <a:spcAft>
                <a:spcPts val="600"/>
              </a:spcAft>
              <a:buFont typeface="Arial" panose="020B0604020202020204" pitchFamily="34" charset="0"/>
              <a:buChar char="•"/>
            </a:pPr>
            <a:endParaRPr lang="en-US" dirty="0">
              <a:solidFill>
                <a:srgbClr val="FFFFFF"/>
              </a:solidFill>
            </a:endParaRPr>
          </a:p>
        </p:txBody>
      </p:sp>
      <p:sp>
        <p:nvSpPr>
          <p:cNvPr id="37" name="Arc 36">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6246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White arrows going to the red target">
            <a:extLst>
              <a:ext uri="{FF2B5EF4-FFF2-40B4-BE49-F238E27FC236}">
                <a16:creationId xmlns:a16="http://schemas.microsoft.com/office/drawing/2014/main" id="{AD482E31-6FA4-2B49-80DA-52CA6F056FA1}"/>
              </a:ext>
            </a:extLst>
          </p:cNvPr>
          <p:cNvPicPr>
            <a:picLocks noChangeAspect="1"/>
          </p:cNvPicPr>
          <p:nvPr/>
        </p:nvPicPr>
        <p:blipFill rotWithShape="1">
          <a:blip r:embed="rId2"/>
          <a:srcRect b="15730"/>
          <a:stretch/>
        </p:blipFill>
        <p:spPr>
          <a:xfrm>
            <a:off x="6541053" y="1999003"/>
            <a:ext cx="4777381" cy="268728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23" name="Arc 22">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2203AA0-9CB6-F862-8025-8D62A99A0357}"/>
              </a:ext>
            </a:extLst>
          </p:cNvPr>
          <p:cNvSpPr>
            <a:spLocks noGrp="1"/>
          </p:cNvSpPr>
          <p:nvPr>
            <p:ph type="title"/>
          </p:nvPr>
        </p:nvSpPr>
        <p:spPr>
          <a:xfrm>
            <a:off x="295276" y="493781"/>
            <a:ext cx="5800724" cy="1335019"/>
          </a:xfrm>
        </p:spPr>
        <p:txBody>
          <a:bodyPr vert="horz" lIns="91440" tIns="45720" rIns="91440" bIns="45720" rtlCol="0" anchor="ctr">
            <a:normAutofit/>
          </a:bodyPr>
          <a:lstStyle/>
          <a:p>
            <a:r>
              <a:rPr lang="en-US" sz="4400" kern="1200" dirty="0">
                <a:solidFill>
                  <a:schemeClr val="tx1"/>
                </a:solidFill>
                <a:latin typeface="+mj-lt"/>
                <a:ea typeface="+mj-ea"/>
                <a:cs typeface="+mj-cs"/>
              </a:rPr>
              <a:t>3. Minimize your sin.</a:t>
            </a:r>
          </a:p>
        </p:txBody>
      </p:sp>
      <p:sp>
        <p:nvSpPr>
          <p:cNvPr id="6" name="TextBox 5">
            <a:extLst>
              <a:ext uri="{FF2B5EF4-FFF2-40B4-BE49-F238E27FC236}">
                <a16:creationId xmlns:a16="http://schemas.microsoft.com/office/drawing/2014/main" id="{817D6252-A3E9-AD84-ECD1-7D736A4320D1}"/>
              </a:ext>
            </a:extLst>
          </p:cNvPr>
          <p:cNvSpPr txBox="1"/>
          <p:nvPr/>
        </p:nvSpPr>
        <p:spPr>
          <a:xfrm>
            <a:off x="838201" y="1984443"/>
            <a:ext cx="5257800" cy="419252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4400" b="1" i="0" baseline="30000" dirty="0">
                <a:effectLst/>
              </a:rPr>
              <a:t>3 </a:t>
            </a:r>
            <a:r>
              <a:rPr lang="en-US" sz="4400" b="0" i="0" dirty="0">
                <a:effectLst/>
              </a:rPr>
              <a:t>Why do you look at the speck in your brother’s eye but don’t notice the log in your own eye? </a:t>
            </a:r>
            <a:r>
              <a:rPr lang="en-US" sz="4400" dirty="0"/>
              <a:t>Matthew 7:3</a:t>
            </a:r>
          </a:p>
        </p:txBody>
      </p:sp>
    </p:spTree>
    <p:extLst>
      <p:ext uri="{BB962C8B-B14F-4D97-AF65-F5344CB8AC3E}">
        <p14:creationId xmlns:p14="http://schemas.microsoft.com/office/powerpoint/2010/main" val="88551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13876-3D5D-003A-B646-88F8F0DD810F}"/>
              </a:ext>
            </a:extLst>
          </p:cNvPr>
          <p:cNvSpPr>
            <a:spLocks noGrp="1"/>
          </p:cNvSpPr>
          <p:nvPr>
            <p:ph type="title"/>
          </p:nvPr>
        </p:nvSpPr>
        <p:spPr>
          <a:xfrm>
            <a:off x="838200" y="755580"/>
            <a:ext cx="10515600" cy="6078538"/>
          </a:xfrm>
        </p:spPr>
        <p:txBody>
          <a:bodyPr>
            <a:normAutofit fontScale="90000"/>
          </a:bodyPr>
          <a:lstStyle/>
          <a:p>
            <a:r>
              <a:rPr lang="en-US" sz="6000" dirty="0"/>
              <a:t>4. Justify it.</a:t>
            </a:r>
            <a:br>
              <a:rPr lang="en-US" sz="6000" dirty="0"/>
            </a:br>
            <a:r>
              <a:rPr lang="en-US" sz="6000" dirty="0"/>
              <a:t> </a:t>
            </a:r>
            <a:r>
              <a:rPr lang="en-US" sz="4400" dirty="0"/>
              <a:t>Samuel didn’t come, so Saul did what he was not allowed to do.</a:t>
            </a:r>
            <a:br>
              <a:rPr lang="en-US" dirty="0"/>
            </a:br>
            <a:br>
              <a:rPr lang="en-US" dirty="0"/>
            </a:br>
            <a:r>
              <a:rPr lang="en-US" dirty="0">
                <a:solidFill>
                  <a:srgbClr val="000000"/>
                </a:solidFill>
                <a:latin typeface="system-ui"/>
              </a:rPr>
              <a:t>Saul, however, was still at Gilgal, and all his troops were gripped with fear. </a:t>
            </a:r>
            <a:r>
              <a:rPr lang="en-US" b="1" baseline="30000" dirty="0">
                <a:solidFill>
                  <a:srgbClr val="000000"/>
                </a:solidFill>
                <a:latin typeface="system-ui"/>
              </a:rPr>
              <a:t>8 </a:t>
            </a:r>
            <a:r>
              <a:rPr lang="en-US" dirty="0">
                <a:solidFill>
                  <a:srgbClr val="000000"/>
                </a:solidFill>
                <a:latin typeface="system-ui"/>
              </a:rPr>
              <a:t>He waited seven days for the appointed time that Samuel had set, but Samuel didn’t come to Gilgal, and the troops were deserting him. </a:t>
            </a:r>
            <a:r>
              <a:rPr lang="en-US" b="1" baseline="30000" dirty="0">
                <a:solidFill>
                  <a:srgbClr val="000000"/>
                </a:solidFill>
                <a:latin typeface="system-ui"/>
              </a:rPr>
              <a:t>9 </a:t>
            </a:r>
            <a:r>
              <a:rPr lang="en-US" dirty="0">
                <a:solidFill>
                  <a:srgbClr val="000000"/>
                </a:solidFill>
                <a:latin typeface="system-ui"/>
              </a:rPr>
              <a:t>So Saul said, “Bring me the burnt offering and the fellowship offerings.” Then he offered the burnt offering. 1 Samuel 13:7-9.</a:t>
            </a:r>
            <a:br>
              <a:rPr lang="en-US" dirty="0"/>
            </a:br>
            <a:br>
              <a:rPr lang="en-US" dirty="0"/>
            </a:br>
            <a:r>
              <a:rPr lang="en-US" dirty="0"/>
              <a:t>  </a:t>
            </a:r>
          </a:p>
        </p:txBody>
      </p:sp>
    </p:spTree>
    <p:extLst>
      <p:ext uri="{BB962C8B-B14F-4D97-AF65-F5344CB8AC3E}">
        <p14:creationId xmlns:p14="http://schemas.microsoft.com/office/powerpoint/2010/main" val="2941459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6A3F9DB-B144-47A4-9DB2-706C3908B2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a:extLst>
              <a:ext uri="{FF2B5EF4-FFF2-40B4-BE49-F238E27FC236}">
                <a16:creationId xmlns:a16="http://schemas.microsoft.com/office/drawing/2014/main" id="{3D9A74CD-249A-437B-A289-413676038C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66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Exclamation mark on a yellow background">
            <a:extLst>
              <a:ext uri="{FF2B5EF4-FFF2-40B4-BE49-F238E27FC236}">
                <a16:creationId xmlns:a16="http://schemas.microsoft.com/office/drawing/2014/main" id="{28B9EBB0-DB78-C557-A405-5CB80826005D}"/>
              </a:ext>
            </a:extLst>
          </p:cNvPr>
          <p:cNvPicPr>
            <a:picLocks noChangeAspect="1"/>
          </p:cNvPicPr>
          <p:nvPr/>
        </p:nvPicPr>
        <p:blipFill rotWithShape="1">
          <a:blip r:embed="rId2">
            <a:alphaModFix amt="35000"/>
          </a:blip>
          <a:srcRect t="25000"/>
          <a:stretch/>
        </p:blipFill>
        <p:spPr>
          <a:xfrm>
            <a:off x="20" y="10"/>
            <a:ext cx="12191980" cy="6857990"/>
          </a:xfrm>
          <a:prstGeom prst="rect">
            <a:avLst/>
          </a:prstGeom>
        </p:spPr>
      </p:pic>
      <p:sp>
        <p:nvSpPr>
          <p:cNvPr id="15" name="Oval 14">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89AC765-C1EA-6781-8A03-1EC5E3190CB5}"/>
              </a:ext>
            </a:extLst>
          </p:cNvPr>
          <p:cNvSpPr>
            <a:spLocks noGrp="1"/>
          </p:cNvSpPr>
          <p:nvPr>
            <p:ph type="title"/>
          </p:nvPr>
        </p:nvSpPr>
        <p:spPr>
          <a:xfrm>
            <a:off x="1171074" y="1396686"/>
            <a:ext cx="3240506" cy="4064628"/>
          </a:xfrm>
        </p:spPr>
        <p:txBody>
          <a:bodyPr vert="horz" lIns="91440" tIns="45720" rIns="91440" bIns="45720" rtlCol="0" anchor="ctr">
            <a:normAutofit/>
          </a:bodyPr>
          <a:lstStyle/>
          <a:p>
            <a:r>
              <a:rPr lang="en-US" sz="4400" kern="1200">
                <a:solidFill>
                  <a:schemeClr val="tx1"/>
                </a:solidFill>
                <a:latin typeface="+mj-lt"/>
                <a:ea typeface="+mj-ea"/>
                <a:cs typeface="+mj-cs"/>
              </a:rPr>
              <a:t>5. Admit it.</a:t>
            </a:r>
          </a:p>
        </p:txBody>
      </p:sp>
      <p:sp>
        <p:nvSpPr>
          <p:cNvPr id="5" name="TextBox 4">
            <a:extLst>
              <a:ext uri="{FF2B5EF4-FFF2-40B4-BE49-F238E27FC236}">
                <a16:creationId xmlns:a16="http://schemas.microsoft.com/office/drawing/2014/main" id="{8185B658-83E8-3293-3718-328540AF669E}"/>
              </a:ext>
            </a:extLst>
          </p:cNvPr>
          <p:cNvSpPr txBox="1"/>
          <p:nvPr/>
        </p:nvSpPr>
        <p:spPr>
          <a:xfrm>
            <a:off x="5370153" y="1526033"/>
            <a:ext cx="5536397" cy="3935281"/>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3600" b="1" i="0" baseline="30000" dirty="0">
                <a:solidFill>
                  <a:srgbClr val="FFFFFF"/>
                </a:solidFill>
                <a:effectLst/>
              </a:rPr>
              <a:t>9 </a:t>
            </a:r>
            <a:r>
              <a:rPr lang="en-US" sz="3600" b="0" i="0" dirty="0">
                <a:solidFill>
                  <a:srgbClr val="FFFFFF"/>
                </a:solidFill>
                <a:effectLst/>
              </a:rPr>
              <a:t>If we confess our sins, He is faithful and righteous to forgive us our sins and to cleanse us from all unrighteousness.</a:t>
            </a:r>
          </a:p>
          <a:p>
            <a:pPr indent="-228600">
              <a:lnSpc>
                <a:spcPct val="90000"/>
              </a:lnSpc>
              <a:spcAft>
                <a:spcPts val="600"/>
              </a:spcAft>
              <a:buFont typeface="Arial" panose="020B0604020202020204" pitchFamily="34" charset="0"/>
              <a:buChar char="•"/>
            </a:pPr>
            <a:endParaRPr lang="en-US" sz="3600" dirty="0">
              <a:solidFill>
                <a:srgbClr val="FFFFFF"/>
              </a:solidFill>
            </a:endParaRPr>
          </a:p>
          <a:p>
            <a:pPr>
              <a:lnSpc>
                <a:spcPct val="90000"/>
              </a:lnSpc>
              <a:spcAft>
                <a:spcPts val="600"/>
              </a:spcAft>
            </a:pPr>
            <a:r>
              <a:rPr lang="en-US" sz="3600" dirty="0">
                <a:solidFill>
                  <a:srgbClr val="FFFFFF"/>
                </a:solidFill>
              </a:rPr>
              <a:t>1 John 1:9</a:t>
            </a:r>
          </a:p>
        </p:txBody>
      </p:sp>
      <p:sp>
        <p:nvSpPr>
          <p:cNvPr id="17" name="Arc 16">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5380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E67B9-2823-F32F-AA8A-28DDA925C4A9}"/>
              </a:ext>
            </a:extLst>
          </p:cNvPr>
          <p:cNvSpPr>
            <a:spLocks noGrp="1"/>
          </p:cNvSpPr>
          <p:nvPr>
            <p:ph type="title"/>
          </p:nvPr>
        </p:nvSpPr>
        <p:spPr/>
        <p:txBody>
          <a:bodyPr/>
          <a:lstStyle/>
          <a:p>
            <a:endParaRPr lang="es-ES_tradnl"/>
          </a:p>
        </p:txBody>
      </p:sp>
      <p:sp>
        <p:nvSpPr>
          <p:cNvPr id="3" name="Content Placeholder 2">
            <a:extLst>
              <a:ext uri="{FF2B5EF4-FFF2-40B4-BE49-F238E27FC236}">
                <a16:creationId xmlns:a16="http://schemas.microsoft.com/office/drawing/2014/main" id="{8B233416-1300-096B-B8B1-67119D78E68E}"/>
              </a:ext>
            </a:extLst>
          </p:cNvPr>
          <p:cNvSpPr>
            <a:spLocks noGrp="1"/>
          </p:cNvSpPr>
          <p:nvPr>
            <p:ph idx="1"/>
          </p:nvPr>
        </p:nvSpPr>
        <p:spPr/>
        <p:txBody>
          <a:bodyPr/>
          <a:lstStyle/>
          <a:p>
            <a:endParaRPr lang="es-ES_tradnl"/>
          </a:p>
        </p:txBody>
      </p:sp>
      <p:pic>
        <p:nvPicPr>
          <p:cNvPr id="1026" name="Picture 2" descr="Home - America's Dumbest Criminals">
            <a:extLst>
              <a:ext uri="{FF2B5EF4-FFF2-40B4-BE49-F238E27FC236}">
                <a16:creationId xmlns:a16="http://schemas.microsoft.com/office/drawing/2014/main" id="{432D3E24-E8C1-1E56-72CC-CA9373ABFC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6127" y="542925"/>
            <a:ext cx="9054703" cy="557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81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Freeform: Shape 4102">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05" name="Arc 4104">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4107" name="Rectangle 4106">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What is the unforgivable sin in Matthew 12:31-32">
            <a:extLst>
              <a:ext uri="{FF2B5EF4-FFF2-40B4-BE49-F238E27FC236}">
                <a16:creationId xmlns:a16="http://schemas.microsoft.com/office/drawing/2014/main" id="{B2384194-C4EE-256C-1E79-49F37FFDD1F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444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9" name="Rectangle 4108">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alpha val="30000"/>
                </a:schemeClr>
              </a:gs>
              <a:gs pos="33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A12C04C9-F6BA-BCBE-B4E7-B5D831C1BCD6}"/>
              </a:ext>
            </a:extLst>
          </p:cNvPr>
          <p:cNvSpPr>
            <a:spLocks noGrp="1"/>
          </p:cNvSpPr>
          <p:nvPr>
            <p:ph type="title"/>
          </p:nvPr>
        </p:nvSpPr>
        <p:spPr>
          <a:xfrm>
            <a:off x="477981" y="1122362"/>
            <a:ext cx="4023360" cy="2802219"/>
          </a:xfrm>
        </p:spPr>
        <p:txBody>
          <a:bodyPr vert="horz" lIns="91440" tIns="45720" rIns="91440" bIns="45720" rtlCol="0" anchor="b">
            <a:normAutofit/>
          </a:bodyPr>
          <a:lstStyle/>
          <a:p>
            <a:endParaRPr lang="en-US" sz="5400" kern="1200">
              <a:solidFill>
                <a:schemeClr val="tx1"/>
              </a:solidFill>
              <a:latin typeface="+mj-lt"/>
              <a:ea typeface="+mj-ea"/>
              <a:cs typeface="+mj-cs"/>
            </a:endParaRPr>
          </a:p>
        </p:txBody>
      </p:sp>
    </p:spTree>
    <p:extLst>
      <p:ext uri="{BB962C8B-B14F-4D97-AF65-F5344CB8AC3E}">
        <p14:creationId xmlns:p14="http://schemas.microsoft.com/office/powerpoint/2010/main" val="3637422947"/>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7" name="Freeform: Shape 5126">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29" name="Arc 5128">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5131" name="Rectangle 5130">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WHAT IS THE UNPARDONABLE SIN? – Matthew 12:31-32 | Mission Venture  Ministries">
            <a:extLst>
              <a:ext uri="{FF2B5EF4-FFF2-40B4-BE49-F238E27FC236}">
                <a16:creationId xmlns:a16="http://schemas.microsoft.com/office/drawing/2014/main" id="{8BFE3C3A-14E6-DA3B-7EFA-3537DF9EDBD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6123" r="-1" b="3785"/>
          <a:stretch/>
        </p:blipFill>
        <p:spPr bwMode="auto">
          <a:xfrm>
            <a:off x="20" y="10"/>
            <a:ext cx="12188932" cy="6857990"/>
          </a:xfrm>
          <a:prstGeom prst="rect">
            <a:avLst/>
          </a:prstGeom>
          <a:noFill/>
          <a:extLst>
            <a:ext uri="{909E8E84-426E-40DD-AFC4-6F175D3DCCD1}">
              <a14:hiddenFill xmlns:a14="http://schemas.microsoft.com/office/drawing/2010/main">
                <a:solidFill>
                  <a:srgbClr val="FFFFFF"/>
                </a:solidFill>
              </a14:hiddenFill>
            </a:ext>
          </a:extLst>
        </p:spPr>
      </p:pic>
      <p:sp>
        <p:nvSpPr>
          <p:cNvPr id="5133" name="Rectangle 5132">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1871D8-D2B7-4B8B-4405-9D827CE8BAEA}"/>
              </a:ext>
            </a:extLst>
          </p:cNvPr>
          <p:cNvSpPr>
            <a:spLocks noGrp="1"/>
          </p:cNvSpPr>
          <p:nvPr>
            <p:ph type="title"/>
          </p:nvPr>
        </p:nvSpPr>
        <p:spPr>
          <a:xfrm>
            <a:off x="1524000" y="4416721"/>
            <a:ext cx="9144000" cy="1152663"/>
          </a:xfrm>
        </p:spPr>
        <p:txBody>
          <a:bodyPr vert="horz" lIns="91440" tIns="45720" rIns="91440" bIns="45720" rtlCol="0" anchor="b">
            <a:normAutofit/>
          </a:bodyPr>
          <a:lstStyle/>
          <a:p>
            <a:pPr algn="ctr"/>
            <a:endParaRPr lang="en-US" sz="4800" kern="1200">
              <a:solidFill>
                <a:schemeClr val="bg1"/>
              </a:solidFill>
              <a:latin typeface="+mj-lt"/>
              <a:ea typeface="+mj-ea"/>
              <a:cs typeface="+mj-cs"/>
            </a:endParaRPr>
          </a:p>
        </p:txBody>
      </p:sp>
    </p:spTree>
    <p:extLst>
      <p:ext uri="{BB962C8B-B14F-4D97-AF65-F5344CB8AC3E}">
        <p14:creationId xmlns:p14="http://schemas.microsoft.com/office/powerpoint/2010/main" val="490393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7182E-A657-6413-6D22-50875A4F6392}"/>
              </a:ext>
            </a:extLst>
          </p:cNvPr>
          <p:cNvSpPr>
            <a:spLocks noGrp="1"/>
          </p:cNvSpPr>
          <p:nvPr>
            <p:ph type="title"/>
          </p:nvPr>
        </p:nvSpPr>
        <p:spPr>
          <a:xfrm>
            <a:off x="838200" y="365125"/>
            <a:ext cx="10515600" cy="5464175"/>
          </a:xfrm>
        </p:spPr>
        <p:txBody>
          <a:bodyPr>
            <a:normAutofit/>
          </a:bodyPr>
          <a:lstStyle/>
          <a:p>
            <a:r>
              <a:rPr lang="en-US" b="1" i="0" dirty="0">
                <a:solidFill>
                  <a:srgbClr val="333333"/>
                </a:solidFill>
                <a:effectLst/>
                <a:latin typeface="Open Sans" panose="020B0606030504020204" pitchFamily="34" charset="0"/>
              </a:rPr>
              <a:t>By continuing to resist and reject the Lord, you build calluses on your soul until the conviction of the Spirit of God no longer registers in your heart. </a:t>
            </a:r>
            <a:r>
              <a:rPr lang="en-US" b="0" i="0" dirty="0">
                <a:solidFill>
                  <a:srgbClr val="333333"/>
                </a:solidFill>
                <a:effectLst/>
                <a:latin typeface="Open Sans" panose="020B0606030504020204" pitchFamily="34" charset="0"/>
              </a:rPr>
              <a:t>Over time, you become hardened. You hear the Word of God, and it makes no impact on you. </a:t>
            </a:r>
            <a:r>
              <a:rPr lang="en-US" b="1" i="0" dirty="0">
                <a:solidFill>
                  <a:srgbClr val="333333"/>
                </a:solidFill>
                <a:effectLst/>
                <a:latin typeface="Open Sans" panose="020B0606030504020204" pitchFamily="34" charset="0"/>
              </a:rPr>
              <a:t>If you die in that condition, there’s no further forgiveness available.</a:t>
            </a:r>
            <a:br>
              <a:rPr lang="en-US" b="1" i="0" dirty="0">
                <a:solidFill>
                  <a:srgbClr val="333333"/>
                </a:solidFill>
                <a:effectLst/>
                <a:latin typeface="Open Sans" panose="020B0606030504020204" pitchFamily="34" charset="0"/>
              </a:rPr>
            </a:br>
            <a:r>
              <a:rPr lang="en-US" b="0" i="0" dirty="0">
                <a:solidFill>
                  <a:srgbClr val="333333"/>
                </a:solidFill>
                <a:effectLst/>
                <a:latin typeface="Open Sans" panose="020B0606030504020204" pitchFamily="34" charset="0"/>
              </a:rPr>
              <a:t>David Jeremiah</a:t>
            </a:r>
            <a:endParaRPr lang="en-US" dirty="0"/>
          </a:p>
        </p:txBody>
      </p:sp>
    </p:spTree>
    <p:extLst>
      <p:ext uri="{BB962C8B-B14F-4D97-AF65-F5344CB8AC3E}">
        <p14:creationId xmlns:p14="http://schemas.microsoft.com/office/powerpoint/2010/main" val="2133907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White stones balanced in a stack">
            <a:extLst>
              <a:ext uri="{FF2B5EF4-FFF2-40B4-BE49-F238E27FC236}">
                <a16:creationId xmlns:a16="http://schemas.microsoft.com/office/drawing/2014/main" id="{BB54B5D9-4D30-5CBB-804F-911D16D92271}"/>
              </a:ext>
            </a:extLst>
          </p:cNvPr>
          <p:cNvPicPr>
            <a:picLocks noChangeAspect="1"/>
          </p:cNvPicPr>
          <p:nvPr/>
        </p:nvPicPr>
        <p:blipFill rotWithShape="1">
          <a:blip r:embed="rId2"/>
          <a:srcRect t="15089" b="641"/>
          <a:stretch/>
        </p:blipFill>
        <p:spPr>
          <a:xfrm>
            <a:off x="20" y="10"/>
            <a:ext cx="12191980" cy="6857990"/>
          </a:xfrm>
          <a:prstGeom prst="rect">
            <a:avLst/>
          </a:prstGeom>
        </p:spPr>
      </p:pic>
      <p:sp>
        <p:nvSpPr>
          <p:cNvPr id="14" name="Rectangle 13">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alpha val="30000"/>
                </a:schemeClr>
              </a:gs>
              <a:gs pos="33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45416E-E99B-9418-F687-3CD76471374A}"/>
              </a:ext>
            </a:extLst>
          </p:cNvPr>
          <p:cNvSpPr>
            <a:spLocks noGrp="1"/>
          </p:cNvSpPr>
          <p:nvPr>
            <p:ph type="title"/>
          </p:nvPr>
        </p:nvSpPr>
        <p:spPr>
          <a:xfrm>
            <a:off x="477980" y="1122362"/>
            <a:ext cx="7229105" cy="3721101"/>
          </a:xfrm>
        </p:spPr>
        <p:txBody>
          <a:bodyPr vert="horz" lIns="91440" tIns="45720" rIns="91440" bIns="45720" rtlCol="0" anchor="b">
            <a:noAutofit/>
          </a:bodyPr>
          <a:lstStyle/>
          <a:p>
            <a:r>
              <a:rPr lang="en-US" sz="3200" kern="1200" dirty="0">
                <a:solidFill>
                  <a:schemeClr val="tx1"/>
                </a:solidFill>
                <a:latin typeface="+mj-lt"/>
                <a:ea typeface="+mj-ea"/>
                <a:cs typeface="+mj-cs"/>
              </a:rPr>
              <a:t>Today’s Point: Jesus is forgiving even when I sin.</a:t>
            </a:r>
            <a:br>
              <a:rPr lang="en-US" sz="3200" kern="1200" dirty="0">
                <a:solidFill>
                  <a:schemeClr val="tx1"/>
                </a:solidFill>
                <a:latin typeface="+mj-lt"/>
                <a:ea typeface="+mj-ea"/>
                <a:cs typeface="+mj-cs"/>
              </a:rPr>
            </a:br>
            <a:br>
              <a:rPr lang="en-US" sz="3200" kern="1200" dirty="0">
                <a:solidFill>
                  <a:schemeClr val="tx1"/>
                </a:solidFill>
                <a:latin typeface="+mj-lt"/>
                <a:ea typeface="+mj-ea"/>
                <a:cs typeface="+mj-cs"/>
              </a:rPr>
            </a:br>
            <a:r>
              <a:rPr lang="en-US" sz="3200" kern="1200" dirty="0">
                <a:solidFill>
                  <a:schemeClr val="tx1"/>
                </a:solidFill>
                <a:latin typeface="+mj-lt"/>
                <a:ea typeface="+mj-ea"/>
                <a:cs typeface="+mj-cs"/>
              </a:rPr>
              <a:t>Peter denied Jesus three times, but Jesus appeared to him after His resurrection and restored Peter. Jesus came to die on the cross and rise from the grave to bring forgiveness of sins and restoration to God. </a:t>
            </a:r>
          </a:p>
        </p:txBody>
      </p:sp>
    </p:spTree>
    <p:extLst>
      <p:ext uri="{BB962C8B-B14F-4D97-AF65-F5344CB8AC3E}">
        <p14:creationId xmlns:p14="http://schemas.microsoft.com/office/powerpoint/2010/main" val="253440513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B5133-02F5-3B02-7402-8CEADE4A0D0B}"/>
              </a:ext>
            </a:extLst>
          </p:cNvPr>
          <p:cNvSpPr>
            <a:spLocks noGrp="1"/>
          </p:cNvSpPr>
          <p:nvPr>
            <p:ph type="title"/>
          </p:nvPr>
        </p:nvSpPr>
        <p:spPr/>
        <p:txBody>
          <a:bodyPr/>
          <a:lstStyle/>
          <a:p>
            <a:r>
              <a:rPr lang="en-US" dirty="0"/>
              <a:t>1. Jesus </a:t>
            </a:r>
            <a:r>
              <a:rPr lang="en-US" u="sng" dirty="0"/>
              <a:t>warns</a:t>
            </a:r>
            <a:r>
              <a:rPr lang="en-US" dirty="0"/>
              <a:t> that Satan wants to </a:t>
            </a:r>
            <a:r>
              <a:rPr lang="en-US" u="sng" dirty="0"/>
              <a:t>destroy </a:t>
            </a:r>
            <a:r>
              <a:rPr lang="en-US" dirty="0"/>
              <a:t>us. Luke 22:31-</a:t>
            </a:r>
          </a:p>
        </p:txBody>
      </p:sp>
      <p:sp>
        <p:nvSpPr>
          <p:cNvPr id="3" name="Content Placeholder 2">
            <a:extLst>
              <a:ext uri="{FF2B5EF4-FFF2-40B4-BE49-F238E27FC236}">
                <a16:creationId xmlns:a16="http://schemas.microsoft.com/office/drawing/2014/main" id="{CDA2C525-1A0D-CD2B-69A9-0FCAFA7DB802}"/>
              </a:ext>
            </a:extLst>
          </p:cNvPr>
          <p:cNvSpPr>
            <a:spLocks noGrp="1"/>
          </p:cNvSpPr>
          <p:nvPr>
            <p:ph idx="1"/>
          </p:nvPr>
        </p:nvSpPr>
        <p:spPr/>
        <p:txBody>
          <a:bodyPr/>
          <a:lstStyle/>
          <a:p>
            <a:r>
              <a:rPr lang="en-US" sz="6600" dirty="0"/>
              <a:t>31 “Simon, Simon, look out! Satan has asked to sift you like wheat. </a:t>
            </a:r>
          </a:p>
          <a:p>
            <a:endParaRPr lang="en-US" dirty="0"/>
          </a:p>
        </p:txBody>
      </p:sp>
    </p:spTree>
    <p:extLst>
      <p:ext uri="{BB962C8B-B14F-4D97-AF65-F5344CB8AC3E}">
        <p14:creationId xmlns:p14="http://schemas.microsoft.com/office/powerpoint/2010/main" val="2749190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6208D-DED7-FAA2-580C-BB9AF1E8374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B2200EC-4ADF-23F3-10AA-765D1F49163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0A9EF17-5E55-3F97-45D2-CCDD559382D7}"/>
              </a:ext>
            </a:extLst>
          </p:cNvPr>
          <p:cNvPicPr>
            <a:picLocks noChangeAspect="1"/>
          </p:cNvPicPr>
          <p:nvPr/>
        </p:nvPicPr>
        <p:blipFill>
          <a:blip r:embed="rId2"/>
          <a:stretch>
            <a:fillRect/>
          </a:stretch>
        </p:blipFill>
        <p:spPr>
          <a:xfrm>
            <a:off x="3051201" y="0"/>
            <a:ext cx="6089597" cy="6858000"/>
          </a:xfrm>
          <a:prstGeom prst="rect">
            <a:avLst/>
          </a:prstGeom>
        </p:spPr>
      </p:pic>
    </p:spTree>
    <p:extLst>
      <p:ext uri="{BB962C8B-B14F-4D97-AF65-F5344CB8AC3E}">
        <p14:creationId xmlns:p14="http://schemas.microsoft.com/office/powerpoint/2010/main" val="3337617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B5133-02F5-3B02-7402-8CEADE4A0D0B}"/>
              </a:ext>
            </a:extLst>
          </p:cNvPr>
          <p:cNvSpPr>
            <a:spLocks noGrp="1"/>
          </p:cNvSpPr>
          <p:nvPr>
            <p:ph type="title"/>
          </p:nvPr>
        </p:nvSpPr>
        <p:spPr/>
        <p:txBody>
          <a:bodyPr>
            <a:normAutofit fontScale="90000"/>
          </a:bodyPr>
          <a:lstStyle/>
          <a:p>
            <a:r>
              <a:rPr lang="en-US" dirty="0"/>
              <a:t>2. Jesus </a:t>
            </a:r>
            <a:r>
              <a:rPr lang="en-US" u="sng" dirty="0"/>
              <a:t>intercedes</a:t>
            </a:r>
            <a:r>
              <a:rPr lang="en-US" dirty="0"/>
              <a:t> on our behalf and reminds us that </a:t>
            </a:r>
            <a:r>
              <a:rPr lang="en-US" u="sng" dirty="0"/>
              <a:t>dependence</a:t>
            </a:r>
            <a:r>
              <a:rPr lang="en-US" dirty="0"/>
              <a:t> on God and His </a:t>
            </a:r>
            <a:r>
              <a:rPr lang="en-US" u="sng" dirty="0"/>
              <a:t>word </a:t>
            </a:r>
            <a:r>
              <a:rPr lang="en-US" dirty="0"/>
              <a:t>are the only way to combat Satan. Luke 22:32-34.</a:t>
            </a:r>
          </a:p>
        </p:txBody>
      </p:sp>
      <p:sp>
        <p:nvSpPr>
          <p:cNvPr id="3" name="Content Placeholder 2">
            <a:extLst>
              <a:ext uri="{FF2B5EF4-FFF2-40B4-BE49-F238E27FC236}">
                <a16:creationId xmlns:a16="http://schemas.microsoft.com/office/drawing/2014/main" id="{CDA2C525-1A0D-CD2B-69A9-0FCAFA7DB802}"/>
              </a:ext>
            </a:extLst>
          </p:cNvPr>
          <p:cNvSpPr>
            <a:spLocks noGrp="1"/>
          </p:cNvSpPr>
          <p:nvPr>
            <p:ph idx="1"/>
          </p:nvPr>
        </p:nvSpPr>
        <p:spPr/>
        <p:txBody>
          <a:bodyPr/>
          <a:lstStyle/>
          <a:p>
            <a:r>
              <a:rPr lang="en-US" sz="3200" dirty="0"/>
              <a:t>32 But I have prayed for you that your faith may not fail. And you, when you have turned back, strengthen your brothers.”</a:t>
            </a:r>
          </a:p>
          <a:p>
            <a:pPr marL="0" indent="0">
              <a:buNone/>
            </a:pPr>
            <a:r>
              <a:rPr lang="en-US" sz="3200" dirty="0"/>
              <a:t>33 “Lord,” he told Him, “I’m ready to go with You both to prison and to death!” 34 “I tell you, Peter,” He said, “the rooster will not crow today until you deny three times that you know Me!”</a:t>
            </a:r>
          </a:p>
          <a:p>
            <a:pPr marL="0" indent="0">
              <a:buNone/>
            </a:pPr>
            <a:r>
              <a:rPr lang="en-US" dirty="0"/>
              <a:t> </a:t>
            </a:r>
          </a:p>
          <a:p>
            <a:endParaRPr lang="en-US" dirty="0"/>
          </a:p>
        </p:txBody>
      </p:sp>
    </p:spTree>
    <p:extLst>
      <p:ext uri="{BB962C8B-B14F-4D97-AF65-F5344CB8AC3E}">
        <p14:creationId xmlns:p14="http://schemas.microsoft.com/office/powerpoint/2010/main" val="798908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7F813-5D0B-65E8-7F5E-167210E22175}"/>
              </a:ext>
            </a:extLst>
          </p:cNvPr>
          <p:cNvSpPr>
            <a:spLocks noGrp="1"/>
          </p:cNvSpPr>
          <p:nvPr>
            <p:ph type="title"/>
          </p:nvPr>
        </p:nvSpPr>
        <p:spPr>
          <a:xfrm>
            <a:off x="185737" y="365125"/>
            <a:ext cx="11672887" cy="1460500"/>
          </a:xfrm>
        </p:spPr>
        <p:txBody>
          <a:bodyPr>
            <a:normAutofit/>
          </a:bodyPr>
          <a:lstStyle/>
          <a:p>
            <a:r>
              <a:rPr lang="en-US" dirty="0"/>
              <a:t>3. Pride will ultimately lead us to blatantly reject Jesus as the Son of God. (Luke 22:54-62)</a:t>
            </a:r>
          </a:p>
        </p:txBody>
      </p:sp>
      <p:sp useBgFill="1">
        <p:nvSpPr>
          <p:cNvPr id="3" name="Content Placeholder 2">
            <a:extLst>
              <a:ext uri="{FF2B5EF4-FFF2-40B4-BE49-F238E27FC236}">
                <a16:creationId xmlns:a16="http://schemas.microsoft.com/office/drawing/2014/main" id="{5829E50B-E5B5-B641-8016-DD27B1ABC69A}"/>
              </a:ext>
            </a:extLst>
          </p:cNvPr>
          <p:cNvSpPr>
            <a:spLocks noGrp="1"/>
          </p:cNvSpPr>
          <p:nvPr>
            <p:ph idx="1"/>
          </p:nvPr>
        </p:nvSpPr>
        <p:spPr>
          <a:xfrm>
            <a:off x="185737" y="1943100"/>
            <a:ext cx="11401425" cy="4757737"/>
          </a:xfrm>
        </p:spPr>
        <p:txBody>
          <a:bodyPr>
            <a:normAutofit/>
          </a:bodyPr>
          <a:lstStyle/>
          <a:p>
            <a:pPr algn="l"/>
            <a:r>
              <a:rPr lang="en-US" sz="3600" b="1" i="0" baseline="30000" dirty="0">
                <a:solidFill>
                  <a:srgbClr val="000000"/>
                </a:solidFill>
                <a:effectLst/>
                <a:latin typeface="system-ui"/>
              </a:rPr>
              <a:t>59 </a:t>
            </a:r>
            <a:r>
              <a:rPr lang="en-US" sz="3600" b="0" i="0" dirty="0">
                <a:solidFill>
                  <a:srgbClr val="000000"/>
                </a:solidFill>
                <a:effectLst/>
                <a:latin typeface="system-ui"/>
              </a:rPr>
              <a:t>About an hour later, another kept insisting, “This man was certainly with Him, since he’s also a Galilean.”</a:t>
            </a:r>
          </a:p>
          <a:p>
            <a:pPr algn="l"/>
            <a:r>
              <a:rPr lang="en-US" sz="3600" b="1" i="0" baseline="30000" dirty="0">
                <a:solidFill>
                  <a:srgbClr val="000000"/>
                </a:solidFill>
                <a:effectLst/>
                <a:latin typeface="system-ui"/>
              </a:rPr>
              <a:t>60 </a:t>
            </a:r>
            <a:r>
              <a:rPr lang="en-US" sz="3600" b="0" i="0" dirty="0">
                <a:solidFill>
                  <a:srgbClr val="000000"/>
                </a:solidFill>
                <a:effectLst/>
                <a:latin typeface="system-ui"/>
              </a:rPr>
              <a:t>But Peter said, “Man, I don’t know what you’re talking about!” Immediately, while he was still speaking, a rooster crowed. </a:t>
            </a:r>
            <a:r>
              <a:rPr lang="en-US" sz="3600" b="1" i="0" baseline="30000" dirty="0">
                <a:solidFill>
                  <a:srgbClr val="000000"/>
                </a:solidFill>
                <a:effectLst/>
                <a:latin typeface="system-ui"/>
              </a:rPr>
              <a:t>61 </a:t>
            </a:r>
            <a:r>
              <a:rPr lang="en-US" sz="3600" b="0" i="0" dirty="0">
                <a:solidFill>
                  <a:srgbClr val="000000"/>
                </a:solidFill>
                <a:effectLst/>
                <a:latin typeface="system-ui"/>
              </a:rPr>
              <a:t>Then the Lord turned and looked at Peter. So Peter remembered the word of the Lord, how He had said to him, “Before the rooster crows today, you will deny Me three times.” </a:t>
            </a:r>
            <a:r>
              <a:rPr lang="en-US" sz="3600" b="1" i="0" baseline="30000" dirty="0">
                <a:solidFill>
                  <a:srgbClr val="000000"/>
                </a:solidFill>
                <a:effectLst/>
                <a:latin typeface="system-ui"/>
              </a:rPr>
              <a:t>62 </a:t>
            </a:r>
            <a:r>
              <a:rPr lang="en-US" sz="3600" b="0" i="0" dirty="0">
                <a:solidFill>
                  <a:srgbClr val="000000"/>
                </a:solidFill>
                <a:effectLst/>
                <a:latin typeface="system-ui"/>
              </a:rPr>
              <a:t>And he went outside and wept bitterly.</a:t>
            </a:r>
          </a:p>
        </p:txBody>
      </p:sp>
    </p:spTree>
    <p:extLst>
      <p:ext uri="{BB962C8B-B14F-4D97-AF65-F5344CB8AC3E}">
        <p14:creationId xmlns:p14="http://schemas.microsoft.com/office/powerpoint/2010/main" val="701246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145EE-E49A-72B3-B96E-9ADE4D7B7BF3}"/>
              </a:ext>
            </a:extLst>
          </p:cNvPr>
          <p:cNvSpPr>
            <a:spLocks noGrp="1"/>
          </p:cNvSpPr>
          <p:nvPr>
            <p:ph type="title"/>
          </p:nvPr>
        </p:nvSpPr>
        <p:spPr>
          <a:xfrm>
            <a:off x="838200" y="365125"/>
            <a:ext cx="10515600" cy="5264150"/>
          </a:xfrm>
        </p:spPr>
        <p:txBody>
          <a:bodyPr>
            <a:normAutofit fontScale="90000"/>
          </a:bodyPr>
          <a:lstStyle/>
          <a:p>
            <a:pPr algn="l"/>
            <a:r>
              <a:rPr lang="en-US" dirty="0"/>
              <a:t>After Jesus’ death and resurrection- Jesus finds the disciples fishing- Peter had returned to what he had done before he met Jesus.</a:t>
            </a:r>
            <a:br>
              <a:rPr lang="en-US" dirty="0"/>
            </a:br>
            <a:br>
              <a:rPr lang="en-US" sz="4400" dirty="0"/>
            </a:br>
            <a:r>
              <a:rPr lang="en-US" sz="4400" b="1" i="0" baseline="30000" dirty="0">
                <a:solidFill>
                  <a:srgbClr val="000000"/>
                </a:solidFill>
                <a:effectLst/>
                <a:latin typeface="system-ui"/>
              </a:rPr>
              <a:t>3 </a:t>
            </a:r>
            <a:r>
              <a:rPr lang="en-US" sz="4400" b="0" i="0" dirty="0">
                <a:solidFill>
                  <a:srgbClr val="000000"/>
                </a:solidFill>
                <a:effectLst/>
                <a:latin typeface="system-ui"/>
              </a:rPr>
              <a:t>“I’m going fishing,” Simon Peter said to them.</a:t>
            </a:r>
            <a:br>
              <a:rPr lang="en-US" sz="4400" b="0" i="0" dirty="0">
                <a:solidFill>
                  <a:srgbClr val="000000"/>
                </a:solidFill>
                <a:effectLst/>
                <a:latin typeface="system-ui"/>
              </a:rPr>
            </a:br>
            <a:r>
              <a:rPr lang="en-US" sz="4400" b="0" i="0" dirty="0">
                <a:solidFill>
                  <a:srgbClr val="000000"/>
                </a:solidFill>
                <a:effectLst/>
                <a:latin typeface="system-ui"/>
              </a:rPr>
              <a:t>“We’re coming with you,” they told him. They went out and got into the boat, but that night they caught nothing</a:t>
            </a:r>
            <a:br>
              <a:rPr lang="en-US" sz="4400" b="0" i="0" dirty="0">
                <a:solidFill>
                  <a:srgbClr val="000000"/>
                </a:solidFill>
                <a:effectLst/>
                <a:latin typeface="system-ui"/>
              </a:rPr>
            </a:br>
            <a:endParaRPr lang="en-US" dirty="0"/>
          </a:p>
        </p:txBody>
      </p:sp>
    </p:spTree>
    <p:extLst>
      <p:ext uri="{BB962C8B-B14F-4D97-AF65-F5344CB8AC3E}">
        <p14:creationId xmlns:p14="http://schemas.microsoft.com/office/powerpoint/2010/main" val="2123988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145EE-E49A-72B3-B96E-9ADE4D7B7BF3}"/>
              </a:ext>
            </a:extLst>
          </p:cNvPr>
          <p:cNvSpPr>
            <a:spLocks noGrp="1"/>
          </p:cNvSpPr>
          <p:nvPr>
            <p:ph type="title"/>
          </p:nvPr>
        </p:nvSpPr>
        <p:spPr>
          <a:xfrm>
            <a:off x="838200" y="365125"/>
            <a:ext cx="10515600" cy="5264150"/>
          </a:xfrm>
        </p:spPr>
        <p:txBody>
          <a:bodyPr>
            <a:normAutofit/>
          </a:bodyPr>
          <a:lstStyle/>
          <a:p>
            <a:pPr algn="l"/>
            <a:r>
              <a:rPr lang="en-US" sz="4400" b="0" i="0" dirty="0">
                <a:solidFill>
                  <a:srgbClr val="000000"/>
                </a:solidFill>
                <a:effectLst/>
                <a:latin typeface="system-ui"/>
              </a:rPr>
              <a:t>Jesus shows up and the disciples don’t recognize him at first- he tells them to cast their nets on the other side- and like the first time- a miracle happens- they catch a lot of fish- 153 to be exact.</a:t>
            </a:r>
            <a:br>
              <a:rPr lang="en-US" sz="4400" b="0" i="0" dirty="0">
                <a:solidFill>
                  <a:srgbClr val="000000"/>
                </a:solidFill>
                <a:effectLst/>
                <a:latin typeface="system-ui"/>
              </a:rPr>
            </a:br>
            <a:br>
              <a:rPr lang="en-US" sz="4400" b="0" i="0" dirty="0">
                <a:solidFill>
                  <a:srgbClr val="000000"/>
                </a:solidFill>
                <a:effectLst/>
                <a:latin typeface="system-ui"/>
              </a:rPr>
            </a:br>
            <a:r>
              <a:rPr lang="en-US" sz="4400" b="0" i="0" dirty="0">
                <a:solidFill>
                  <a:srgbClr val="000000"/>
                </a:solidFill>
                <a:effectLst/>
                <a:latin typeface="system-ui"/>
              </a:rPr>
              <a:t>This is similar to Luke 5:1-11- where Jesus firsts calls the disciples.</a:t>
            </a:r>
            <a:endParaRPr lang="en-US" dirty="0"/>
          </a:p>
        </p:txBody>
      </p:sp>
    </p:spTree>
    <p:extLst>
      <p:ext uri="{BB962C8B-B14F-4D97-AF65-F5344CB8AC3E}">
        <p14:creationId xmlns:p14="http://schemas.microsoft.com/office/powerpoint/2010/main" val="344666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0D520-6E67-A980-9E3F-3CA44DC2A996}"/>
              </a:ext>
            </a:extLst>
          </p:cNvPr>
          <p:cNvSpPr>
            <a:spLocks noGrp="1"/>
          </p:cNvSpPr>
          <p:nvPr>
            <p:ph type="title"/>
          </p:nvPr>
        </p:nvSpPr>
        <p:spPr>
          <a:xfrm>
            <a:off x="838200" y="365125"/>
            <a:ext cx="10515600" cy="1938688"/>
          </a:xfrm>
        </p:spPr>
        <p:txBody>
          <a:bodyPr>
            <a:normAutofit fontScale="90000"/>
          </a:bodyPr>
          <a:lstStyle/>
          <a:p>
            <a:r>
              <a:rPr lang="en-US" b="0" i="0" dirty="0">
                <a:solidFill>
                  <a:srgbClr val="444444"/>
                </a:solidFill>
                <a:effectLst/>
                <a:latin typeface="Montserrat" panose="020F0502020204030204" pitchFamily="34" charset="0"/>
              </a:rPr>
              <a:t>Police in Ossining, New York were called to a mini-mart, where they found Blake Leak, 23, trying to break in. They chased Leak through the streets until…..</a:t>
            </a:r>
            <a:endParaRPr lang="es-ES_tradnl" dirty="0"/>
          </a:p>
        </p:txBody>
      </p:sp>
      <p:sp>
        <p:nvSpPr>
          <p:cNvPr id="4" name="TextBox 3">
            <a:extLst>
              <a:ext uri="{FF2B5EF4-FFF2-40B4-BE49-F238E27FC236}">
                <a16:creationId xmlns:a16="http://schemas.microsoft.com/office/drawing/2014/main" id="{6C4648BC-7F7D-CECD-71C4-C6D85A73A62A}"/>
              </a:ext>
            </a:extLst>
          </p:cNvPr>
          <p:cNvSpPr txBox="1"/>
          <p:nvPr/>
        </p:nvSpPr>
        <p:spPr>
          <a:xfrm>
            <a:off x="415635" y="3099459"/>
            <a:ext cx="2814451" cy="1815882"/>
          </a:xfrm>
          <a:prstGeom prst="rect">
            <a:avLst/>
          </a:prstGeom>
          <a:noFill/>
        </p:spPr>
        <p:txBody>
          <a:bodyPr wrap="square" rtlCol="0">
            <a:spAutoFit/>
          </a:bodyPr>
          <a:lstStyle/>
          <a:p>
            <a:r>
              <a:rPr lang="es-ES_tradnl" sz="2800" dirty="0"/>
              <a:t>A. </a:t>
            </a:r>
            <a:r>
              <a:rPr lang="es-ES_tradnl" sz="2800" dirty="0" err="1"/>
              <a:t>Leak</a:t>
            </a:r>
            <a:r>
              <a:rPr lang="es-ES_tradnl" sz="2800" dirty="0"/>
              <a:t> </a:t>
            </a:r>
            <a:r>
              <a:rPr lang="es-ES_tradnl" sz="2800" dirty="0" err="1"/>
              <a:t>ran</a:t>
            </a:r>
            <a:r>
              <a:rPr lang="es-ES_tradnl" sz="2800" dirty="0"/>
              <a:t> </a:t>
            </a:r>
            <a:r>
              <a:rPr lang="es-ES_tradnl" sz="2800" dirty="0" err="1"/>
              <a:t>to</a:t>
            </a:r>
            <a:r>
              <a:rPr lang="es-ES_tradnl" sz="2800" dirty="0"/>
              <a:t> </a:t>
            </a:r>
            <a:r>
              <a:rPr lang="es-ES_tradnl" sz="2800" dirty="0" err="1"/>
              <a:t>the</a:t>
            </a:r>
            <a:r>
              <a:rPr lang="es-ES_tradnl" sz="2800" dirty="0"/>
              <a:t> lobby </a:t>
            </a:r>
            <a:r>
              <a:rPr lang="es-ES_tradnl" sz="2800" dirty="0" err="1"/>
              <a:t>of</a:t>
            </a:r>
            <a:r>
              <a:rPr lang="es-ES_tradnl" sz="2800" dirty="0"/>
              <a:t> </a:t>
            </a:r>
            <a:r>
              <a:rPr lang="es-ES_tradnl" sz="2800" dirty="0" err="1"/>
              <a:t>the</a:t>
            </a:r>
            <a:r>
              <a:rPr lang="es-ES_tradnl" sz="2800" dirty="0"/>
              <a:t> </a:t>
            </a:r>
            <a:r>
              <a:rPr lang="es-ES_tradnl" sz="2800" dirty="0" err="1"/>
              <a:t>Ossining</a:t>
            </a:r>
            <a:r>
              <a:rPr lang="es-ES_tradnl" sz="2800" dirty="0"/>
              <a:t> Police </a:t>
            </a:r>
            <a:r>
              <a:rPr lang="es-ES_tradnl" sz="2800" dirty="0" err="1"/>
              <a:t>Building</a:t>
            </a:r>
            <a:r>
              <a:rPr lang="es-ES_tradnl" sz="2800" dirty="0"/>
              <a:t>.</a:t>
            </a:r>
          </a:p>
        </p:txBody>
      </p:sp>
      <p:sp>
        <p:nvSpPr>
          <p:cNvPr id="5" name="TextBox 4">
            <a:extLst>
              <a:ext uri="{FF2B5EF4-FFF2-40B4-BE49-F238E27FC236}">
                <a16:creationId xmlns:a16="http://schemas.microsoft.com/office/drawing/2014/main" id="{A7861889-1E22-8BDE-4CE0-C4EE63E97093}"/>
              </a:ext>
            </a:extLst>
          </p:cNvPr>
          <p:cNvSpPr txBox="1"/>
          <p:nvPr/>
        </p:nvSpPr>
        <p:spPr>
          <a:xfrm>
            <a:off x="3281549" y="3129148"/>
            <a:ext cx="2814451" cy="1815882"/>
          </a:xfrm>
          <a:prstGeom prst="rect">
            <a:avLst/>
          </a:prstGeom>
          <a:noFill/>
        </p:spPr>
        <p:txBody>
          <a:bodyPr wrap="square" rtlCol="0">
            <a:spAutoFit/>
          </a:bodyPr>
          <a:lstStyle/>
          <a:p>
            <a:r>
              <a:rPr lang="es-ES_tradnl" sz="2800" dirty="0"/>
              <a:t>B. </a:t>
            </a:r>
            <a:r>
              <a:rPr lang="es-ES_tradnl" sz="2800" dirty="0" err="1"/>
              <a:t>Leak</a:t>
            </a:r>
            <a:r>
              <a:rPr lang="es-ES_tradnl" sz="2800" dirty="0"/>
              <a:t> </a:t>
            </a:r>
            <a:r>
              <a:rPr lang="es-ES_tradnl" sz="2800" dirty="0" err="1"/>
              <a:t>ran</a:t>
            </a:r>
            <a:r>
              <a:rPr lang="es-ES_tradnl" sz="2800" dirty="0"/>
              <a:t> </a:t>
            </a:r>
            <a:r>
              <a:rPr lang="es-ES_tradnl" sz="2800" dirty="0" err="1"/>
              <a:t>to</a:t>
            </a:r>
            <a:r>
              <a:rPr lang="es-ES_tradnl" sz="2800" dirty="0"/>
              <a:t> </a:t>
            </a:r>
            <a:r>
              <a:rPr lang="es-ES_tradnl" sz="2800" dirty="0" err="1"/>
              <a:t>the</a:t>
            </a:r>
            <a:r>
              <a:rPr lang="es-ES_tradnl" sz="2800" dirty="0"/>
              <a:t> lobby </a:t>
            </a:r>
            <a:r>
              <a:rPr lang="es-ES_tradnl" sz="2800" dirty="0" err="1"/>
              <a:t>of</a:t>
            </a:r>
            <a:r>
              <a:rPr lang="es-ES_tradnl" sz="2800" dirty="0"/>
              <a:t> </a:t>
            </a:r>
            <a:r>
              <a:rPr lang="es-ES_tradnl" sz="2800" dirty="0" err="1"/>
              <a:t>the</a:t>
            </a:r>
            <a:r>
              <a:rPr lang="es-ES_tradnl" sz="2800" dirty="0"/>
              <a:t> </a:t>
            </a:r>
            <a:r>
              <a:rPr lang="es-ES_tradnl" sz="2800" dirty="0" err="1"/>
              <a:t>Sing</a:t>
            </a:r>
            <a:r>
              <a:rPr lang="es-ES_tradnl" sz="2800" dirty="0"/>
              <a:t> </a:t>
            </a:r>
            <a:r>
              <a:rPr lang="es-ES_tradnl" sz="2800" dirty="0" err="1"/>
              <a:t>Maximum</a:t>
            </a:r>
            <a:r>
              <a:rPr lang="es-ES_tradnl" sz="2800" dirty="0"/>
              <a:t> Security </a:t>
            </a:r>
            <a:r>
              <a:rPr lang="es-ES_tradnl" sz="2800" dirty="0" err="1"/>
              <a:t>Prison</a:t>
            </a:r>
            <a:endParaRPr lang="es-ES_tradnl" sz="2800" dirty="0"/>
          </a:p>
        </p:txBody>
      </p:sp>
      <p:sp>
        <p:nvSpPr>
          <p:cNvPr id="6" name="TextBox 5">
            <a:extLst>
              <a:ext uri="{FF2B5EF4-FFF2-40B4-BE49-F238E27FC236}">
                <a16:creationId xmlns:a16="http://schemas.microsoft.com/office/drawing/2014/main" id="{4A7E160E-1BE5-7809-BD5B-14282C77DE19}"/>
              </a:ext>
            </a:extLst>
          </p:cNvPr>
          <p:cNvSpPr txBox="1"/>
          <p:nvPr/>
        </p:nvSpPr>
        <p:spPr>
          <a:xfrm>
            <a:off x="6284027" y="3099459"/>
            <a:ext cx="2814451" cy="2677656"/>
          </a:xfrm>
          <a:prstGeom prst="rect">
            <a:avLst/>
          </a:prstGeom>
          <a:noFill/>
        </p:spPr>
        <p:txBody>
          <a:bodyPr wrap="square" rtlCol="0">
            <a:spAutoFit/>
          </a:bodyPr>
          <a:lstStyle/>
          <a:p>
            <a:r>
              <a:rPr lang="es-ES_tradnl" sz="2800" dirty="0"/>
              <a:t>C. </a:t>
            </a:r>
            <a:r>
              <a:rPr lang="es-ES_tradnl" sz="2800" dirty="0" err="1"/>
              <a:t>Leak</a:t>
            </a:r>
            <a:r>
              <a:rPr lang="es-ES_tradnl" sz="2800" dirty="0"/>
              <a:t> </a:t>
            </a:r>
            <a:r>
              <a:rPr lang="es-ES_tradnl" sz="2800" dirty="0" err="1"/>
              <a:t>ran</a:t>
            </a:r>
            <a:r>
              <a:rPr lang="es-ES_tradnl" sz="2800" dirty="0"/>
              <a:t> and </a:t>
            </a:r>
            <a:r>
              <a:rPr lang="es-ES_tradnl" sz="2800" dirty="0" err="1"/>
              <a:t>hid</a:t>
            </a:r>
            <a:r>
              <a:rPr lang="es-ES_tradnl" sz="2800" dirty="0"/>
              <a:t> </a:t>
            </a:r>
            <a:r>
              <a:rPr lang="es-ES_tradnl" sz="2800" dirty="0" err="1"/>
              <a:t>on</a:t>
            </a:r>
            <a:r>
              <a:rPr lang="es-ES_tradnl" sz="2800" dirty="0"/>
              <a:t> a </a:t>
            </a:r>
            <a:r>
              <a:rPr lang="es-ES_tradnl" sz="2800" dirty="0" err="1"/>
              <a:t>construction</a:t>
            </a:r>
            <a:r>
              <a:rPr lang="es-ES_tradnl" sz="2800" dirty="0"/>
              <a:t> site </a:t>
            </a:r>
            <a:r>
              <a:rPr lang="es-ES_tradnl" sz="2800" dirty="0" err="1"/>
              <a:t>where</a:t>
            </a:r>
            <a:r>
              <a:rPr lang="es-ES_tradnl" sz="2800" dirty="0"/>
              <a:t> he </a:t>
            </a:r>
            <a:r>
              <a:rPr lang="es-ES_tradnl" sz="2800" dirty="0" err="1"/>
              <a:t>fell</a:t>
            </a:r>
            <a:r>
              <a:rPr lang="es-ES_tradnl" sz="2800" dirty="0"/>
              <a:t> </a:t>
            </a:r>
            <a:r>
              <a:rPr lang="es-ES_tradnl" sz="2800" dirty="0" err="1"/>
              <a:t>into</a:t>
            </a:r>
            <a:r>
              <a:rPr lang="es-ES_tradnl" sz="2800" dirty="0"/>
              <a:t> </a:t>
            </a:r>
            <a:r>
              <a:rPr lang="es-ES_tradnl" sz="2800" dirty="0" err="1"/>
              <a:t>fresh</a:t>
            </a:r>
            <a:r>
              <a:rPr lang="es-ES_tradnl" sz="2800" dirty="0"/>
              <a:t> concrete.</a:t>
            </a:r>
          </a:p>
        </p:txBody>
      </p:sp>
      <p:sp>
        <p:nvSpPr>
          <p:cNvPr id="7" name="TextBox 6">
            <a:extLst>
              <a:ext uri="{FF2B5EF4-FFF2-40B4-BE49-F238E27FC236}">
                <a16:creationId xmlns:a16="http://schemas.microsoft.com/office/drawing/2014/main" id="{B39F64E4-D80B-B126-CC2B-CB8B72F87486}"/>
              </a:ext>
            </a:extLst>
          </p:cNvPr>
          <p:cNvSpPr txBox="1"/>
          <p:nvPr/>
        </p:nvSpPr>
        <p:spPr>
          <a:xfrm>
            <a:off x="9227129" y="3129148"/>
            <a:ext cx="2814451" cy="2246769"/>
          </a:xfrm>
          <a:prstGeom prst="rect">
            <a:avLst/>
          </a:prstGeom>
          <a:noFill/>
        </p:spPr>
        <p:txBody>
          <a:bodyPr wrap="square" rtlCol="0">
            <a:spAutoFit/>
          </a:bodyPr>
          <a:lstStyle/>
          <a:p>
            <a:r>
              <a:rPr lang="es-ES_tradnl" sz="2800" dirty="0"/>
              <a:t>D.  He </a:t>
            </a:r>
            <a:r>
              <a:rPr lang="es-ES_tradnl" sz="2800" dirty="0" err="1"/>
              <a:t>tried</a:t>
            </a:r>
            <a:r>
              <a:rPr lang="es-ES_tradnl" sz="2800" dirty="0"/>
              <a:t> </a:t>
            </a:r>
            <a:r>
              <a:rPr lang="es-ES_tradnl" sz="2800" dirty="0" err="1"/>
              <a:t>to</a:t>
            </a:r>
            <a:r>
              <a:rPr lang="es-ES_tradnl" sz="2800" dirty="0"/>
              <a:t> </a:t>
            </a:r>
            <a:r>
              <a:rPr lang="es-ES_tradnl" sz="2800" dirty="0" err="1"/>
              <a:t>steal</a:t>
            </a:r>
            <a:r>
              <a:rPr lang="es-ES_tradnl" sz="2800" dirty="0"/>
              <a:t> a </a:t>
            </a:r>
            <a:r>
              <a:rPr lang="es-ES_tradnl" sz="2800" dirty="0" err="1"/>
              <a:t>police</a:t>
            </a:r>
            <a:r>
              <a:rPr lang="es-ES_tradnl" sz="2800" dirty="0"/>
              <a:t> car </a:t>
            </a:r>
            <a:r>
              <a:rPr lang="es-ES_tradnl" sz="2800" dirty="0" err="1"/>
              <a:t>with</a:t>
            </a:r>
            <a:r>
              <a:rPr lang="es-ES_tradnl" sz="2800" dirty="0"/>
              <a:t> </a:t>
            </a:r>
            <a:r>
              <a:rPr lang="es-ES_tradnl" sz="2800" dirty="0" err="1"/>
              <a:t>the</a:t>
            </a:r>
            <a:r>
              <a:rPr lang="es-ES_tradnl" sz="2800" dirty="0"/>
              <a:t> K-9 </a:t>
            </a:r>
            <a:r>
              <a:rPr lang="es-ES_tradnl" sz="2800" dirty="0" err="1"/>
              <a:t>Unit</a:t>
            </a:r>
            <a:r>
              <a:rPr lang="es-ES_tradnl" sz="2800" dirty="0"/>
              <a:t> (</a:t>
            </a:r>
            <a:r>
              <a:rPr lang="es-ES_tradnl" sz="2800" dirty="0" err="1"/>
              <a:t>dog</a:t>
            </a:r>
            <a:r>
              <a:rPr lang="es-ES_tradnl" sz="2800" dirty="0"/>
              <a:t>) in </a:t>
            </a:r>
            <a:r>
              <a:rPr lang="es-ES_tradnl" sz="2800" dirty="0" err="1"/>
              <a:t>the</a:t>
            </a:r>
            <a:r>
              <a:rPr lang="es-ES_tradnl" sz="2800" dirty="0"/>
              <a:t> back </a:t>
            </a:r>
            <a:r>
              <a:rPr lang="es-ES_tradnl" sz="2800" dirty="0" err="1"/>
              <a:t>seat</a:t>
            </a:r>
            <a:r>
              <a:rPr lang="es-ES_tradnl" sz="2800" dirty="0"/>
              <a:t>.</a:t>
            </a:r>
          </a:p>
        </p:txBody>
      </p:sp>
    </p:spTree>
    <p:extLst>
      <p:ext uri="{BB962C8B-B14F-4D97-AF65-F5344CB8AC3E}">
        <p14:creationId xmlns:p14="http://schemas.microsoft.com/office/powerpoint/2010/main" val="9807213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145EE-E49A-72B3-B96E-9ADE4D7B7BF3}"/>
              </a:ext>
            </a:extLst>
          </p:cNvPr>
          <p:cNvSpPr>
            <a:spLocks noGrp="1"/>
          </p:cNvSpPr>
          <p:nvPr>
            <p:ph type="title"/>
          </p:nvPr>
        </p:nvSpPr>
        <p:spPr>
          <a:xfrm>
            <a:off x="838200" y="365125"/>
            <a:ext cx="10515600" cy="5264150"/>
          </a:xfrm>
        </p:spPr>
        <p:txBody>
          <a:bodyPr>
            <a:normAutofit/>
          </a:bodyPr>
          <a:lstStyle/>
          <a:p>
            <a:pPr algn="l"/>
            <a:r>
              <a:rPr lang="en-US" sz="4400" b="0" i="0" dirty="0">
                <a:solidFill>
                  <a:srgbClr val="000000"/>
                </a:solidFill>
                <a:effectLst/>
                <a:latin typeface="system-ui"/>
              </a:rPr>
              <a:t>John recognizes </a:t>
            </a:r>
            <a:r>
              <a:rPr lang="en-US" sz="4400" dirty="0">
                <a:solidFill>
                  <a:srgbClr val="000000"/>
                </a:solidFill>
                <a:latin typeface="system-ui"/>
              </a:rPr>
              <a:t>the man on the shore to be Jesus- and Peter tries to swim to him--- they get to shore where Jesus has prepared a fire- He asks them to bring the fish to prepare… </a:t>
            </a:r>
            <a:br>
              <a:rPr lang="en-US" sz="4400" b="0" i="0" dirty="0">
                <a:solidFill>
                  <a:srgbClr val="000000"/>
                </a:solidFill>
                <a:effectLst/>
                <a:latin typeface="system-ui"/>
              </a:rPr>
            </a:br>
            <a:endParaRPr lang="en-US" dirty="0"/>
          </a:p>
        </p:txBody>
      </p:sp>
    </p:spTree>
    <p:extLst>
      <p:ext uri="{BB962C8B-B14F-4D97-AF65-F5344CB8AC3E}">
        <p14:creationId xmlns:p14="http://schemas.microsoft.com/office/powerpoint/2010/main" val="1016796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145EE-E49A-72B3-B96E-9ADE4D7B7BF3}"/>
              </a:ext>
            </a:extLst>
          </p:cNvPr>
          <p:cNvSpPr>
            <a:spLocks noGrp="1"/>
          </p:cNvSpPr>
          <p:nvPr>
            <p:ph type="title"/>
          </p:nvPr>
        </p:nvSpPr>
        <p:spPr>
          <a:xfrm>
            <a:off x="838200" y="365125"/>
            <a:ext cx="10515600" cy="5264150"/>
          </a:xfrm>
        </p:spPr>
        <p:txBody>
          <a:bodyPr>
            <a:normAutofit/>
          </a:bodyPr>
          <a:lstStyle/>
          <a:p>
            <a:pPr algn="l"/>
            <a:r>
              <a:rPr lang="en-US" sz="4400" b="0" i="0" dirty="0">
                <a:solidFill>
                  <a:srgbClr val="000000"/>
                </a:solidFill>
                <a:effectLst/>
                <a:latin typeface="system-ui"/>
              </a:rPr>
              <a:t>John recognizes </a:t>
            </a:r>
            <a:r>
              <a:rPr lang="en-US" sz="4400" dirty="0">
                <a:solidFill>
                  <a:srgbClr val="000000"/>
                </a:solidFill>
                <a:latin typeface="system-ui"/>
              </a:rPr>
              <a:t>the man on the shore to be Jesus- and Peter tries to swim to him--- they get to shore where Jesus has prepared a fire- He asks them to bring the fish to prepare… </a:t>
            </a:r>
            <a:br>
              <a:rPr lang="en-US" sz="4400" b="0" i="0" dirty="0">
                <a:solidFill>
                  <a:srgbClr val="000000"/>
                </a:solidFill>
                <a:effectLst/>
                <a:latin typeface="system-ui"/>
              </a:rPr>
            </a:br>
            <a:endParaRPr lang="en-US" dirty="0"/>
          </a:p>
        </p:txBody>
      </p:sp>
    </p:spTree>
    <p:extLst>
      <p:ext uri="{BB962C8B-B14F-4D97-AF65-F5344CB8AC3E}">
        <p14:creationId xmlns:p14="http://schemas.microsoft.com/office/powerpoint/2010/main" val="42817099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7F813-5D0B-65E8-7F5E-167210E22175}"/>
              </a:ext>
            </a:extLst>
          </p:cNvPr>
          <p:cNvSpPr>
            <a:spLocks noGrp="1"/>
          </p:cNvSpPr>
          <p:nvPr>
            <p:ph type="title"/>
          </p:nvPr>
        </p:nvSpPr>
        <p:spPr>
          <a:xfrm>
            <a:off x="185737" y="365125"/>
            <a:ext cx="11672887" cy="1460500"/>
          </a:xfrm>
        </p:spPr>
        <p:txBody>
          <a:bodyPr>
            <a:normAutofit fontScale="90000"/>
          </a:bodyPr>
          <a:lstStyle/>
          <a:p>
            <a:r>
              <a:rPr lang="en-US" dirty="0"/>
              <a:t>4. Jesus’ forgiveness restores and changes the whole person: life, calling, and purpose. (John 21:15-19).</a:t>
            </a:r>
          </a:p>
        </p:txBody>
      </p:sp>
      <p:sp useBgFill="1">
        <p:nvSpPr>
          <p:cNvPr id="3" name="Content Placeholder 2">
            <a:extLst>
              <a:ext uri="{FF2B5EF4-FFF2-40B4-BE49-F238E27FC236}">
                <a16:creationId xmlns:a16="http://schemas.microsoft.com/office/drawing/2014/main" id="{5829E50B-E5B5-B641-8016-DD27B1ABC69A}"/>
              </a:ext>
            </a:extLst>
          </p:cNvPr>
          <p:cNvSpPr>
            <a:spLocks noGrp="1"/>
          </p:cNvSpPr>
          <p:nvPr>
            <p:ph idx="1"/>
          </p:nvPr>
        </p:nvSpPr>
        <p:spPr>
          <a:xfrm>
            <a:off x="357189" y="1700213"/>
            <a:ext cx="11649074" cy="4792661"/>
          </a:xfrm>
        </p:spPr>
        <p:txBody>
          <a:bodyPr>
            <a:normAutofit lnSpcReduction="10000"/>
          </a:bodyPr>
          <a:lstStyle/>
          <a:p>
            <a:pPr algn="l"/>
            <a:r>
              <a:rPr lang="en-US" sz="3600" b="1" i="0" baseline="30000" dirty="0">
                <a:solidFill>
                  <a:srgbClr val="000000"/>
                </a:solidFill>
                <a:effectLst/>
                <a:latin typeface="system-ui"/>
              </a:rPr>
              <a:t>15 </a:t>
            </a:r>
            <a:r>
              <a:rPr lang="en-US" sz="3600" b="0" i="0" dirty="0">
                <a:solidFill>
                  <a:srgbClr val="000000"/>
                </a:solidFill>
                <a:effectLst/>
                <a:latin typeface="system-ui"/>
              </a:rPr>
              <a:t>When they had eaten breakfast, Jesus asked Simon Peter, “Simon, son of John,</a:t>
            </a:r>
            <a:r>
              <a:rPr lang="en-US" sz="3600" b="0" i="0" baseline="30000" dirty="0">
                <a:solidFill>
                  <a:srgbClr val="000000"/>
                </a:solidFill>
                <a:effectLst/>
                <a:latin typeface="system-ui"/>
              </a:rPr>
              <a:t>[</a:t>
            </a:r>
            <a:r>
              <a:rPr lang="en-US" sz="3600" b="0" i="0" baseline="30000" dirty="0">
                <a:solidFill>
                  <a:srgbClr val="4A4A4A"/>
                </a:solidFill>
                <a:effectLst/>
                <a:latin typeface="system-ui"/>
                <a:hlinkClick r:id="rId2" tooltip="See footnote h"/>
              </a:rPr>
              <a:t>h</a:t>
            </a:r>
            <a:r>
              <a:rPr lang="en-US" sz="3600" b="0" i="0" baseline="30000" dirty="0">
                <a:solidFill>
                  <a:srgbClr val="000000"/>
                </a:solidFill>
                <a:effectLst/>
                <a:latin typeface="system-ui"/>
              </a:rPr>
              <a:t>]</a:t>
            </a:r>
            <a:r>
              <a:rPr lang="en-US" sz="3600" b="0" i="0" dirty="0">
                <a:solidFill>
                  <a:srgbClr val="000000"/>
                </a:solidFill>
                <a:effectLst/>
                <a:latin typeface="system-ui"/>
              </a:rPr>
              <a:t> do you love</a:t>
            </a:r>
            <a:r>
              <a:rPr lang="en-US" sz="3600" b="0" i="0" baseline="30000" dirty="0">
                <a:solidFill>
                  <a:srgbClr val="000000"/>
                </a:solidFill>
                <a:effectLst/>
                <a:latin typeface="system-ui"/>
              </a:rPr>
              <a:t>[</a:t>
            </a:r>
            <a:r>
              <a:rPr lang="en-US" sz="3600" b="0" i="0" baseline="30000" dirty="0">
                <a:solidFill>
                  <a:srgbClr val="4A4A4A"/>
                </a:solidFill>
                <a:effectLst/>
                <a:latin typeface="system-ui"/>
                <a:hlinkClick r:id="rId3" tooltip="See footnote i"/>
              </a:rPr>
              <a:t>i</a:t>
            </a:r>
            <a:r>
              <a:rPr lang="en-US" sz="3600" b="0" i="0" baseline="30000" dirty="0">
                <a:solidFill>
                  <a:srgbClr val="000000"/>
                </a:solidFill>
                <a:effectLst/>
                <a:latin typeface="system-ui"/>
              </a:rPr>
              <a:t>]</a:t>
            </a:r>
            <a:r>
              <a:rPr lang="en-US" sz="3600" b="0" i="0" dirty="0">
                <a:solidFill>
                  <a:srgbClr val="000000"/>
                </a:solidFill>
                <a:effectLst/>
                <a:latin typeface="system-ui"/>
              </a:rPr>
              <a:t> Me more than these?”</a:t>
            </a:r>
          </a:p>
          <a:p>
            <a:pPr algn="l"/>
            <a:r>
              <a:rPr lang="en-US" sz="3600" b="0" i="0" dirty="0">
                <a:solidFill>
                  <a:srgbClr val="000000"/>
                </a:solidFill>
                <a:effectLst/>
                <a:latin typeface="system-ui"/>
              </a:rPr>
              <a:t>“Yes, Lord,” he said to Him, “You know that I love You.”</a:t>
            </a:r>
          </a:p>
          <a:p>
            <a:pPr algn="l"/>
            <a:r>
              <a:rPr lang="en-US" sz="3600" b="0" i="0" dirty="0">
                <a:solidFill>
                  <a:srgbClr val="000000"/>
                </a:solidFill>
                <a:effectLst/>
                <a:latin typeface="system-ui"/>
              </a:rPr>
              <a:t>“Feed My lambs,” He told him.</a:t>
            </a:r>
          </a:p>
          <a:p>
            <a:pPr algn="l"/>
            <a:r>
              <a:rPr lang="en-US" sz="3600" b="1" i="0" baseline="30000" dirty="0">
                <a:solidFill>
                  <a:srgbClr val="000000"/>
                </a:solidFill>
                <a:effectLst/>
                <a:latin typeface="system-ui"/>
              </a:rPr>
              <a:t>16 </a:t>
            </a:r>
            <a:r>
              <a:rPr lang="en-US" sz="3600" b="0" i="0" dirty="0">
                <a:solidFill>
                  <a:srgbClr val="000000"/>
                </a:solidFill>
                <a:effectLst/>
                <a:latin typeface="system-ui"/>
              </a:rPr>
              <a:t>A second time He asked him, “Simon, son of John, do you love Me?”</a:t>
            </a:r>
          </a:p>
          <a:p>
            <a:pPr algn="l"/>
            <a:r>
              <a:rPr lang="en-US" sz="3600" b="0" i="0" dirty="0">
                <a:solidFill>
                  <a:srgbClr val="000000"/>
                </a:solidFill>
                <a:effectLst/>
                <a:latin typeface="system-ui"/>
              </a:rPr>
              <a:t>“Yes, Lord,” he said to Him, “You know that I love You.”</a:t>
            </a:r>
          </a:p>
          <a:p>
            <a:pPr algn="l"/>
            <a:r>
              <a:rPr lang="en-US" sz="3600" b="0" i="0" dirty="0">
                <a:solidFill>
                  <a:srgbClr val="000000"/>
                </a:solidFill>
                <a:effectLst/>
                <a:latin typeface="system-ui"/>
              </a:rPr>
              <a:t>“Shepherd My sheep,” He told him.</a:t>
            </a:r>
          </a:p>
        </p:txBody>
      </p:sp>
    </p:spTree>
    <p:extLst>
      <p:ext uri="{BB962C8B-B14F-4D97-AF65-F5344CB8AC3E}">
        <p14:creationId xmlns:p14="http://schemas.microsoft.com/office/powerpoint/2010/main" val="17316702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7F813-5D0B-65E8-7F5E-167210E22175}"/>
              </a:ext>
            </a:extLst>
          </p:cNvPr>
          <p:cNvSpPr>
            <a:spLocks noGrp="1"/>
          </p:cNvSpPr>
          <p:nvPr>
            <p:ph type="title"/>
          </p:nvPr>
        </p:nvSpPr>
        <p:spPr>
          <a:xfrm>
            <a:off x="185737" y="365125"/>
            <a:ext cx="11672887" cy="1460500"/>
          </a:xfrm>
        </p:spPr>
        <p:txBody>
          <a:bodyPr>
            <a:normAutofit fontScale="90000"/>
          </a:bodyPr>
          <a:lstStyle/>
          <a:p>
            <a:r>
              <a:rPr lang="en-US" dirty="0"/>
              <a:t>4. Jesus’ forgiveness restores and changes the whole person: life, calling, and purpose. (John 21:15-19).</a:t>
            </a:r>
          </a:p>
        </p:txBody>
      </p:sp>
      <p:sp useBgFill="1">
        <p:nvSpPr>
          <p:cNvPr id="3" name="Content Placeholder 2">
            <a:extLst>
              <a:ext uri="{FF2B5EF4-FFF2-40B4-BE49-F238E27FC236}">
                <a16:creationId xmlns:a16="http://schemas.microsoft.com/office/drawing/2014/main" id="{5829E50B-E5B5-B641-8016-DD27B1ABC69A}"/>
              </a:ext>
            </a:extLst>
          </p:cNvPr>
          <p:cNvSpPr>
            <a:spLocks noGrp="1"/>
          </p:cNvSpPr>
          <p:nvPr>
            <p:ph idx="1"/>
          </p:nvPr>
        </p:nvSpPr>
        <p:spPr>
          <a:xfrm>
            <a:off x="357189" y="1700213"/>
            <a:ext cx="11649074" cy="4792661"/>
          </a:xfrm>
        </p:spPr>
        <p:txBody>
          <a:bodyPr>
            <a:normAutofit/>
          </a:bodyPr>
          <a:lstStyle/>
          <a:p>
            <a:pPr algn="l"/>
            <a:r>
              <a:rPr lang="en-US" sz="4400" b="1" i="0" baseline="30000" dirty="0">
                <a:solidFill>
                  <a:srgbClr val="000000"/>
                </a:solidFill>
                <a:effectLst/>
                <a:latin typeface="system-ui"/>
              </a:rPr>
              <a:t>17 </a:t>
            </a:r>
            <a:r>
              <a:rPr lang="en-US" sz="4400" b="0" i="0" dirty="0">
                <a:solidFill>
                  <a:srgbClr val="000000"/>
                </a:solidFill>
                <a:effectLst/>
                <a:latin typeface="system-ui"/>
              </a:rPr>
              <a:t>He asked him the third time, “Simon, son of John, do you love Me?”</a:t>
            </a:r>
          </a:p>
          <a:p>
            <a:pPr algn="l"/>
            <a:r>
              <a:rPr lang="en-US" sz="4400" b="0" i="0" dirty="0">
                <a:solidFill>
                  <a:srgbClr val="000000"/>
                </a:solidFill>
                <a:effectLst/>
                <a:latin typeface="system-ui"/>
              </a:rPr>
              <a:t>Peter was grieved that He asked him the third time, “Do you love Me?” He said, “Lord, You know everything! You know that I love You.” “Feed My sheep,” Jesus said. </a:t>
            </a:r>
          </a:p>
          <a:p>
            <a:endParaRPr lang="en-US" dirty="0"/>
          </a:p>
        </p:txBody>
      </p:sp>
    </p:spTree>
    <p:extLst>
      <p:ext uri="{BB962C8B-B14F-4D97-AF65-F5344CB8AC3E}">
        <p14:creationId xmlns:p14="http://schemas.microsoft.com/office/powerpoint/2010/main" val="5960860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7F813-5D0B-65E8-7F5E-167210E22175}"/>
              </a:ext>
            </a:extLst>
          </p:cNvPr>
          <p:cNvSpPr>
            <a:spLocks noGrp="1"/>
          </p:cNvSpPr>
          <p:nvPr>
            <p:ph type="title"/>
          </p:nvPr>
        </p:nvSpPr>
        <p:spPr>
          <a:xfrm>
            <a:off x="185737" y="365125"/>
            <a:ext cx="11672887" cy="1460500"/>
          </a:xfrm>
        </p:spPr>
        <p:txBody>
          <a:bodyPr>
            <a:normAutofit fontScale="90000"/>
          </a:bodyPr>
          <a:lstStyle/>
          <a:p>
            <a:r>
              <a:rPr lang="en-US" dirty="0"/>
              <a:t>4. Jesus’ forgiveness restores and changes the whole person: life, calling, and purpose. (John 21:15-19).</a:t>
            </a:r>
          </a:p>
        </p:txBody>
      </p:sp>
      <p:sp>
        <p:nvSpPr>
          <p:cNvPr id="3" name="Content Placeholder 2">
            <a:extLst>
              <a:ext uri="{FF2B5EF4-FFF2-40B4-BE49-F238E27FC236}">
                <a16:creationId xmlns:a16="http://schemas.microsoft.com/office/drawing/2014/main" id="{5829E50B-E5B5-B641-8016-DD27B1ABC69A}"/>
              </a:ext>
            </a:extLst>
          </p:cNvPr>
          <p:cNvSpPr>
            <a:spLocks noGrp="1"/>
          </p:cNvSpPr>
          <p:nvPr>
            <p:ph idx="1"/>
          </p:nvPr>
        </p:nvSpPr>
        <p:spPr>
          <a:xfrm>
            <a:off x="357189" y="1957387"/>
            <a:ext cx="11229974" cy="4535487"/>
          </a:xfrm>
        </p:spPr>
        <p:txBody>
          <a:bodyPr>
            <a:normAutofit/>
          </a:bodyPr>
          <a:lstStyle/>
          <a:p>
            <a:r>
              <a:rPr lang="en-US" sz="4000" b="1" i="0" baseline="30000" dirty="0">
                <a:solidFill>
                  <a:srgbClr val="000000"/>
                </a:solidFill>
                <a:effectLst/>
                <a:latin typeface="system-ui"/>
              </a:rPr>
              <a:t>18 </a:t>
            </a:r>
            <a:r>
              <a:rPr lang="en-US" sz="4000" b="0" i="0" dirty="0">
                <a:solidFill>
                  <a:srgbClr val="000000"/>
                </a:solidFill>
                <a:effectLst/>
                <a:latin typeface="system-ui"/>
              </a:rPr>
              <a:t>“I assure you: When you were young, you would tie your belt and walk wherever you wanted. But when you grow old, you will stretch out your hands and someone else will tie you and carry you where you don’t want to go.” </a:t>
            </a:r>
            <a:r>
              <a:rPr lang="en-US" sz="4000" b="1" i="0" baseline="30000" dirty="0">
                <a:solidFill>
                  <a:srgbClr val="000000"/>
                </a:solidFill>
                <a:effectLst/>
                <a:latin typeface="system-ui"/>
              </a:rPr>
              <a:t>19 </a:t>
            </a:r>
            <a:r>
              <a:rPr lang="en-US" sz="4000" b="0" i="0" dirty="0">
                <a:solidFill>
                  <a:srgbClr val="000000"/>
                </a:solidFill>
                <a:effectLst/>
                <a:latin typeface="system-ui"/>
              </a:rPr>
              <a:t>He said this to signify by what kind of death he would glorify God.</a:t>
            </a:r>
            <a:r>
              <a:rPr lang="en-US" sz="4000" b="0" i="0" baseline="30000" dirty="0">
                <a:solidFill>
                  <a:srgbClr val="000000"/>
                </a:solidFill>
                <a:effectLst/>
                <a:latin typeface="system-ui"/>
              </a:rPr>
              <a:t>[</a:t>
            </a:r>
            <a:r>
              <a:rPr lang="en-US" sz="4000" b="0" i="0" baseline="30000" dirty="0">
                <a:solidFill>
                  <a:srgbClr val="4A4A4A"/>
                </a:solidFill>
                <a:effectLst/>
                <a:latin typeface="system-ui"/>
                <a:hlinkClick r:id="rId2" tooltip="See footnote j"/>
              </a:rPr>
              <a:t>j</a:t>
            </a:r>
            <a:r>
              <a:rPr lang="en-US" sz="4000" b="0" i="0" baseline="30000" dirty="0">
                <a:solidFill>
                  <a:srgbClr val="000000"/>
                </a:solidFill>
                <a:effectLst/>
                <a:latin typeface="system-ui"/>
              </a:rPr>
              <a:t>]</a:t>
            </a:r>
            <a:r>
              <a:rPr lang="en-US" sz="4000" b="0" i="0" dirty="0">
                <a:solidFill>
                  <a:srgbClr val="000000"/>
                </a:solidFill>
                <a:effectLst/>
                <a:latin typeface="system-ui"/>
              </a:rPr>
              <a:t> After saying this, He told him, “Follow Me!”</a:t>
            </a:r>
            <a:endParaRPr lang="en-US" sz="4000" dirty="0"/>
          </a:p>
        </p:txBody>
      </p:sp>
    </p:spTree>
    <p:extLst>
      <p:ext uri="{BB962C8B-B14F-4D97-AF65-F5344CB8AC3E}">
        <p14:creationId xmlns:p14="http://schemas.microsoft.com/office/powerpoint/2010/main" val="5143255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83F8F-7AEB-6B8F-4680-11D97C6321ED}"/>
              </a:ext>
            </a:extLst>
          </p:cNvPr>
          <p:cNvSpPr>
            <a:spLocks noGrp="1"/>
          </p:cNvSpPr>
          <p:nvPr>
            <p:ph type="title"/>
          </p:nvPr>
        </p:nvSpPr>
        <p:spPr/>
        <p:txBody>
          <a:bodyPr/>
          <a:lstStyle/>
          <a:p>
            <a:endParaRPr lang="en-US"/>
          </a:p>
        </p:txBody>
      </p:sp>
      <p:pic>
        <p:nvPicPr>
          <p:cNvPr id="4" name="Online Media 3" descr="Jesus and Peter in The Conclusion.wmv">
            <a:hlinkClick r:id="" action="ppaction://media"/>
            <a:extLst>
              <a:ext uri="{FF2B5EF4-FFF2-40B4-BE49-F238E27FC236}">
                <a16:creationId xmlns:a16="http://schemas.microsoft.com/office/drawing/2014/main" id="{C87EA596-C7F2-0573-896A-A5B5F291A09E}"/>
              </a:ext>
            </a:extLst>
          </p:cNvPr>
          <p:cNvPicPr>
            <a:picLocks noGrp="1" noRot="1" noChangeAspect="1"/>
          </p:cNvPicPr>
          <p:nvPr>
            <p:ph idx="1"/>
            <a:videoFile r:link="rId1"/>
          </p:nvPr>
        </p:nvPicPr>
        <p:blipFill>
          <a:blip r:embed="rId3"/>
          <a:stretch>
            <a:fillRect/>
          </a:stretch>
        </p:blipFill>
        <p:spPr>
          <a:xfrm>
            <a:off x="1185863" y="71654"/>
            <a:ext cx="9015412" cy="6762255"/>
          </a:xfrm>
          <a:prstGeom prst="rect">
            <a:avLst/>
          </a:prstGeom>
        </p:spPr>
      </p:pic>
    </p:spTree>
    <p:extLst>
      <p:ext uri="{BB962C8B-B14F-4D97-AF65-F5344CB8AC3E}">
        <p14:creationId xmlns:p14="http://schemas.microsoft.com/office/powerpoint/2010/main" val="97119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62417-C457-92E9-6DBC-E92CAD782E6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15C7F7C-806C-3176-54C3-E8930AD84075}"/>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26D7D218-1F96-D8D4-C40C-009A7D08ACBF}"/>
              </a:ext>
            </a:extLst>
          </p:cNvPr>
          <p:cNvPicPr>
            <a:picLocks noChangeAspect="1"/>
          </p:cNvPicPr>
          <p:nvPr/>
        </p:nvPicPr>
        <p:blipFill>
          <a:blip r:embed="rId2"/>
          <a:stretch>
            <a:fillRect/>
          </a:stretch>
        </p:blipFill>
        <p:spPr>
          <a:xfrm>
            <a:off x="838200" y="-35703"/>
            <a:ext cx="10620375" cy="6929405"/>
          </a:xfrm>
          <a:prstGeom prst="rect">
            <a:avLst/>
          </a:prstGeom>
        </p:spPr>
      </p:pic>
    </p:spTree>
    <p:extLst>
      <p:ext uri="{BB962C8B-B14F-4D97-AF65-F5344CB8AC3E}">
        <p14:creationId xmlns:p14="http://schemas.microsoft.com/office/powerpoint/2010/main" val="14234865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21BD7-F86C-269F-2A39-E873CDBDCAD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20AE5A8-DA21-0B4C-C7A0-6CC8ED85627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372A9A5-326C-526D-6BD0-469B9EF4A67C}"/>
              </a:ext>
            </a:extLst>
          </p:cNvPr>
          <p:cNvPicPr>
            <a:picLocks noChangeAspect="1"/>
          </p:cNvPicPr>
          <p:nvPr/>
        </p:nvPicPr>
        <p:blipFill>
          <a:blip r:embed="rId2"/>
          <a:stretch>
            <a:fillRect/>
          </a:stretch>
        </p:blipFill>
        <p:spPr>
          <a:xfrm>
            <a:off x="1028700" y="-25671"/>
            <a:ext cx="9886950" cy="6740504"/>
          </a:xfrm>
          <a:prstGeom prst="rect">
            <a:avLst/>
          </a:prstGeom>
        </p:spPr>
      </p:pic>
    </p:spTree>
    <p:extLst>
      <p:ext uri="{BB962C8B-B14F-4D97-AF65-F5344CB8AC3E}">
        <p14:creationId xmlns:p14="http://schemas.microsoft.com/office/powerpoint/2010/main" val="5977353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78355-CF12-2787-60C6-3E2ABCC894F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C47F7BB-296D-E183-0131-711201F7F81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70A9445-EFDA-0AA3-AFDA-45802AB62942}"/>
              </a:ext>
            </a:extLst>
          </p:cNvPr>
          <p:cNvPicPr>
            <a:picLocks noChangeAspect="1"/>
          </p:cNvPicPr>
          <p:nvPr/>
        </p:nvPicPr>
        <p:blipFill>
          <a:blip r:embed="rId2"/>
          <a:stretch>
            <a:fillRect/>
          </a:stretch>
        </p:blipFill>
        <p:spPr>
          <a:xfrm>
            <a:off x="1042987" y="-15930"/>
            <a:ext cx="9852133" cy="6716767"/>
          </a:xfrm>
          <a:prstGeom prst="rect">
            <a:avLst/>
          </a:prstGeom>
        </p:spPr>
      </p:pic>
    </p:spTree>
    <p:extLst>
      <p:ext uri="{BB962C8B-B14F-4D97-AF65-F5344CB8AC3E}">
        <p14:creationId xmlns:p14="http://schemas.microsoft.com/office/powerpoint/2010/main" val="34372489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8ECA7-3A2A-FEE0-CC2F-5FA76C2E621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78529B7-0F30-14AD-0D53-CE1CF84C4ABA}"/>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A459350-3920-9975-16E6-2B394E3229E4}"/>
              </a:ext>
            </a:extLst>
          </p:cNvPr>
          <p:cNvPicPr>
            <a:picLocks noChangeAspect="1"/>
          </p:cNvPicPr>
          <p:nvPr/>
        </p:nvPicPr>
        <p:blipFill>
          <a:blip r:embed="rId2"/>
          <a:stretch>
            <a:fillRect/>
          </a:stretch>
        </p:blipFill>
        <p:spPr>
          <a:xfrm>
            <a:off x="1157288" y="61995"/>
            <a:ext cx="9644062" cy="6574913"/>
          </a:xfrm>
          <a:prstGeom prst="rect">
            <a:avLst/>
          </a:prstGeom>
        </p:spPr>
      </p:pic>
    </p:spTree>
    <p:extLst>
      <p:ext uri="{BB962C8B-B14F-4D97-AF65-F5344CB8AC3E}">
        <p14:creationId xmlns:p14="http://schemas.microsoft.com/office/powerpoint/2010/main" val="648910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0D520-6E67-A980-9E3F-3CA44DC2A996}"/>
              </a:ext>
            </a:extLst>
          </p:cNvPr>
          <p:cNvSpPr>
            <a:spLocks noGrp="1"/>
          </p:cNvSpPr>
          <p:nvPr>
            <p:ph type="title"/>
          </p:nvPr>
        </p:nvSpPr>
        <p:spPr>
          <a:xfrm>
            <a:off x="838200" y="365125"/>
            <a:ext cx="10515600" cy="1938688"/>
          </a:xfrm>
        </p:spPr>
        <p:txBody>
          <a:bodyPr>
            <a:normAutofit fontScale="90000"/>
          </a:bodyPr>
          <a:lstStyle/>
          <a:p>
            <a:r>
              <a:rPr lang="en-US" b="0" i="0" dirty="0">
                <a:solidFill>
                  <a:srgbClr val="444444"/>
                </a:solidFill>
                <a:effectLst/>
                <a:latin typeface="Montserrat" panose="020F0502020204030204" pitchFamily="34" charset="0"/>
              </a:rPr>
              <a:t>Police in Ossining, New York were called to a mini-mart, where they found Blake Leak, 23, trying to break in. They chased Leak through the streets until…..</a:t>
            </a:r>
            <a:endParaRPr lang="es-ES_tradnl" dirty="0"/>
          </a:p>
        </p:txBody>
      </p:sp>
      <p:sp>
        <p:nvSpPr>
          <p:cNvPr id="5" name="TextBox 4">
            <a:extLst>
              <a:ext uri="{FF2B5EF4-FFF2-40B4-BE49-F238E27FC236}">
                <a16:creationId xmlns:a16="http://schemas.microsoft.com/office/drawing/2014/main" id="{A7861889-1E22-8BDE-4CE0-C4EE63E97093}"/>
              </a:ext>
            </a:extLst>
          </p:cNvPr>
          <p:cNvSpPr txBox="1"/>
          <p:nvPr/>
        </p:nvSpPr>
        <p:spPr>
          <a:xfrm>
            <a:off x="3281549" y="3129148"/>
            <a:ext cx="6325589" cy="3170099"/>
          </a:xfrm>
          <a:prstGeom prst="rect">
            <a:avLst/>
          </a:prstGeom>
          <a:noFill/>
        </p:spPr>
        <p:txBody>
          <a:bodyPr wrap="square" rtlCol="0">
            <a:spAutoFit/>
          </a:bodyPr>
          <a:lstStyle/>
          <a:p>
            <a:r>
              <a:rPr lang="es-ES_tradnl" sz="4000" b="1" dirty="0"/>
              <a:t>B. </a:t>
            </a:r>
            <a:r>
              <a:rPr lang="es-ES_tradnl" sz="4000" b="1" dirty="0" err="1"/>
              <a:t>Leak</a:t>
            </a:r>
            <a:r>
              <a:rPr lang="es-ES_tradnl" sz="4000" b="1" dirty="0"/>
              <a:t> </a:t>
            </a:r>
            <a:r>
              <a:rPr lang="es-ES_tradnl" sz="4000" b="1" dirty="0" err="1"/>
              <a:t>ran</a:t>
            </a:r>
            <a:r>
              <a:rPr lang="es-ES_tradnl" sz="4000" b="1" dirty="0"/>
              <a:t> </a:t>
            </a:r>
            <a:r>
              <a:rPr lang="es-ES_tradnl" sz="4000" b="1" dirty="0" err="1"/>
              <a:t>to</a:t>
            </a:r>
            <a:r>
              <a:rPr lang="es-ES_tradnl" sz="4000" b="1" dirty="0"/>
              <a:t> </a:t>
            </a:r>
            <a:r>
              <a:rPr lang="es-ES_tradnl" sz="4000" b="1" dirty="0" err="1"/>
              <a:t>the</a:t>
            </a:r>
            <a:r>
              <a:rPr lang="es-ES_tradnl" sz="4000" b="1" dirty="0"/>
              <a:t> lobby </a:t>
            </a:r>
            <a:r>
              <a:rPr lang="es-ES_tradnl" sz="4000" b="1" dirty="0" err="1"/>
              <a:t>of</a:t>
            </a:r>
            <a:r>
              <a:rPr lang="es-ES_tradnl" sz="4000" b="1" dirty="0"/>
              <a:t> </a:t>
            </a:r>
            <a:r>
              <a:rPr lang="es-ES_tradnl" sz="4000" b="1" dirty="0" err="1"/>
              <a:t>the</a:t>
            </a:r>
            <a:r>
              <a:rPr lang="es-ES_tradnl" sz="4000" b="1" dirty="0"/>
              <a:t> </a:t>
            </a:r>
            <a:r>
              <a:rPr lang="es-ES_tradnl" sz="4000" b="1" dirty="0" err="1"/>
              <a:t>Sing</a:t>
            </a:r>
            <a:r>
              <a:rPr lang="es-ES_tradnl" sz="4000" b="1" dirty="0"/>
              <a:t> </a:t>
            </a:r>
            <a:r>
              <a:rPr lang="es-ES_tradnl" sz="4000" b="1" dirty="0" err="1"/>
              <a:t>Maximum</a:t>
            </a:r>
            <a:r>
              <a:rPr lang="es-ES_tradnl" sz="4000" b="1" dirty="0"/>
              <a:t> Security </a:t>
            </a:r>
            <a:r>
              <a:rPr lang="es-ES_tradnl" sz="4000" b="1" dirty="0" err="1"/>
              <a:t>Prison</a:t>
            </a:r>
            <a:r>
              <a:rPr lang="es-ES_tradnl" sz="4000" b="1" dirty="0"/>
              <a:t> </a:t>
            </a:r>
            <a:r>
              <a:rPr lang="es-ES_tradnl" sz="4000" b="1" dirty="0" err="1"/>
              <a:t>where</a:t>
            </a:r>
            <a:r>
              <a:rPr lang="es-ES_tradnl" sz="4000" b="1" dirty="0"/>
              <a:t> he </a:t>
            </a:r>
            <a:r>
              <a:rPr lang="es-ES_tradnl" sz="4000" b="1" dirty="0" err="1"/>
              <a:t>was</a:t>
            </a:r>
            <a:r>
              <a:rPr lang="es-ES_tradnl" sz="4000" b="1" dirty="0"/>
              <a:t> </a:t>
            </a:r>
            <a:r>
              <a:rPr lang="es-ES_tradnl" sz="4000" b="1" dirty="0" err="1"/>
              <a:t>quickly</a:t>
            </a:r>
            <a:r>
              <a:rPr lang="es-ES_tradnl" sz="4000" b="1" dirty="0"/>
              <a:t> </a:t>
            </a:r>
            <a:r>
              <a:rPr lang="es-ES_tradnl" sz="4000" b="1" dirty="0" err="1"/>
              <a:t>caught</a:t>
            </a:r>
            <a:r>
              <a:rPr lang="es-ES_tradnl" sz="4000" b="1" dirty="0"/>
              <a:t> and </a:t>
            </a:r>
            <a:r>
              <a:rPr lang="es-ES_tradnl" sz="4000" b="1" dirty="0" err="1"/>
              <a:t>booked</a:t>
            </a:r>
            <a:r>
              <a:rPr lang="es-ES_tradnl" sz="4000" b="1" dirty="0"/>
              <a:t>.</a:t>
            </a:r>
          </a:p>
        </p:txBody>
      </p:sp>
    </p:spTree>
    <p:extLst>
      <p:ext uri="{BB962C8B-B14F-4D97-AF65-F5344CB8AC3E}">
        <p14:creationId xmlns:p14="http://schemas.microsoft.com/office/powerpoint/2010/main" val="39919897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E7309-4B9E-18CF-B447-8F796F39A98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EC02082-5D42-26D8-570D-C7B42D74E9E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F1121FC-54DD-0E67-684A-002F7562F3A4}"/>
              </a:ext>
            </a:extLst>
          </p:cNvPr>
          <p:cNvPicPr>
            <a:picLocks noChangeAspect="1"/>
          </p:cNvPicPr>
          <p:nvPr/>
        </p:nvPicPr>
        <p:blipFill>
          <a:blip r:embed="rId2"/>
          <a:stretch>
            <a:fillRect/>
          </a:stretch>
        </p:blipFill>
        <p:spPr>
          <a:xfrm>
            <a:off x="1000125" y="-45151"/>
            <a:ext cx="9944100" cy="6779466"/>
          </a:xfrm>
          <a:prstGeom prst="rect">
            <a:avLst/>
          </a:prstGeom>
        </p:spPr>
      </p:pic>
    </p:spTree>
    <p:extLst>
      <p:ext uri="{BB962C8B-B14F-4D97-AF65-F5344CB8AC3E}">
        <p14:creationId xmlns:p14="http://schemas.microsoft.com/office/powerpoint/2010/main" val="807774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1B4FA-D9F8-C803-1103-DA44F143685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F9382D3-8122-D16D-0733-1B347321755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19F1482-8357-864F-DF02-70C5F8DC402F}"/>
              </a:ext>
            </a:extLst>
          </p:cNvPr>
          <p:cNvPicPr>
            <a:picLocks noChangeAspect="1"/>
          </p:cNvPicPr>
          <p:nvPr/>
        </p:nvPicPr>
        <p:blipFill>
          <a:blip r:embed="rId2"/>
          <a:stretch>
            <a:fillRect/>
          </a:stretch>
        </p:blipFill>
        <p:spPr>
          <a:xfrm>
            <a:off x="942975" y="-84115"/>
            <a:ext cx="10182672" cy="6942115"/>
          </a:xfrm>
          <a:prstGeom prst="rect">
            <a:avLst/>
          </a:prstGeom>
        </p:spPr>
      </p:pic>
    </p:spTree>
    <p:extLst>
      <p:ext uri="{BB962C8B-B14F-4D97-AF65-F5344CB8AC3E}">
        <p14:creationId xmlns:p14="http://schemas.microsoft.com/office/powerpoint/2010/main" val="28619852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8D811-EFCB-C6BC-657D-B164301F3ED2}"/>
              </a:ext>
            </a:extLst>
          </p:cNvPr>
          <p:cNvSpPr>
            <a:spLocks noGrp="1"/>
          </p:cNvSpPr>
          <p:nvPr>
            <p:ph type="title"/>
          </p:nvPr>
        </p:nvSpPr>
        <p:spPr/>
        <p:txBody>
          <a:bodyPr/>
          <a:lstStyle/>
          <a:p>
            <a:endParaRPr lang="en-US"/>
          </a:p>
        </p:txBody>
      </p:sp>
      <p:pic>
        <p:nvPicPr>
          <p:cNvPr id="4" name="Online Media 3" descr="What is the Gospel? Voddie Baucham LAYS IT DOWN">
            <a:hlinkClick r:id="" action="ppaction://media"/>
            <a:extLst>
              <a:ext uri="{FF2B5EF4-FFF2-40B4-BE49-F238E27FC236}">
                <a16:creationId xmlns:a16="http://schemas.microsoft.com/office/drawing/2014/main" id="{13A93A24-6B1C-60F9-26F3-05546CAA1F01}"/>
              </a:ext>
            </a:extLst>
          </p:cNvPr>
          <p:cNvPicPr>
            <a:picLocks noGrp="1" noRot="1" noChangeAspect="1"/>
          </p:cNvPicPr>
          <p:nvPr>
            <p:ph idx="1"/>
            <a:videoFile r:link="rId1"/>
          </p:nvPr>
        </p:nvPicPr>
        <p:blipFill>
          <a:blip r:embed="rId3"/>
          <a:stretch>
            <a:fillRect/>
          </a:stretch>
        </p:blipFill>
        <p:spPr>
          <a:xfrm>
            <a:off x="628650" y="458580"/>
            <a:ext cx="10515600" cy="5940839"/>
          </a:xfrm>
          <a:prstGeom prst="rect">
            <a:avLst/>
          </a:prstGeom>
        </p:spPr>
      </p:pic>
    </p:spTree>
    <p:extLst>
      <p:ext uri="{BB962C8B-B14F-4D97-AF65-F5344CB8AC3E}">
        <p14:creationId xmlns:p14="http://schemas.microsoft.com/office/powerpoint/2010/main" val="170665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0D520-6E67-A980-9E3F-3CA44DC2A996}"/>
              </a:ext>
            </a:extLst>
          </p:cNvPr>
          <p:cNvSpPr>
            <a:spLocks noGrp="1"/>
          </p:cNvSpPr>
          <p:nvPr>
            <p:ph type="title"/>
          </p:nvPr>
        </p:nvSpPr>
        <p:spPr>
          <a:xfrm>
            <a:off x="838200" y="365125"/>
            <a:ext cx="10515600" cy="1938688"/>
          </a:xfrm>
        </p:spPr>
        <p:txBody>
          <a:bodyPr>
            <a:normAutofit fontScale="90000"/>
          </a:bodyPr>
          <a:lstStyle/>
          <a:p>
            <a:r>
              <a:rPr lang="en-US" b="0" i="0" dirty="0">
                <a:solidFill>
                  <a:srgbClr val="444444"/>
                </a:solidFill>
                <a:effectLst/>
                <a:latin typeface="Montserrat" pitchFamily="2" charset="77"/>
              </a:rPr>
              <a:t>Scottish shoplifter Aron Morrison was picked up after stealing a bottle of vodka from a liquor store. It didn’t take Sherlock Holmes to find Morrison because……</a:t>
            </a:r>
            <a:endParaRPr lang="es-ES_tradnl" dirty="0"/>
          </a:p>
        </p:txBody>
      </p:sp>
      <p:sp>
        <p:nvSpPr>
          <p:cNvPr id="4" name="TextBox 3">
            <a:extLst>
              <a:ext uri="{FF2B5EF4-FFF2-40B4-BE49-F238E27FC236}">
                <a16:creationId xmlns:a16="http://schemas.microsoft.com/office/drawing/2014/main" id="{6C4648BC-7F7D-CECD-71C4-C6D85A73A62A}"/>
              </a:ext>
            </a:extLst>
          </p:cNvPr>
          <p:cNvSpPr txBox="1"/>
          <p:nvPr/>
        </p:nvSpPr>
        <p:spPr>
          <a:xfrm>
            <a:off x="415635" y="3099459"/>
            <a:ext cx="2814451" cy="2677656"/>
          </a:xfrm>
          <a:prstGeom prst="rect">
            <a:avLst/>
          </a:prstGeom>
          <a:noFill/>
        </p:spPr>
        <p:txBody>
          <a:bodyPr wrap="square" rtlCol="0">
            <a:spAutoFit/>
          </a:bodyPr>
          <a:lstStyle/>
          <a:p>
            <a:r>
              <a:rPr lang="es-ES_tradnl" sz="2800" dirty="0"/>
              <a:t>A. He </a:t>
            </a:r>
            <a:r>
              <a:rPr lang="es-ES_tradnl" sz="2800" dirty="0" err="1"/>
              <a:t>left</a:t>
            </a:r>
            <a:r>
              <a:rPr lang="es-ES_tradnl" sz="2800" dirty="0"/>
              <a:t> </a:t>
            </a:r>
            <a:r>
              <a:rPr lang="es-ES_tradnl" sz="2800" dirty="0" err="1"/>
              <a:t>his</a:t>
            </a:r>
            <a:r>
              <a:rPr lang="es-ES_tradnl" sz="2800" dirty="0"/>
              <a:t> </a:t>
            </a:r>
            <a:r>
              <a:rPr lang="es-ES_tradnl" sz="2800" dirty="0" err="1"/>
              <a:t>name</a:t>
            </a:r>
            <a:r>
              <a:rPr lang="es-ES_tradnl" sz="2800" dirty="0"/>
              <a:t> and </a:t>
            </a:r>
            <a:r>
              <a:rPr lang="es-ES_tradnl" sz="2800" dirty="0" err="1"/>
              <a:t>number</a:t>
            </a:r>
            <a:r>
              <a:rPr lang="es-ES_tradnl" sz="2800" dirty="0"/>
              <a:t> </a:t>
            </a:r>
            <a:r>
              <a:rPr lang="es-ES_tradnl" sz="2800" dirty="0" err="1"/>
              <a:t>with</a:t>
            </a:r>
            <a:r>
              <a:rPr lang="es-ES_tradnl" sz="2800" dirty="0"/>
              <a:t> </a:t>
            </a:r>
            <a:r>
              <a:rPr lang="es-ES_tradnl" sz="2800" dirty="0" err="1"/>
              <a:t>the</a:t>
            </a:r>
            <a:r>
              <a:rPr lang="es-ES_tradnl" sz="2800" dirty="0"/>
              <a:t> Clerk he </a:t>
            </a:r>
            <a:r>
              <a:rPr lang="es-ES_tradnl" sz="2800" dirty="0" err="1"/>
              <a:t>had</a:t>
            </a:r>
            <a:r>
              <a:rPr lang="es-ES_tradnl" sz="2800" dirty="0"/>
              <a:t> </a:t>
            </a:r>
            <a:r>
              <a:rPr lang="es-ES_tradnl" sz="2800" dirty="0" err="1"/>
              <a:t>asked</a:t>
            </a:r>
            <a:r>
              <a:rPr lang="es-ES_tradnl" sz="2800" dirty="0"/>
              <a:t> </a:t>
            </a:r>
            <a:r>
              <a:rPr lang="es-ES_tradnl" sz="2800" dirty="0" err="1"/>
              <a:t>on</a:t>
            </a:r>
            <a:r>
              <a:rPr lang="es-ES_tradnl" sz="2800" dirty="0"/>
              <a:t> a date.</a:t>
            </a:r>
          </a:p>
        </p:txBody>
      </p:sp>
      <p:sp>
        <p:nvSpPr>
          <p:cNvPr id="5" name="TextBox 4">
            <a:extLst>
              <a:ext uri="{FF2B5EF4-FFF2-40B4-BE49-F238E27FC236}">
                <a16:creationId xmlns:a16="http://schemas.microsoft.com/office/drawing/2014/main" id="{A7861889-1E22-8BDE-4CE0-C4EE63E97093}"/>
              </a:ext>
            </a:extLst>
          </p:cNvPr>
          <p:cNvSpPr txBox="1"/>
          <p:nvPr/>
        </p:nvSpPr>
        <p:spPr>
          <a:xfrm>
            <a:off x="3281549" y="3129148"/>
            <a:ext cx="2814451" cy="3108543"/>
          </a:xfrm>
          <a:prstGeom prst="rect">
            <a:avLst/>
          </a:prstGeom>
          <a:noFill/>
        </p:spPr>
        <p:txBody>
          <a:bodyPr wrap="square" rtlCol="0">
            <a:spAutoFit/>
          </a:bodyPr>
          <a:lstStyle/>
          <a:p>
            <a:r>
              <a:rPr lang="es-ES_tradnl" sz="2800" dirty="0"/>
              <a:t>B. He </a:t>
            </a:r>
            <a:r>
              <a:rPr lang="es-ES_tradnl" sz="2800" dirty="0" err="1"/>
              <a:t>had</a:t>
            </a:r>
            <a:r>
              <a:rPr lang="es-ES_tradnl" sz="2800" dirty="0"/>
              <a:t> </a:t>
            </a:r>
            <a:r>
              <a:rPr lang="es-ES_tradnl" sz="2800" dirty="0" err="1"/>
              <a:t>made</a:t>
            </a:r>
            <a:r>
              <a:rPr lang="es-ES_tradnl" sz="2800" dirty="0"/>
              <a:t> a </a:t>
            </a:r>
            <a:r>
              <a:rPr lang="es-ES_tradnl" sz="2800" dirty="0" err="1"/>
              <a:t>phone</a:t>
            </a:r>
            <a:r>
              <a:rPr lang="es-ES_tradnl" sz="2800" dirty="0"/>
              <a:t> </a:t>
            </a:r>
            <a:r>
              <a:rPr lang="en-US" sz="2800" dirty="0"/>
              <a:t>call to his mom asking for a car ride home, leaving the name with the clerk.</a:t>
            </a:r>
            <a:endParaRPr lang="es-ES_tradnl" sz="2800" dirty="0"/>
          </a:p>
        </p:txBody>
      </p:sp>
      <p:sp>
        <p:nvSpPr>
          <p:cNvPr id="6" name="TextBox 5">
            <a:extLst>
              <a:ext uri="{FF2B5EF4-FFF2-40B4-BE49-F238E27FC236}">
                <a16:creationId xmlns:a16="http://schemas.microsoft.com/office/drawing/2014/main" id="{4A7E160E-1BE5-7809-BD5B-14282C77DE19}"/>
              </a:ext>
            </a:extLst>
          </p:cNvPr>
          <p:cNvSpPr txBox="1"/>
          <p:nvPr/>
        </p:nvSpPr>
        <p:spPr>
          <a:xfrm>
            <a:off x="6284027" y="3099459"/>
            <a:ext cx="2814451" cy="2677656"/>
          </a:xfrm>
          <a:prstGeom prst="rect">
            <a:avLst/>
          </a:prstGeom>
          <a:noFill/>
        </p:spPr>
        <p:txBody>
          <a:bodyPr wrap="square" rtlCol="0">
            <a:spAutoFit/>
          </a:bodyPr>
          <a:lstStyle/>
          <a:p>
            <a:r>
              <a:rPr lang="es-ES_tradnl" sz="2800" dirty="0"/>
              <a:t>C. He </a:t>
            </a:r>
            <a:r>
              <a:rPr lang="es-ES_tradnl" sz="2800" dirty="0" err="1"/>
              <a:t>left</a:t>
            </a:r>
            <a:r>
              <a:rPr lang="es-ES_tradnl" sz="2800" dirty="0"/>
              <a:t> </a:t>
            </a:r>
            <a:r>
              <a:rPr lang="es-ES_tradnl" sz="2800" dirty="0" err="1"/>
              <a:t>his</a:t>
            </a:r>
            <a:r>
              <a:rPr lang="es-ES_tradnl" sz="2800" dirty="0"/>
              <a:t> </a:t>
            </a:r>
            <a:r>
              <a:rPr lang="es-ES_tradnl" sz="2800" dirty="0" err="1"/>
              <a:t>wallet</a:t>
            </a:r>
            <a:r>
              <a:rPr lang="es-ES_tradnl" sz="2800" dirty="0"/>
              <a:t> in </a:t>
            </a:r>
            <a:r>
              <a:rPr lang="es-ES_tradnl" sz="2800" dirty="0" err="1"/>
              <a:t>the</a:t>
            </a:r>
            <a:r>
              <a:rPr lang="es-ES_tradnl" sz="2800" dirty="0"/>
              <a:t> </a:t>
            </a:r>
            <a:r>
              <a:rPr lang="es-ES_tradnl" sz="2800" dirty="0" err="1"/>
              <a:t>display</a:t>
            </a:r>
            <a:r>
              <a:rPr lang="es-ES_tradnl" sz="2800" dirty="0"/>
              <a:t> case </a:t>
            </a:r>
            <a:r>
              <a:rPr lang="es-ES_tradnl" sz="2800" dirty="0" err="1"/>
              <a:t>where</a:t>
            </a:r>
            <a:r>
              <a:rPr lang="es-ES_tradnl" sz="2800" dirty="0"/>
              <a:t> he </a:t>
            </a:r>
            <a:r>
              <a:rPr lang="es-ES_tradnl" sz="2800" dirty="0" err="1"/>
              <a:t>had</a:t>
            </a:r>
            <a:r>
              <a:rPr lang="es-ES_tradnl" sz="2800" dirty="0"/>
              <a:t> </a:t>
            </a:r>
            <a:r>
              <a:rPr lang="es-ES_tradnl" sz="2800" dirty="0" err="1"/>
              <a:t>stolen</a:t>
            </a:r>
            <a:r>
              <a:rPr lang="es-ES_tradnl" sz="2800" dirty="0"/>
              <a:t> </a:t>
            </a:r>
            <a:r>
              <a:rPr lang="es-ES_tradnl" sz="2800" dirty="0" err="1"/>
              <a:t>the</a:t>
            </a:r>
            <a:r>
              <a:rPr lang="es-ES_tradnl" sz="2800" dirty="0"/>
              <a:t> vodka.</a:t>
            </a:r>
          </a:p>
        </p:txBody>
      </p:sp>
      <p:sp>
        <p:nvSpPr>
          <p:cNvPr id="7" name="TextBox 6">
            <a:extLst>
              <a:ext uri="{FF2B5EF4-FFF2-40B4-BE49-F238E27FC236}">
                <a16:creationId xmlns:a16="http://schemas.microsoft.com/office/drawing/2014/main" id="{B39F64E4-D80B-B126-CC2B-CB8B72F87486}"/>
              </a:ext>
            </a:extLst>
          </p:cNvPr>
          <p:cNvSpPr txBox="1"/>
          <p:nvPr/>
        </p:nvSpPr>
        <p:spPr>
          <a:xfrm>
            <a:off x="9227129" y="3129148"/>
            <a:ext cx="2814451" cy="3108543"/>
          </a:xfrm>
          <a:prstGeom prst="rect">
            <a:avLst/>
          </a:prstGeom>
          <a:noFill/>
        </p:spPr>
        <p:txBody>
          <a:bodyPr wrap="square" rtlCol="0">
            <a:spAutoFit/>
          </a:bodyPr>
          <a:lstStyle/>
          <a:p>
            <a:r>
              <a:rPr lang="es-ES_tradnl" sz="2800" dirty="0"/>
              <a:t>D.  He </a:t>
            </a:r>
            <a:r>
              <a:rPr lang="es-ES_tradnl" sz="2800" dirty="0" err="1"/>
              <a:t>had</a:t>
            </a:r>
            <a:r>
              <a:rPr lang="es-ES_tradnl" sz="2800" dirty="0"/>
              <a:t> </a:t>
            </a:r>
            <a:r>
              <a:rPr lang="es-ES_tradnl" sz="2800" dirty="0" err="1"/>
              <a:t>asked</a:t>
            </a:r>
            <a:r>
              <a:rPr lang="es-ES_tradnl" sz="2800" dirty="0"/>
              <a:t> </a:t>
            </a:r>
            <a:r>
              <a:rPr lang="es-ES_tradnl" sz="2800" dirty="0" err="1"/>
              <a:t>to</a:t>
            </a:r>
            <a:r>
              <a:rPr lang="es-ES_tradnl" sz="2800" dirty="0"/>
              <a:t> use </a:t>
            </a:r>
            <a:r>
              <a:rPr lang="es-ES_tradnl" sz="2800" dirty="0" err="1"/>
              <a:t>the</a:t>
            </a:r>
            <a:r>
              <a:rPr lang="es-ES_tradnl" sz="2800" dirty="0"/>
              <a:t> </a:t>
            </a:r>
            <a:r>
              <a:rPr lang="es-ES_tradnl" sz="2800" dirty="0" err="1"/>
              <a:t>restroom</a:t>
            </a:r>
            <a:r>
              <a:rPr lang="es-ES_tradnl" sz="2800" dirty="0"/>
              <a:t> and </a:t>
            </a:r>
            <a:r>
              <a:rPr lang="es-ES_tradnl" sz="2800" dirty="0" err="1"/>
              <a:t>left</a:t>
            </a:r>
            <a:r>
              <a:rPr lang="es-ES_tradnl" sz="2800" dirty="0"/>
              <a:t> </a:t>
            </a:r>
            <a:r>
              <a:rPr lang="es-ES_tradnl" sz="2800" dirty="0" err="1"/>
              <a:t>his</a:t>
            </a:r>
            <a:r>
              <a:rPr lang="es-ES_tradnl" sz="2800" dirty="0"/>
              <a:t> </a:t>
            </a:r>
            <a:r>
              <a:rPr lang="es-ES_tradnl" sz="2800" dirty="0" err="1"/>
              <a:t>wallet</a:t>
            </a:r>
            <a:r>
              <a:rPr lang="es-ES_tradnl" sz="2800" dirty="0"/>
              <a:t> </a:t>
            </a:r>
            <a:r>
              <a:rPr lang="es-ES_tradnl" sz="2800" dirty="0" err="1"/>
              <a:t>on</a:t>
            </a:r>
            <a:r>
              <a:rPr lang="es-ES_tradnl" sz="2800" dirty="0"/>
              <a:t> </a:t>
            </a:r>
            <a:r>
              <a:rPr lang="es-ES_tradnl" sz="2800" dirty="0" err="1"/>
              <a:t>the</a:t>
            </a:r>
            <a:r>
              <a:rPr lang="es-ES_tradnl" sz="2800" dirty="0"/>
              <a:t> </a:t>
            </a:r>
            <a:r>
              <a:rPr lang="es-ES_tradnl" sz="2800" dirty="0" err="1"/>
              <a:t>side</a:t>
            </a:r>
            <a:r>
              <a:rPr lang="es-ES_tradnl" sz="2800" dirty="0"/>
              <a:t> </a:t>
            </a:r>
            <a:r>
              <a:rPr lang="es-ES_tradnl" sz="2800" dirty="0" err="1"/>
              <a:t>of</a:t>
            </a:r>
            <a:r>
              <a:rPr lang="es-ES_tradnl" sz="2800" dirty="0"/>
              <a:t> </a:t>
            </a:r>
            <a:r>
              <a:rPr lang="es-ES_tradnl" sz="2800" dirty="0" err="1"/>
              <a:t>the</a:t>
            </a:r>
            <a:r>
              <a:rPr lang="es-ES_tradnl" sz="2800" dirty="0"/>
              <a:t> </a:t>
            </a:r>
            <a:r>
              <a:rPr lang="es-ES_tradnl" sz="2800" dirty="0" err="1"/>
              <a:t>toilet</a:t>
            </a:r>
            <a:r>
              <a:rPr lang="es-ES_tradnl" sz="2800" dirty="0"/>
              <a:t>.</a:t>
            </a:r>
          </a:p>
        </p:txBody>
      </p:sp>
    </p:spTree>
    <p:extLst>
      <p:ext uri="{BB962C8B-B14F-4D97-AF65-F5344CB8AC3E}">
        <p14:creationId xmlns:p14="http://schemas.microsoft.com/office/powerpoint/2010/main" val="2818493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0D520-6E67-A980-9E3F-3CA44DC2A996}"/>
              </a:ext>
            </a:extLst>
          </p:cNvPr>
          <p:cNvSpPr>
            <a:spLocks noGrp="1"/>
          </p:cNvSpPr>
          <p:nvPr>
            <p:ph type="title"/>
          </p:nvPr>
        </p:nvSpPr>
        <p:spPr>
          <a:xfrm>
            <a:off x="838200" y="365125"/>
            <a:ext cx="10515600" cy="1938688"/>
          </a:xfrm>
        </p:spPr>
        <p:txBody>
          <a:bodyPr>
            <a:normAutofit fontScale="90000"/>
          </a:bodyPr>
          <a:lstStyle/>
          <a:p>
            <a:r>
              <a:rPr lang="en-US" b="0" i="0" dirty="0">
                <a:solidFill>
                  <a:srgbClr val="444444"/>
                </a:solidFill>
                <a:effectLst/>
                <a:latin typeface="Montserrat" pitchFamily="2" charset="77"/>
              </a:rPr>
              <a:t>Scottish shoplifter Aron Morrison was picked up after stealing a bottle of vodka from a liquor store. It didn’t take Sherlock Holmes to find Morrison because……</a:t>
            </a:r>
            <a:endParaRPr lang="es-ES_tradnl" dirty="0"/>
          </a:p>
        </p:txBody>
      </p:sp>
      <p:sp>
        <p:nvSpPr>
          <p:cNvPr id="4" name="TextBox 3">
            <a:extLst>
              <a:ext uri="{FF2B5EF4-FFF2-40B4-BE49-F238E27FC236}">
                <a16:creationId xmlns:a16="http://schemas.microsoft.com/office/drawing/2014/main" id="{6C4648BC-7F7D-CECD-71C4-C6D85A73A62A}"/>
              </a:ext>
            </a:extLst>
          </p:cNvPr>
          <p:cNvSpPr txBox="1"/>
          <p:nvPr/>
        </p:nvSpPr>
        <p:spPr>
          <a:xfrm>
            <a:off x="415635" y="3099459"/>
            <a:ext cx="11530942" cy="2123658"/>
          </a:xfrm>
          <a:prstGeom prst="rect">
            <a:avLst/>
          </a:prstGeom>
          <a:noFill/>
        </p:spPr>
        <p:txBody>
          <a:bodyPr wrap="square" rtlCol="0">
            <a:spAutoFit/>
          </a:bodyPr>
          <a:lstStyle/>
          <a:p>
            <a:r>
              <a:rPr lang="es-ES_tradnl" sz="4400" b="1" dirty="0"/>
              <a:t>A. He </a:t>
            </a:r>
            <a:r>
              <a:rPr lang="es-ES_tradnl" sz="4400" b="1" dirty="0" err="1"/>
              <a:t>left</a:t>
            </a:r>
            <a:r>
              <a:rPr lang="es-ES_tradnl" sz="4400" b="1" dirty="0"/>
              <a:t> </a:t>
            </a:r>
            <a:r>
              <a:rPr lang="es-ES_tradnl" sz="4400" b="1" dirty="0" err="1"/>
              <a:t>his</a:t>
            </a:r>
            <a:r>
              <a:rPr lang="es-ES_tradnl" sz="4400" b="1" dirty="0"/>
              <a:t> </a:t>
            </a:r>
            <a:r>
              <a:rPr lang="es-ES_tradnl" sz="4400" b="1" dirty="0" err="1"/>
              <a:t>name</a:t>
            </a:r>
            <a:r>
              <a:rPr lang="es-ES_tradnl" sz="4400" b="1" dirty="0"/>
              <a:t> and </a:t>
            </a:r>
            <a:r>
              <a:rPr lang="es-ES_tradnl" sz="4400" b="1" dirty="0" err="1"/>
              <a:t>number</a:t>
            </a:r>
            <a:r>
              <a:rPr lang="es-ES_tradnl" sz="4400" b="1" dirty="0"/>
              <a:t> </a:t>
            </a:r>
            <a:r>
              <a:rPr lang="es-ES_tradnl" sz="4400" b="1" dirty="0" err="1"/>
              <a:t>with</a:t>
            </a:r>
            <a:r>
              <a:rPr lang="es-ES_tradnl" sz="4400" b="1" dirty="0"/>
              <a:t> </a:t>
            </a:r>
            <a:r>
              <a:rPr lang="es-ES_tradnl" sz="4400" b="1" dirty="0" err="1"/>
              <a:t>the</a:t>
            </a:r>
            <a:r>
              <a:rPr lang="es-ES_tradnl" sz="4400" b="1" dirty="0"/>
              <a:t> </a:t>
            </a:r>
            <a:r>
              <a:rPr lang="es-ES_tradnl" sz="4400" b="1" dirty="0" err="1"/>
              <a:t>clerk</a:t>
            </a:r>
            <a:r>
              <a:rPr lang="es-ES_tradnl" sz="4400" b="1" dirty="0"/>
              <a:t> </a:t>
            </a:r>
            <a:r>
              <a:rPr lang="es-ES_tradnl" sz="4400" b="1" dirty="0" err="1"/>
              <a:t>which</a:t>
            </a:r>
            <a:r>
              <a:rPr lang="es-ES_tradnl" sz="4400" b="1" dirty="0"/>
              <a:t> he </a:t>
            </a:r>
            <a:r>
              <a:rPr lang="es-ES_tradnl" sz="4400" b="1" dirty="0" err="1"/>
              <a:t>had</a:t>
            </a:r>
            <a:r>
              <a:rPr lang="es-ES_tradnl" sz="4400" b="1" dirty="0"/>
              <a:t> </a:t>
            </a:r>
            <a:r>
              <a:rPr lang="es-ES_tradnl" sz="4400" b="1" dirty="0" err="1"/>
              <a:t>asked</a:t>
            </a:r>
            <a:r>
              <a:rPr lang="es-ES_tradnl" sz="4400" b="1" dirty="0"/>
              <a:t> </a:t>
            </a:r>
            <a:r>
              <a:rPr lang="es-ES_tradnl" sz="4400" b="1" dirty="0" err="1"/>
              <a:t>her</a:t>
            </a:r>
            <a:r>
              <a:rPr lang="es-ES_tradnl" sz="4400" b="1" dirty="0"/>
              <a:t> </a:t>
            </a:r>
            <a:r>
              <a:rPr lang="es-ES_tradnl" sz="4400" b="1" dirty="0" err="1"/>
              <a:t>on</a:t>
            </a:r>
            <a:r>
              <a:rPr lang="es-ES_tradnl" sz="4400" b="1" dirty="0"/>
              <a:t> a date. </a:t>
            </a:r>
            <a:r>
              <a:rPr lang="es-ES_tradnl" sz="4400" b="1" dirty="0" err="1"/>
              <a:t>They</a:t>
            </a:r>
            <a:r>
              <a:rPr lang="es-ES_tradnl" sz="4400" b="1" dirty="0"/>
              <a:t> </a:t>
            </a:r>
            <a:r>
              <a:rPr lang="es-ES_tradnl" sz="4400" b="1" dirty="0" err="1"/>
              <a:t>caught</a:t>
            </a:r>
            <a:r>
              <a:rPr lang="es-ES_tradnl" sz="4400" b="1" dirty="0"/>
              <a:t> </a:t>
            </a:r>
            <a:r>
              <a:rPr lang="es-ES_tradnl" sz="4400" b="1" dirty="0" err="1"/>
              <a:t>him</a:t>
            </a:r>
            <a:r>
              <a:rPr lang="es-ES_tradnl" sz="4400" b="1" dirty="0"/>
              <a:t> in no time.</a:t>
            </a:r>
          </a:p>
        </p:txBody>
      </p:sp>
    </p:spTree>
    <p:extLst>
      <p:ext uri="{BB962C8B-B14F-4D97-AF65-F5344CB8AC3E}">
        <p14:creationId xmlns:p14="http://schemas.microsoft.com/office/powerpoint/2010/main" val="3608244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0D520-6E67-A980-9E3F-3CA44DC2A996}"/>
              </a:ext>
            </a:extLst>
          </p:cNvPr>
          <p:cNvSpPr>
            <a:spLocks noGrp="1"/>
          </p:cNvSpPr>
          <p:nvPr>
            <p:ph type="title"/>
          </p:nvPr>
        </p:nvSpPr>
        <p:spPr>
          <a:xfrm>
            <a:off x="838199" y="365125"/>
            <a:ext cx="11108377" cy="2603706"/>
          </a:xfrm>
        </p:spPr>
        <p:txBody>
          <a:bodyPr>
            <a:normAutofit fontScale="90000"/>
          </a:bodyPr>
          <a:lstStyle/>
          <a:p>
            <a:r>
              <a:rPr lang="en-US" dirty="0">
                <a:solidFill>
                  <a:srgbClr val="444444"/>
                </a:solidFill>
                <a:latin typeface="Montserrat" pitchFamily="2" charset="77"/>
              </a:rPr>
              <a:t>A</a:t>
            </a:r>
            <a:r>
              <a:rPr lang="en-US" b="0" i="0" dirty="0">
                <a:solidFill>
                  <a:srgbClr val="444444"/>
                </a:solidFill>
                <a:effectLst/>
                <a:latin typeface="Montserrat" pitchFamily="2" charset="77"/>
              </a:rPr>
              <a:t> trio of drug thieves broke into a home in Silver Springs, Florida, and discovered three jars of cocaine. They took it home and snorted the contents. That’s when they discovered that the jars were in fact </a:t>
            </a:r>
            <a:endParaRPr lang="es-ES_tradnl" dirty="0"/>
          </a:p>
        </p:txBody>
      </p:sp>
      <p:sp>
        <p:nvSpPr>
          <p:cNvPr id="3" name="TextBox 2">
            <a:extLst>
              <a:ext uri="{FF2B5EF4-FFF2-40B4-BE49-F238E27FC236}">
                <a16:creationId xmlns:a16="http://schemas.microsoft.com/office/drawing/2014/main" id="{BB0AE915-AC98-3E75-ABA1-B9B15F953B92}"/>
              </a:ext>
            </a:extLst>
          </p:cNvPr>
          <p:cNvSpPr txBox="1"/>
          <p:nvPr/>
        </p:nvSpPr>
        <p:spPr>
          <a:xfrm>
            <a:off x="415635" y="3099459"/>
            <a:ext cx="2814451" cy="2246769"/>
          </a:xfrm>
          <a:prstGeom prst="rect">
            <a:avLst/>
          </a:prstGeom>
          <a:noFill/>
        </p:spPr>
        <p:txBody>
          <a:bodyPr wrap="square" rtlCol="0">
            <a:spAutoFit/>
          </a:bodyPr>
          <a:lstStyle/>
          <a:p>
            <a:r>
              <a:rPr lang="es-ES_tradnl" sz="2800" dirty="0"/>
              <a:t>A. </a:t>
            </a:r>
            <a:r>
              <a:rPr lang="es-ES_tradnl" sz="2800" dirty="0" err="1"/>
              <a:t>Powdered</a:t>
            </a:r>
            <a:r>
              <a:rPr lang="es-ES_tradnl" sz="2800" dirty="0"/>
              <a:t> </a:t>
            </a:r>
            <a:r>
              <a:rPr lang="es-ES_tradnl" sz="2800" dirty="0" err="1"/>
              <a:t>sugar</a:t>
            </a:r>
            <a:r>
              <a:rPr lang="es-ES_tradnl" sz="2800" dirty="0"/>
              <a:t> </a:t>
            </a:r>
            <a:r>
              <a:rPr lang="es-ES_tradnl" sz="2800" dirty="0" err="1"/>
              <a:t>that</a:t>
            </a:r>
            <a:r>
              <a:rPr lang="es-ES_tradnl" sz="2800" dirty="0"/>
              <a:t> </a:t>
            </a:r>
            <a:r>
              <a:rPr lang="es-ES_tradnl" sz="2800" dirty="0" err="1"/>
              <a:t>contain</a:t>
            </a:r>
            <a:r>
              <a:rPr lang="es-ES_tradnl" sz="2800" dirty="0"/>
              <a:t> trace </a:t>
            </a:r>
            <a:r>
              <a:rPr lang="es-ES_tradnl" sz="2800" dirty="0" err="1"/>
              <a:t>amounts</a:t>
            </a:r>
            <a:r>
              <a:rPr lang="es-ES_tradnl" sz="2800" dirty="0"/>
              <a:t> </a:t>
            </a:r>
            <a:r>
              <a:rPr lang="es-ES_tradnl" sz="2800" dirty="0" err="1"/>
              <a:t>of</a:t>
            </a:r>
            <a:r>
              <a:rPr lang="es-ES_tradnl" sz="2800" dirty="0"/>
              <a:t> </a:t>
            </a:r>
            <a:r>
              <a:rPr lang="es-ES_tradnl" sz="2800" dirty="0" err="1"/>
              <a:t>poison</a:t>
            </a:r>
            <a:r>
              <a:rPr lang="es-ES_tradnl" sz="2800" dirty="0"/>
              <a:t>.</a:t>
            </a:r>
          </a:p>
        </p:txBody>
      </p:sp>
      <p:sp>
        <p:nvSpPr>
          <p:cNvPr id="5" name="TextBox 4">
            <a:extLst>
              <a:ext uri="{FF2B5EF4-FFF2-40B4-BE49-F238E27FC236}">
                <a16:creationId xmlns:a16="http://schemas.microsoft.com/office/drawing/2014/main" id="{84955189-0853-7F98-52A3-1566C5177493}"/>
              </a:ext>
            </a:extLst>
          </p:cNvPr>
          <p:cNvSpPr txBox="1"/>
          <p:nvPr/>
        </p:nvSpPr>
        <p:spPr>
          <a:xfrm>
            <a:off x="3182582" y="3099459"/>
            <a:ext cx="2814451" cy="2677656"/>
          </a:xfrm>
          <a:prstGeom prst="rect">
            <a:avLst/>
          </a:prstGeom>
          <a:noFill/>
        </p:spPr>
        <p:txBody>
          <a:bodyPr wrap="square" rtlCol="0">
            <a:spAutoFit/>
          </a:bodyPr>
          <a:lstStyle/>
          <a:p>
            <a:r>
              <a:rPr lang="es-ES_tradnl" sz="2800" dirty="0"/>
              <a:t>B. </a:t>
            </a:r>
            <a:r>
              <a:rPr lang="es-ES_tradnl" sz="2800" dirty="0" err="1"/>
              <a:t>The</a:t>
            </a:r>
            <a:r>
              <a:rPr lang="es-ES_tradnl" sz="2800" dirty="0"/>
              <a:t> </a:t>
            </a:r>
            <a:r>
              <a:rPr lang="es-ES_tradnl" sz="2800" dirty="0" err="1"/>
              <a:t>cremated</a:t>
            </a:r>
            <a:r>
              <a:rPr lang="es-ES_tradnl" sz="2800" dirty="0"/>
              <a:t> </a:t>
            </a:r>
            <a:r>
              <a:rPr lang="es-ES_tradnl" sz="2800" dirty="0" err="1"/>
              <a:t>remains</a:t>
            </a:r>
            <a:r>
              <a:rPr lang="es-ES_tradnl" sz="2800" dirty="0"/>
              <a:t> </a:t>
            </a:r>
            <a:r>
              <a:rPr lang="es-ES_tradnl" sz="2800" dirty="0" err="1"/>
              <a:t>of</a:t>
            </a:r>
            <a:r>
              <a:rPr lang="es-ES_tradnl" sz="2800" dirty="0"/>
              <a:t>  </a:t>
            </a:r>
            <a:r>
              <a:rPr lang="es-ES_tradnl" sz="2800" dirty="0" err="1"/>
              <a:t>the</a:t>
            </a:r>
            <a:r>
              <a:rPr lang="es-ES_tradnl" sz="2800" dirty="0"/>
              <a:t> </a:t>
            </a:r>
            <a:r>
              <a:rPr lang="es-ES_tradnl" sz="2800" dirty="0" err="1"/>
              <a:t>husband</a:t>
            </a:r>
            <a:r>
              <a:rPr lang="es-ES_tradnl" sz="2800" dirty="0"/>
              <a:t> and  </a:t>
            </a:r>
            <a:r>
              <a:rPr lang="es-ES_tradnl" sz="2800" dirty="0" err="1"/>
              <a:t>the</a:t>
            </a:r>
            <a:r>
              <a:rPr lang="es-ES_tradnl" sz="2800" dirty="0"/>
              <a:t> </a:t>
            </a:r>
            <a:r>
              <a:rPr lang="es-ES_tradnl" sz="2800" dirty="0" err="1"/>
              <a:t>family’s</a:t>
            </a:r>
            <a:r>
              <a:rPr lang="es-ES_tradnl" sz="2800" dirty="0"/>
              <a:t> 2 </a:t>
            </a:r>
            <a:r>
              <a:rPr lang="es-ES_tradnl" sz="2800" dirty="0" err="1"/>
              <a:t>cremated</a:t>
            </a:r>
            <a:r>
              <a:rPr lang="es-ES_tradnl" sz="2800" dirty="0"/>
              <a:t> </a:t>
            </a:r>
            <a:r>
              <a:rPr lang="es-ES_tradnl" sz="2800" dirty="0" err="1"/>
              <a:t>dog</a:t>
            </a:r>
            <a:r>
              <a:rPr lang="es-ES_tradnl" sz="2800" dirty="0"/>
              <a:t>.</a:t>
            </a:r>
          </a:p>
        </p:txBody>
      </p:sp>
      <p:sp>
        <p:nvSpPr>
          <p:cNvPr id="6" name="TextBox 5">
            <a:extLst>
              <a:ext uri="{FF2B5EF4-FFF2-40B4-BE49-F238E27FC236}">
                <a16:creationId xmlns:a16="http://schemas.microsoft.com/office/drawing/2014/main" id="{212FA3E4-1B61-2E59-D88D-831DDEFF3EDB}"/>
              </a:ext>
            </a:extLst>
          </p:cNvPr>
          <p:cNvSpPr txBox="1"/>
          <p:nvPr/>
        </p:nvSpPr>
        <p:spPr>
          <a:xfrm>
            <a:off x="6194969" y="3099459"/>
            <a:ext cx="2814451" cy="2246769"/>
          </a:xfrm>
          <a:prstGeom prst="rect">
            <a:avLst/>
          </a:prstGeom>
          <a:noFill/>
        </p:spPr>
        <p:txBody>
          <a:bodyPr wrap="square" rtlCol="0">
            <a:spAutoFit/>
          </a:bodyPr>
          <a:lstStyle/>
          <a:p>
            <a:r>
              <a:rPr lang="es-ES_tradnl" sz="2800" dirty="0"/>
              <a:t>C. </a:t>
            </a:r>
            <a:r>
              <a:rPr lang="es-ES_tradnl" sz="2800" dirty="0" err="1"/>
              <a:t>The</a:t>
            </a:r>
            <a:r>
              <a:rPr lang="es-ES_tradnl" sz="2800" dirty="0"/>
              <a:t> </a:t>
            </a:r>
            <a:r>
              <a:rPr lang="es-ES_tradnl" sz="2800" dirty="0" err="1"/>
              <a:t>grandmother’s</a:t>
            </a:r>
            <a:r>
              <a:rPr lang="es-ES_tradnl" sz="2800" dirty="0"/>
              <a:t> Antique </a:t>
            </a:r>
            <a:r>
              <a:rPr lang="es-ES_tradnl" sz="2800" dirty="0" err="1"/>
              <a:t>gun</a:t>
            </a:r>
            <a:r>
              <a:rPr lang="es-ES_tradnl" sz="2800" dirty="0"/>
              <a:t> </a:t>
            </a:r>
            <a:r>
              <a:rPr lang="es-ES_tradnl" sz="2800" dirty="0" err="1"/>
              <a:t>powder</a:t>
            </a:r>
            <a:r>
              <a:rPr lang="es-ES_tradnl" sz="2800" dirty="0"/>
              <a:t> </a:t>
            </a:r>
            <a:r>
              <a:rPr lang="es-ES_tradnl" sz="2800" dirty="0" err="1"/>
              <a:t>that</a:t>
            </a:r>
            <a:r>
              <a:rPr lang="es-ES_tradnl" sz="2800" dirty="0"/>
              <a:t> </a:t>
            </a:r>
            <a:r>
              <a:rPr lang="es-ES_tradnl" sz="2800" dirty="0" err="1"/>
              <a:t>was</a:t>
            </a:r>
            <a:r>
              <a:rPr lang="es-ES_tradnl" sz="2800" dirty="0"/>
              <a:t> </a:t>
            </a:r>
            <a:r>
              <a:rPr lang="es-ES_tradnl" sz="2800" dirty="0" err="1"/>
              <a:t>toxic</a:t>
            </a:r>
            <a:r>
              <a:rPr lang="es-ES_tradnl" sz="2800" dirty="0"/>
              <a:t>.</a:t>
            </a:r>
          </a:p>
        </p:txBody>
      </p:sp>
      <p:sp>
        <p:nvSpPr>
          <p:cNvPr id="7" name="TextBox 6">
            <a:extLst>
              <a:ext uri="{FF2B5EF4-FFF2-40B4-BE49-F238E27FC236}">
                <a16:creationId xmlns:a16="http://schemas.microsoft.com/office/drawing/2014/main" id="{4AAC4240-2D11-F1CD-98E3-4DD78398976B}"/>
              </a:ext>
            </a:extLst>
          </p:cNvPr>
          <p:cNvSpPr txBox="1"/>
          <p:nvPr/>
        </p:nvSpPr>
        <p:spPr>
          <a:xfrm>
            <a:off x="9037150" y="3099459"/>
            <a:ext cx="2814451" cy="1815882"/>
          </a:xfrm>
          <a:prstGeom prst="rect">
            <a:avLst/>
          </a:prstGeom>
          <a:noFill/>
        </p:spPr>
        <p:txBody>
          <a:bodyPr wrap="square" rtlCol="0">
            <a:spAutoFit/>
          </a:bodyPr>
          <a:lstStyle/>
          <a:p>
            <a:r>
              <a:rPr lang="es-ES_tradnl" sz="2800" dirty="0"/>
              <a:t>D. </a:t>
            </a:r>
            <a:r>
              <a:rPr lang="es-ES_tradnl" sz="2800" dirty="0" err="1"/>
              <a:t>The</a:t>
            </a:r>
            <a:r>
              <a:rPr lang="es-ES_tradnl" sz="2800" dirty="0"/>
              <a:t> </a:t>
            </a:r>
            <a:r>
              <a:rPr lang="es-ES_tradnl" sz="2800" dirty="0" err="1"/>
              <a:t>remains</a:t>
            </a:r>
            <a:r>
              <a:rPr lang="es-ES_tradnl" sz="2800" dirty="0"/>
              <a:t> </a:t>
            </a:r>
            <a:r>
              <a:rPr lang="es-ES_tradnl" sz="2800" dirty="0" err="1"/>
              <a:t>of</a:t>
            </a:r>
            <a:r>
              <a:rPr lang="es-ES_tradnl" sz="2800" dirty="0"/>
              <a:t> </a:t>
            </a:r>
            <a:r>
              <a:rPr lang="es-ES_tradnl" sz="2800" dirty="0" err="1"/>
              <a:t>the</a:t>
            </a:r>
            <a:r>
              <a:rPr lang="es-ES_tradnl" sz="2800" dirty="0"/>
              <a:t> </a:t>
            </a:r>
            <a:r>
              <a:rPr lang="es-ES_tradnl" sz="2800" dirty="0" err="1"/>
              <a:t>family’s</a:t>
            </a:r>
            <a:r>
              <a:rPr lang="es-ES_tradnl" sz="2800" dirty="0"/>
              <a:t> </a:t>
            </a:r>
            <a:r>
              <a:rPr lang="es-ES_tradnl" sz="2800" dirty="0" err="1"/>
              <a:t>pet</a:t>
            </a:r>
            <a:r>
              <a:rPr lang="es-ES_tradnl" sz="2800" dirty="0"/>
              <a:t> </a:t>
            </a:r>
            <a:r>
              <a:rPr lang="es-ES_tradnl" sz="2800" dirty="0" err="1"/>
              <a:t>snake</a:t>
            </a:r>
            <a:r>
              <a:rPr lang="es-ES_tradnl" sz="2800" dirty="0"/>
              <a:t>, </a:t>
            </a:r>
            <a:r>
              <a:rPr lang="es-ES_tradnl" sz="2800" dirty="0" err="1"/>
              <a:t>Slithers</a:t>
            </a:r>
            <a:r>
              <a:rPr lang="es-ES_tradnl" sz="2800" dirty="0"/>
              <a:t>.</a:t>
            </a:r>
          </a:p>
        </p:txBody>
      </p:sp>
    </p:spTree>
    <p:extLst>
      <p:ext uri="{BB962C8B-B14F-4D97-AF65-F5344CB8AC3E}">
        <p14:creationId xmlns:p14="http://schemas.microsoft.com/office/powerpoint/2010/main" val="4209187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0D520-6E67-A980-9E3F-3CA44DC2A996}"/>
              </a:ext>
            </a:extLst>
          </p:cNvPr>
          <p:cNvSpPr>
            <a:spLocks noGrp="1"/>
          </p:cNvSpPr>
          <p:nvPr>
            <p:ph type="title"/>
          </p:nvPr>
        </p:nvSpPr>
        <p:spPr>
          <a:xfrm>
            <a:off x="838199" y="365125"/>
            <a:ext cx="11108377" cy="2603706"/>
          </a:xfrm>
        </p:spPr>
        <p:txBody>
          <a:bodyPr>
            <a:normAutofit fontScale="90000"/>
          </a:bodyPr>
          <a:lstStyle/>
          <a:p>
            <a:r>
              <a:rPr lang="en-US" dirty="0">
                <a:solidFill>
                  <a:srgbClr val="444444"/>
                </a:solidFill>
                <a:latin typeface="Montserrat" pitchFamily="2" charset="77"/>
              </a:rPr>
              <a:t>A</a:t>
            </a:r>
            <a:r>
              <a:rPr lang="en-US" b="0" i="0" dirty="0">
                <a:solidFill>
                  <a:srgbClr val="444444"/>
                </a:solidFill>
                <a:effectLst/>
                <a:latin typeface="Montserrat" pitchFamily="2" charset="77"/>
              </a:rPr>
              <a:t> trio of drug thieves broke into a home in Silver Springs, Florida, and discovered three jars of cocaine. They took it home and snorted the contents. That’s when they discovered that the jars were in fact </a:t>
            </a:r>
            <a:endParaRPr lang="es-ES_tradnl" dirty="0"/>
          </a:p>
        </p:txBody>
      </p:sp>
      <p:sp>
        <p:nvSpPr>
          <p:cNvPr id="5" name="TextBox 4">
            <a:extLst>
              <a:ext uri="{FF2B5EF4-FFF2-40B4-BE49-F238E27FC236}">
                <a16:creationId xmlns:a16="http://schemas.microsoft.com/office/drawing/2014/main" id="{84955189-0853-7F98-52A3-1566C5177493}"/>
              </a:ext>
            </a:extLst>
          </p:cNvPr>
          <p:cNvSpPr txBox="1"/>
          <p:nvPr/>
        </p:nvSpPr>
        <p:spPr>
          <a:xfrm>
            <a:off x="2375059" y="3538846"/>
            <a:ext cx="8395859" cy="2308324"/>
          </a:xfrm>
          <a:prstGeom prst="rect">
            <a:avLst/>
          </a:prstGeom>
          <a:noFill/>
        </p:spPr>
        <p:txBody>
          <a:bodyPr wrap="square" rtlCol="0">
            <a:spAutoFit/>
          </a:bodyPr>
          <a:lstStyle/>
          <a:p>
            <a:r>
              <a:rPr lang="es-ES_tradnl" sz="4800" b="1" dirty="0"/>
              <a:t>B. </a:t>
            </a:r>
            <a:r>
              <a:rPr lang="es-ES_tradnl" sz="4800" b="1" dirty="0" err="1"/>
              <a:t>The</a:t>
            </a:r>
            <a:r>
              <a:rPr lang="es-ES_tradnl" sz="4800" b="1" dirty="0"/>
              <a:t> </a:t>
            </a:r>
            <a:r>
              <a:rPr lang="es-ES_tradnl" sz="4800" b="1" dirty="0" err="1"/>
              <a:t>cremated</a:t>
            </a:r>
            <a:r>
              <a:rPr lang="es-ES_tradnl" sz="4800" b="1" dirty="0"/>
              <a:t> </a:t>
            </a:r>
            <a:r>
              <a:rPr lang="es-ES_tradnl" sz="4800" b="1" dirty="0" err="1"/>
              <a:t>remains</a:t>
            </a:r>
            <a:r>
              <a:rPr lang="es-ES_tradnl" sz="4800" b="1" dirty="0"/>
              <a:t> </a:t>
            </a:r>
            <a:r>
              <a:rPr lang="es-ES_tradnl" sz="4800" b="1" dirty="0" err="1"/>
              <a:t>of</a:t>
            </a:r>
            <a:r>
              <a:rPr lang="es-ES_tradnl" sz="4800" b="1" dirty="0"/>
              <a:t>  </a:t>
            </a:r>
            <a:r>
              <a:rPr lang="es-ES_tradnl" sz="4800" b="1" dirty="0" err="1"/>
              <a:t>the</a:t>
            </a:r>
            <a:r>
              <a:rPr lang="es-ES_tradnl" sz="4800" b="1" dirty="0"/>
              <a:t> </a:t>
            </a:r>
            <a:r>
              <a:rPr lang="es-ES_tradnl" sz="4800" b="1" dirty="0" err="1"/>
              <a:t>husband</a:t>
            </a:r>
            <a:r>
              <a:rPr lang="es-ES_tradnl" sz="4800" b="1" dirty="0"/>
              <a:t> and  </a:t>
            </a:r>
            <a:r>
              <a:rPr lang="es-ES_tradnl" sz="4800" b="1" dirty="0" err="1"/>
              <a:t>the</a:t>
            </a:r>
            <a:r>
              <a:rPr lang="es-ES_tradnl" sz="4800" b="1" dirty="0"/>
              <a:t> </a:t>
            </a:r>
            <a:r>
              <a:rPr lang="es-ES_tradnl" sz="4800" b="1" dirty="0" err="1"/>
              <a:t>family’s</a:t>
            </a:r>
            <a:r>
              <a:rPr lang="es-ES_tradnl" sz="4800" b="1" dirty="0"/>
              <a:t> 2 </a:t>
            </a:r>
            <a:r>
              <a:rPr lang="es-ES_tradnl" sz="4800" b="1" dirty="0" err="1"/>
              <a:t>cremated</a:t>
            </a:r>
            <a:r>
              <a:rPr lang="es-ES_tradnl" sz="4800" b="1" dirty="0"/>
              <a:t> </a:t>
            </a:r>
            <a:r>
              <a:rPr lang="es-ES_tradnl" sz="4800" b="1" dirty="0" err="1"/>
              <a:t>dog</a:t>
            </a:r>
            <a:r>
              <a:rPr lang="es-ES_tradnl" sz="4800" b="1" dirty="0"/>
              <a:t>.</a:t>
            </a:r>
          </a:p>
        </p:txBody>
      </p:sp>
    </p:spTree>
    <p:extLst>
      <p:ext uri="{BB962C8B-B14F-4D97-AF65-F5344CB8AC3E}">
        <p14:creationId xmlns:p14="http://schemas.microsoft.com/office/powerpoint/2010/main" val="2448439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0D520-6E67-A980-9E3F-3CA44DC2A996}"/>
              </a:ext>
            </a:extLst>
          </p:cNvPr>
          <p:cNvSpPr>
            <a:spLocks noGrp="1"/>
          </p:cNvSpPr>
          <p:nvPr>
            <p:ph type="title"/>
          </p:nvPr>
        </p:nvSpPr>
        <p:spPr>
          <a:xfrm>
            <a:off x="838199" y="365125"/>
            <a:ext cx="11108377" cy="2603706"/>
          </a:xfrm>
        </p:spPr>
        <p:txBody>
          <a:bodyPr>
            <a:normAutofit/>
          </a:bodyPr>
          <a:lstStyle/>
          <a:p>
            <a:r>
              <a:rPr lang="en-US" dirty="0">
                <a:solidFill>
                  <a:srgbClr val="444444"/>
                </a:solidFill>
                <a:latin typeface="Montserrat" pitchFamily="2" charset="77"/>
              </a:rPr>
              <a:t>In Beavercreek, Ohio, a thief stepped into the bank and started robbing it until the unfortunate happened…</a:t>
            </a:r>
            <a:endParaRPr lang="es-ES_tradnl" dirty="0"/>
          </a:p>
        </p:txBody>
      </p:sp>
      <p:sp>
        <p:nvSpPr>
          <p:cNvPr id="3" name="TextBox 2">
            <a:extLst>
              <a:ext uri="{FF2B5EF4-FFF2-40B4-BE49-F238E27FC236}">
                <a16:creationId xmlns:a16="http://schemas.microsoft.com/office/drawing/2014/main" id="{BB0AE915-AC98-3E75-ABA1-B9B15F953B92}"/>
              </a:ext>
            </a:extLst>
          </p:cNvPr>
          <p:cNvSpPr txBox="1"/>
          <p:nvPr/>
        </p:nvSpPr>
        <p:spPr>
          <a:xfrm>
            <a:off x="415635" y="3099459"/>
            <a:ext cx="2814451" cy="2677656"/>
          </a:xfrm>
          <a:prstGeom prst="rect">
            <a:avLst/>
          </a:prstGeom>
          <a:noFill/>
        </p:spPr>
        <p:txBody>
          <a:bodyPr wrap="square" rtlCol="0">
            <a:spAutoFit/>
          </a:bodyPr>
          <a:lstStyle/>
          <a:p>
            <a:r>
              <a:rPr lang="es-ES_tradnl" sz="2800" dirty="0"/>
              <a:t>A. He </a:t>
            </a:r>
            <a:r>
              <a:rPr lang="es-ES_tradnl" sz="2800" dirty="0" err="1"/>
              <a:t>had</a:t>
            </a:r>
            <a:r>
              <a:rPr lang="es-ES_tradnl" sz="2800" dirty="0"/>
              <a:t> </a:t>
            </a:r>
            <a:r>
              <a:rPr lang="es-ES_tradnl" sz="2800" dirty="0" err="1"/>
              <a:t>to</a:t>
            </a:r>
            <a:r>
              <a:rPr lang="es-ES_tradnl" sz="2800" dirty="0"/>
              <a:t> </a:t>
            </a:r>
            <a:r>
              <a:rPr lang="es-ES_tradnl" sz="2800" dirty="0" err="1"/>
              <a:t>go</a:t>
            </a:r>
            <a:r>
              <a:rPr lang="es-ES_tradnl" sz="2800" dirty="0"/>
              <a:t> </a:t>
            </a:r>
            <a:r>
              <a:rPr lang="es-ES_tradnl" sz="2800" dirty="0" err="1"/>
              <a:t>to</a:t>
            </a:r>
            <a:r>
              <a:rPr lang="es-ES_tradnl" sz="2800" dirty="0"/>
              <a:t> </a:t>
            </a:r>
            <a:r>
              <a:rPr lang="es-ES_tradnl" sz="2800" dirty="0" err="1"/>
              <a:t>the</a:t>
            </a:r>
            <a:r>
              <a:rPr lang="es-ES_tradnl" sz="2800" dirty="0"/>
              <a:t> </a:t>
            </a:r>
            <a:r>
              <a:rPr lang="es-ES_tradnl" sz="2800" dirty="0" err="1"/>
              <a:t>bathroom</a:t>
            </a:r>
            <a:r>
              <a:rPr lang="es-ES_tradnl" sz="2800" dirty="0"/>
              <a:t> and </a:t>
            </a:r>
            <a:r>
              <a:rPr lang="es-ES_tradnl" sz="2800" dirty="0" err="1"/>
              <a:t>the</a:t>
            </a:r>
            <a:r>
              <a:rPr lang="es-ES_tradnl" sz="2800" dirty="0"/>
              <a:t> </a:t>
            </a:r>
            <a:r>
              <a:rPr lang="es-ES_tradnl" sz="2800" dirty="0" err="1"/>
              <a:t>police</a:t>
            </a:r>
            <a:r>
              <a:rPr lang="es-ES_tradnl" sz="2800" dirty="0"/>
              <a:t> </a:t>
            </a:r>
            <a:r>
              <a:rPr lang="es-ES_tradnl" sz="2800" dirty="0" err="1"/>
              <a:t>had</a:t>
            </a:r>
            <a:r>
              <a:rPr lang="es-ES_tradnl" sz="2800" dirty="0"/>
              <a:t> time </a:t>
            </a:r>
            <a:r>
              <a:rPr lang="es-ES_tradnl" sz="2800" dirty="0" err="1"/>
              <a:t>to</a:t>
            </a:r>
            <a:r>
              <a:rPr lang="es-ES_tradnl" sz="2800" dirty="0"/>
              <a:t> catch </a:t>
            </a:r>
            <a:r>
              <a:rPr lang="es-ES_tradnl" sz="2800" dirty="0" err="1"/>
              <a:t>him</a:t>
            </a:r>
            <a:r>
              <a:rPr lang="es-ES_tradnl" sz="2800" dirty="0"/>
              <a:t>.</a:t>
            </a:r>
          </a:p>
        </p:txBody>
      </p:sp>
      <p:sp>
        <p:nvSpPr>
          <p:cNvPr id="5" name="TextBox 4">
            <a:extLst>
              <a:ext uri="{FF2B5EF4-FFF2-40B4-BE49-F238E27FC236}">
                <a16:creationId xmlns:a16="http://schemas.microsoft.com/office/drawing/2014/main" id="{84955189-0853-7F98-52A3-1566C5177493}"/>
              </a:ext>
            </a:extLst>
          </p:cNvPr>
          <p:cNvSpPr txBox="1"/>
          <p:nvPr/>
        </p:nvSpPr>
        <p:spPr>
          <a:xfrm>
            <a:off x="3182582" y="3099459"/>
            <a:ext cx="2814451" cy="2677656"/>
          </a:xfrm>
          <a:prstGeom prst="rect">
            <a:avLst/>
          </a:prstGeom>
          <a:noFill/>
        </p:spPr>
        <p:txBody>
          <a:bodyPr wrap="square" rtlCol="0">
            <a:spAutoFit/>
          </a:bodyPr>
          <a:lstStyle/>
          <a:p>
            <a:r>
              <a:rPr lang="es-ES_tradnl" sz="2800" dirty="0"/>
              <a:t>He </a:t>
            </a:r>
            <a:r>
              <a:rPr lang="es-ES_tradnl" sz="2800" dirty="0" err="1"/>
              <a:t>received</a:t>
            </a:r>
            <a:r>
              <a:rPr lang="es-ES_tradnl" sz="2800" dirty="0"/>
              <a:t> a </a:t>
            </a:r>
            <a:r>
              <a:rPr lang="es-ES_tradnl" sz="2800" dirty="0" err="1"/>
              <a:t>phone</a:t>
            </a:r>
            <a:r>
              <a:rPr lang="es-ES_tradnl" sz="2800" dirty="0"/>
              <a:t> </a:t>
            </a:r>
            <a:r>
              <a:rPr lang="es-ES_tradnl" sz="2800" dirty="0" err="1"/>
              <a:t>call</a:t>
            </a:r>
            <a:r>
              <a:rPr lang="es-ES_tradnl" sz="2800" dirty="0"/>
              <a:t> </a:t>
            </a:r>
            <a:r>
              <a:rPr lang="es-ES_tradnl" sz="2800" dirty="0" err="1"/>
              <a:t>that</a:t>
            </a:r>
            <a:r>
              <a:rPr lang="es-ES_tradnl" sz="2800" dirty="0"/>
              <a:t> </a:t>
            </a:r>
            <a:r>
              <a:rPr lang="es-ES_tradnl" sz="2800" dirty="0" err="1"/>
              <a:t>his</a:t>
            </a:r>
            <a:r>
              <a:rPr lang="es-ES_tradnl" sz="2800" dirty="0"/>
              <a:t> </a:t>
            </a:r>
            <a:r>
              <a:rPr lang="es-ES_tradnl" sz="2800" dirty="0" err="1"/>
              <a:t>wife</a:t>
            </a:r>
            <a:r>
              <a:rPr lang="es-ES_tradnl" sz="2800" dirty="0"/>
              <a:t> </a:t>
            </a:r>
            <a:r>
              <a:rPr lang="es-ES_tradnl" sz="2800" dirty="0" err="1"/>
              <a:t>was</a:t>
            </a:r>
            <a:r>
              <a:rPr lang="es-ES_tradnl" sz="2800" dirty="0"/>
              <a:t> in labor and </a:t>
            </a:r>
            <a:r>
              <a:rPr lang="es-ES_tradnl" sz="2800" dirty="0" err="1"/>
              <a:t>had</a:t>
            </a:r>
            <a:r>
              <a:rPr lang="es-ES_tradnl" sz="2800" dirty="0"/>
              <a:t> </a:t>
            </a:r>
            <a:r>
              <a:rPr lang="es-ES_tradnl" sz="2800" dirty="0" err="1"/>
              <a:t>to</a:t>
            </a:r>
            <a:r>
              <a:rPr lang="es-ES_tradnl" sz="2800" dirty="0"/>
              <a:t> </a:t>
            </a:r>
            <a:r>
              <a:rPr lang="es-ES_tradnl" sz="2800" dirty="0" err="1"/>
              <a:t>abandon</a:t>
            </a:r>
            <a:r>
              <a:rPr lang="es-ES_tradnl" sz="2800" dirty="0"/>
              <a:t> </a:t>
            </a:r>
            <a:r>
              <a:rPr lang="en-US" sz="2800" dirty="0"/>
              <a:t>the job.</a:t>
            </a:r>
            <a:endParaRPr lang="es-ES_tradnl" sz="2800" dirty="0"/>
          </a:p>
        </p:txBody>
      </p:sp>
      <p:sp>
        <p:nvSpPr>
          <p:cNvPr id="6" name="TextBox 5">
            <a:extLst>
              <a:ext uri="{FF2B5EF4-FFF2-40B4-BE49-F238E27FC236}">
                <a16:creationId xmlns:a16="http://schemas.microsoft.com/office/drawing/2014/main" id="{212FA3E4-1B61-2E59-D88D-831DDEFF3EDB}"/>
              </a:ext>
            </a:extLst>
          </p:cNvPr>
          <p:cNvSpPr txBox="1"/>
          <p:nvPr/>
        </p:nvSpPr>
        <p:spPr>
          <a:xfrm>
            <a:off x="6194969" y="3099459"/>
            <a:ext cx="2814451" cy="2677656"/>
          </a:xfrm>
          <a:prstGeom prst="rect">
            <a:avLst/>
          </a:prstGeom>
          <a:noFill/>
        </p:spPr>
        <p:txBody>
          <a:bodyPr wrap="square" rtlCol="0">
            <a:spAutoFit/>
          </a:bodyPr>
          <a:lstStyle/>
          <a:p>
            <a:r>
              <a:rPr lang="es-ES_tradnl" sz="2800" dirty="0"/>
              <a:t>C. He </a:t>
            </a:r>
            <a:r>
              <a:rPr lang="es-ES_tradnl" sz="2800" dirty="0" err="1"/>
              <a:t>realized</a:t>
            </a:r>
            <a:r>
              <a:rPr lang="es-ES_tradnl" sz="2800" dirty="0"/>
              <a:t> </a:t>
            </a:r>
            <a:r>
              <a:rPr lang="es-ES_tradnl" sz="2800" dirty="0" err="1"/>
              <a:t>that</a:t>
            </a:r>
            <a:r>
              <a:rPr lang="es-ES_tradnl" sz="2800" dirty="0"/>
              <a:t> </a:t>
            </a:r>
            <a:r>
              <a:rPr lang="es-ES_tradnl" sz="2800" dirty="0" err="1"/>
              <a:t>his</a:t>
            </a:r>
            <a:r>
              <a:rPr lang="es-ES_tradnl" sz="2800" dirty="0"/>
              <a:t> </a:t>
            </a:r>
            <a:r>
              <a:rPr lang="es-ES_tradnl" sz="2800" dirty="0" err="1"/>
              <a:t>brother</a:t>
            </a:r>
            <a:r>
              <a:rPr lang="es-ES_tradnl" sz="2800" dirty="0"/>
              <a:t> </a:t>
            </a:r>
            <a:r>
              <a:rPr lang="es-ES_tradnl" sz="2800" dirty="0" err="1"/>
              <a:t>worked</a:t>
            </a:r>
            <a:r>
              <a:rPr lang="es-ES_tradnl" sz="2800" dirty="0"/>
              <a:t> at </a:t>
            </a:r>
            <a:r>
              <a:rPr lang="es-ES_tradnl" sz="2800" dirty="0" err="1"/>
              <a:t>the</a:t>
            </a:r>
            <a:r>
              <a:rPr lang="es-ES_tradnl" sz="2800" dirty="0"/>
              <a:t> </a:t>
            </a:r>
            <a:r>
              <a:rPr lang="es-ES_tradnl" sz="2800" dirty="0" err="1"/>
              <a:t>bank</a:t>
            </a:r>
            <a:r>
              <a:rPr lang="es-ES_tradnl" sz="2800" dirty="0"/>
              <a:t> and </a:t>
            </a:r>
            <a:r>
              <a:rPr lang="es-ES_tradnl" sz="2800" dirty="0" err="1"/>
              <a:t>his</a:t>
            </a:r>
            <a:r>
              <a:rPr lang="es-ES_tradnl" sz="2800" dirty="0"/>
              <a:t> </a:t>
            </a:r>
            <a:r>
              <a:rPr lang="es-ES_tradnl" sz="2800" dirty="0" err="1"/>
              <a:t>cover</a:t>
            </a:r>
            <a:r>
              <a:rPr lang="es-ES_tradnl" sz="2800" dirty="0"/>
              <a:t> </a:t>
            </a:r>
            <a:r>
              <a:rPr lang="es-ES_tradnl" sz="2800" dirty="0" err="1"/>
              <a:t>was</a:t>
            </a:r>
            <a:r>
              <a:rPr lang="es-ES_tradnl" sz="2800" dirty="0"/>
              <a:t> </a:t>
            </a:r>
            <a:r>
              <a:rPr lang="es-ES_tradnl" sz="2800" dirty="0" err="1"/>
              <a:t>blown</a:t>
            </a:r>
            <a:r>
              <a:rPr lang="es-ES_tradnl" sz="2800" dirty="0"/>
              <a:t>.</a:t>
            </a:r>
          </a:p>
        </p:txBody>
      </p:sp>
      <p:sp>
        <p:nvSpPr>
          <p:cNvPr id="7" name="TextBox 6">
            <a:extLst>
              <a:ext uri="{FF2B5EF4-FFF2-40B4-BE49-F238E27FC236}">
                <a16:creationId xmlns:a16="http://schemas.microsoft.com/office/drawing/2014/main" id="{4AAC4240-2D11-F1CD-98E3-4DD78398976B}"/>
              </a:ext>
            </a:extLst>
          </p:cNvPr>
          <p:cNvSpPr txBox="1"/>
          <p:nvPr/>
        </p:nvSpPr>
        <p:spPr>
          <a:xfrm>
            <a:off x="9037150" y="3099459"/>
            <a:ext cx="2814451" cy="3108543"/>
          </a:xfrm>
          <a:prstGeom prst="rect">
            <a:avLst/>
          </a:prstGeom>
          <a:noFill/>
        </p:spPr>
        <p:txBody>
          <a:bodyPr wrap="square" rtlCol="0">
            <a:spAutoFit/>
          </a:bodyPr>
          <a:lstStyle/>
          <a:p>
            <a:r>
              <a:rPr lang="en-US" sz="2800" dirty="0"/>
              <a:t>D. He fainted in the middle of the job- and the </a:t>
            </a:r>
            <a:r>
              <a:rPr lang="en-US" sz="2800" dirty="0" err="1"/>
              <a:t>pólice</a:t>
            </a:r>
            <a:r>
              <a:rPr lang="en-US" sz="2800" dirty="0"/>
              <a:t> and paramedics were both called.</a:t>
            </a:r>
          </a:p>
        </p:txBody>
      </p:sp>
    </p:spTree>
    <p:extLst>
      <p:ext uri="{BB962C8B-B14F-4D97-AF65-F5344CB8AC3E}">
        <p14:creationId xmlns:p14="http://schemas.microsoft.com/office/powerpoint/2010/main" val="3041570500"/>
      </p:ext>
    </p:extLst>
  </p:cSld>
  <p:clrMapOvr>
    <a:masterClrMapping/>
  </p:clrMapOvr>
</p:sld>
</file>

<file path=ppt/theme/theme1.xml><?xml version="1.0" encoding="utf-8"?>
<a:theme xmlns:a="http://schemas.openxmlformats.org/drawingml/2006/main" name="ShapesVTI">
  <a:themeElements>
    <a:clrScheme name="Office">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Festival">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docProps/app.xml><?xml version="1.0" encoding="utf-8"?>
<Properties xmlns="http://schemas.openxmlformats.org/officeDocument/2006/extended-properties" xmlns:vt="http://schemas.openxmlformats.org/officeDocument/2006/docPropsVTypes">
  <TotalTime>142</TotalTime>
  <Words>1915</Words>
  <Application>Microsoft Macintosh PowerPoint</Application>
  <PresentationFormat>Widescreen</PresentationFormat>
  <Paragraphs>77</Paragraphs>
  <Slides>42</Slides>
  <Notes>0</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Aharoni</vt:lpstr>
      <vt:lpstr>Arial</vt:lpstr>
      <vt:lpstr>Avenir Next LT Pro</vt:lpstr>
      <vt:lpstr>Calibri</vt:lpstr>
      <vt:lpstr>Montserrat</vt:lpstr>
      <vt:lpstr>Open Sans</vt:lpstr>
      <vt:lpstr>system-ui</vt:lpstr>
      <vt:lpstr>ShapesVTI</vt:lpstr>
      <vt:lpstr>Jesus is forgiving</vt:lpstr>
      <vt:lpstr>PowerPoint Presentation</vt:lpstr>
      <vt:lpstr>Police in Ossining, New York were called to a mini-mart, where they found Blake Leak, 23, trying to break in. They chased Leak through the streets until…..</vt:lpstr>
      <vt:lpstr>Police in Ossining, New York were called to a mini-mart, where they found Blake Leak, 23, trying to break in. They chased Leak through the streets until…..</vt:lpstr>
      <vt:lpstr>Scottish shoplifter Aron Morrison was picked up after stealing a bottle of vodka from a liquor store. It didn’t take Sherlock Holmes to find Morrison because……</vt:lpstr>
      <vt:lpstr>Scottish shoplifter Aron Morrison was picked up after stealing a bottle of vodka from a liquor store. It didn’t take Sherlock Holmes to find Morrison because……</vt:lpstr>
      <vt:lpstr>A trio of drug thieves broke into a home in Silver Springs, Florida, and discovered three jars of cocaine. They took it home and snorted the contents. That’s when they discovered that the jars were in fact </vt:lpstr>
      <vt:lpstr>A trio of drug thieves broke into a home in Silver Springs, Florida, and discovered three jars of cocaine. They took it home and snorted the contents. That’s when they discovered that the jars were in fact </vt:lpstr>
      <vt:lpstr>In Beavercreek, Ohio, a thief stepped into the bank and started robbing it until the unfortunate happened…</vt:lpstr>
      <vt:lpstr>In Beavercreek, Ohio, a thief stepped into the bank and started robbing it until the unfortunate happened…</vt:lpstr>
      <vt:lpstr>A Good Samaritan noticed an elderly man being robbed, so he jumped in and punched the thief. The thief was so upset…</vt:lpstr>
      <vt:lpstr>A Good Samaritan noticed an elderly man being robbed, so he jumped in and punched the thief. The thief was so upset…</vt:lpstr>
      <vt:lpstr>The Bible says-</vt:lpstr>
      <vt:lpstr> things people do when they sin-</vt:lpstr>
      <vt:lpstr>1. Deny it. </vt:lpstr>
      <vt:lpstr>2. Blame others. </vt:lpstr>
      <vt:lpstr>3. Minimize your sin.</vt:lpstr>
      <vt:lpstr>4. Justify it.  Samuel didn’t come, so Saul did what he was not allowed to do.  Saul, however, was still at Gilgal, and all his troops were gripped with fear. 8 He waited seven days for the appointed time that Samuel had set, but Samuel didn’t come to Gilgal, and the troops were deserting him. 9 So Saul said, “Bring me the burnt offering and the fellowship offerings.” Then he offered the burnt offering. 1 Samuel 13:7-9.    </vt:lpstr>
      <vt:lpstr>5. Admit it.</vt:lpstr>
      <vt:lpstr>PowerPoint Presentation</vt:lpstr>
      <vt:lpstr>PowerPoint Presentation</vt:lpstr>
      <vt:lpstr>By continuing to resist and reject the Lord, you build calluses on your soul until the conviction of the Spirit of God no longer registers in your heart. Over time, you become hardened. You hear the Word of God, and it makes no impact on you. If you die in that condition, there’s no further forgiveness available. David Jeremiah</vt:lpstr>
      <vt:lpstr>Today’s Point: Jesus is forgiving even when I sin.  Peter denied Jesus three times, but Jesus appeared to him after His resurrection and restored Peter. Jesus came to die on the cross and rise from the grave to bring forgiveness of sins and restoration to God. </vt:lpstr>
      <vt:lpstr>1. Jesus warns that Satan wants to destroy us. Luke 22:31-</vt:lpstr>
      <vt:lpstr>PowerPoint Presentation</vt:lpstr>
      <vt:lpstr>2. Jesus intercedes on our behalf and reminds us that dependence on God and His word are the only way to combat Satan. Luke 22:32-34.</vt:lpstr>
      <vt:lpstr>3. Pride will ultimately lead us to blatantly reject Jesus as the Son of God. (Luke 22:54-62)</vt:lpstr>
      <vt:lpstr>After Jesus’ death and resurrection- Jesus finds the disciples fishing- Peter had returned to what he had done before he met Jesus.  3 “I’m going fishing,” Simon Peter said to them. “We’re coming with you,” they told him. They went out and got into the boat, but that night they caught nothing </vt:lpstr>
      <vt:lpstr>Jesus shows up and the disciples don’t recognize him at first- he tells them to cast their nets on the other side- and like the first time- a miracle happens- they catch a lot of fish- 153 to be exact.  This is similar to Luke 5:1-11- where Jesus firsts calls the disciples.</vt:lpstr>
      <vt:lpstr>John recognizes the man on the shore to be Jesus- and Peter tries to swim to him--- they get to shore where Jesus has prepared a fire- He asks them to bring the fish to prepare…  </vt:lpstr>
      <vt:lpstr>John recognizes the man on the shore to be Jesus- and Peter tries to swim to him--- they get to shore where Jesus has prepared a fire- He asks them to bring the fish to prepare…  </vt:lpstr>
      <vt:lpstr>4. Jesus’ forgiveness restores and changes the whole person: life, calling, and purpose. (John 21:15-19).</vt:lpstr>
      <vt:lpstr>4. Jesus’ forgiveness restores and changes the whole person: life, calling, and purpose. (John 21:15-19).</vt:lpstr>
      <vt:lpstr>4. Jesus’ forgiveness restores and changes the whole person: life, calling, and purpose. (John 21:15-19).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is forgiving</dc:title>
  <dc:creator>Gutierrez, Josiah</dc:creator>
  <cp:lastModifiedBy>Gutierrez, Josiah</cp:lastModifiedBy>
  <cp:revision>1</cp:revision>
  <dcterms:created xsi:type="dcterms:W3CDTF">2023-06-01T16:21:32Z</dcterms:created>
  <dcterms:modified xsi:type="dcterms:W3CDTF">2023-06-01T18:43:37Z</dcterms:modified>
</cp:coreProperties>
</file>