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6" r:id="rId4"/>
    <p:sldId id="258" r:id="rId5"/>
    <p:sldId id="277" r:id="rId6"/>
    <p:sldId id="278" r:id="rId7"/>
    <p:sldId id="279" r:id="rId8"/>
    <p:sldId id="280" r:id="rId9"/>
    <p:sldId id="281" r:id="rId10"/>
    <p:sldId id="282" r:id="rId11"/>
    <p:sldId id="283" r:id="rId12"/>
    <p:sldId id="265" r:id="rId13"/>
    <p:sldId id="266" r:id="rId14"/>
    <p:sldId id="271" r:id="rId15"/>
    <p:sldId id="272" r:id="rId16"/>
    <p:sldId id="275" r:id="rId17"/>
    <p:sldId id="273" r:id="rId18"/>
    <p:sldId id="262" r:id="rId19"/>
    <p:sldId id="269" r:id="rId20"/>
    <p:sldId id="264"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iah Gutierrez" initials="JG" lastIdx="0" clrIdx="0">
    <p:extLst>
      <p:ext uri="{19B8F6BF-5375-455C-9EA6-DF929625EA0E}">
        <p15:presenceInfo xmlns:p15="http://schemas.microsoft.com/office/powerpoint/2012/main" userId="7554fd80af9a5f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FD7EDA-D98F-47AA-A4D7-670CCAAEE499}" v="140" dt="2018-12-02T14:29:47.7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8AB062-75B1-4272-BC55-520B8777B738}" type="datetimeFigureOut">
              <a:rPr lang="en-US" smtClean="0"/>
              <a:t>12/15/2018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2892081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8AB062-75B1-4272-BC55-520B8777B738}" type="datetimeFigureOut">
              <a:rPr lang="en-US" smtClean="0"/>
              <a:t>12/15/2018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208099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538AB062-75B1-4272-BC55-520B8777B738}" type="datetimeFigureOut">
              <a:rPr lang="en-US" smtClean="0"/>
              <a:t>12/15/2018</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297153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8AB062-75B1-4272-BC55-520B8777B738}" type="datetimeFigureOut">
              <a:rPr lang="en-US" smtClean="0"/>
              <a:t>12/15/2018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32453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38AB062-75B1-4272-BC55-520B8777B738}" type="datetimeFigureOut">
              <a:rPr lang="en-US" smtClean="0"/>
              <a:t>12/15/2018</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5EBDF96-F885-401E-A53E-6060C3633FB4}" type="slidenum">
              <a:rPr lang="en-US" smtClean="0"/>
              <a:t>‹#›</a:t>
            </a:fld>
            <a:endParaRPr lang="en-US"/>
          </a:p>
        </p:txBody>
      </p:sp>
    </p:spTree>
    <p:extLst>
      <p:ext uri="{BB962C8B-B14F-4D97-AF65-F5344CB8AC3E}">
        <p14:creationId xmlns:p14="http://schemas.microsoft.com/office/powerpoint/2010/main" val="136751648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8AB062-75B1-4272-BC55-520B8777B738}" type="datetimeFigureOut">
              <a:rPr lang="en-US" smtClean="0"/>
              <a:t>12/15/2018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2424154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8AB062-75B1-4272-BC55-520B8777B738}" type="datetimeFigureOut">
              <a:rPr lang="en-US" smtClean="0"/>
              <a:t>12/15/2018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394771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8AB062-75B1-4272-BC55-520B8777B738}" type="datetimeFigureOut">
              <a:rPr lang="en-US" smtClean="0"/>
              <a:t>12/15/2018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95664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AB062-75B1-4272-BC55-520B8777B738}" type="datetimeFigureOut">
              <a:rPr lang="en-US" smtClean="0"/>
              <a:t>12/15/2018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346834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38AB062-75B1-4272-BC55-520B8777B738}" type="datetimeFigureOut">
              <a:rPr lang="en-US" smtClean="0"/>
              <a:t>12/15/2018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719632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38AB062-75B1-4272-BC55-520B8777B738}" type="datetimeFigureOut">
              <a:rPr lang="en-US" smtClean="0"/>
              <a:t>12/15/2018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3293146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38AB062-75B1-4272-BC55-520B8777B738}" type="datetimeFigureOut">
              <a:rPr lang="en-US" smtClean="0"/>
              <a:t>12/15/2018</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65EBDF96-F885-401E-A53E-6060C3633FB4}" type="slidenum">
              <a:rPr lang="en-US" smtClean="0"/>
              <a:t>‹#›</a:t>
            </a:fld>
            <a:endParaRPr lang="en-US"/>
          </a:p>
        </p:txBody>
      </p:sp>
    </p:spTree>
    <p:extLst>
      <p:ext uri="{BB962C8B-B14F-4D97-AF65-F5344CB8AC3E}">
        <p14:creationId xmlns:p14="http://schemas.microsoft.com/office/powerpoint/2010/main" val="122659251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69DCB-3B5F-42BC-83FC-590CDA343E8C}"/>
              </a:ext>
            </a:extLst>
          </p:cNvPr>
          <p:cNvSpPr>
            <a:spLocks noGrp="1"/>
          </p:cNvSpPr>
          <p:nvPr>
            <p:ph type="ctrTitle"/>
          </p:nvPr>
        </p:nvSpPr>
        <p:spPr>
          <a:xfrm>
            <a:off x="433136" y="5091762"/>
            <a:ext cx="7834193" cy="1264588"/>
          </a:xfrm>
        </p:spPr>
        <p:txBody>
          <a:bodyPr anchor="ctr">
            <a:noAutofit/>
          </a:bodyPr>
          <a:lstStyle/>
          <a:p>
            <a:pPr algn="r"/>
            <a:r>
              <a:rPr lang="en-US" sz="4400" dirty="0">
                <a:latin typeface="Arial Black" panose="020B0A04020102020204" pitchFamily="34" charset="0"/>
              </a:rPr>
              <a:t>Jethro’s terrific Idea</a:t>
            </a:r>
            <a:r>
              <a:rPr lang="en-US" sz="4400" dirty="0"/>
              <a:t> </a:t>
            </a:r>
            <a:br>
              <a:rPr lang="en-US" sz="4400" dirty="0"/>
            </a:br>
            <a:endParaRPr lang="en-US" sz="4400" dirty="0">
              <a:latin typeface="Arial Black" panose="020B0A04020102020204" pitchFamily="34" charset="0"/>
            </a:endParaRPr>
          </a:p>
        </p:txBody>
      </p:sp>
      <p:sp>
        <p:nvSpPr>
          <p:cNvPr id="3" name="Subtitle 2">
            <a:extLst>
              <a:ext uri="{FF2B5EF4-FFF2-40B4-BE49-F238E27FC236}">
                <a16:creationId xmlns:a16="http://schemas.microsoft.com/office/drawing/2014/main" id="{FE509382-5938-4C14-B7E5-B939D6E294DB}"/>
              </a:ext>
            </a:extLst>
          </p:cNvPr>
          <p:cNvSpPr>
            <a:spLocks noGrp="1"/>
          </p:cNvSpPr>
          <p:nvPr>
            <p:ph type="subTitle" idx="1"/>
          </p:nvPr>
        </p:nvSpPr>
        <p:spPr>
          <a:xfrm>
            <a:off x="8499107" y="5091763"/>
            <a:ext cx="2974207" cy="1264587"/>
          </a:xfrm>
        </p:spPr>
        <p:txBody>
          <a:bodyPr anchor="ctr">
            <a:normAutofit/>
          </a:bodyPr>
          <a:lstStyle/>
          <a:p>
            <a:pPr algn="l"/>
            <a:r>
              <a:rPr lang="en-US" sz="3600" dirty="0">
                <a:solidFill>
                  <a:schemeClr val="bg2"/>
                </a:solidFill>
              </a:rPr>
              <a:t>Exodus 18</a:t>
            </a:r>
          </a:p>
        </p:txBody>
      </p:sp>
      <p:pic>
        <p:nvPicPr>
          <p:cNvPr id="4" name="Picture 3">
            <a:extLst>
              <a:ext uri="{FF2B5EF4-FFF2-40B4-BE49-F238E27FC236}">
                <a16:creationId xmlns:a16="http://schemas.microsoft.com/office/drawing/2014/main" id="{0DE030A9-A7CF-46B8-91EF-4E65CFD15454}"/>
              </a:ext>
            </a:extLst>
          </p:cNvPr>
          <p:cNvPicPr>
            <a:picLocks noChangeAspect="1"/>
          </p:cNvPicPr>
          <p:nvPr/>
        </p:nvPicPr>
        <p:blipFill rotWithShape="1">
          <a:blip r:embed="rId2"/>
          <a:srcRect l="2293" r="1707"/>
          <a:stretch/>
        </p:blipFill>
        <p:spPr>
          <a:xfrm>
            <a:off x="-3983" y="10"/>
            <a:ext cx="12192000" cy="4571990"/>
          </a:xfrm>
          <a:prstGeom prst="rect">
            <a:avLst/>
          </a:prstGeom>
        </p:spPr>
      </p:pic>
    </p:spTree>
    <p:extLst>
      <p:ext uri="{BB962C8B-B14F-4D97-AF65-F5344CB8AC3E}">
        <p14:creationId xmlns:p14="http://schemas.microsoft.com/office/powerpoint/2010/main" val="273375723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BA74807-645F-430A-B40C-40FEA02B5C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6198"/>
            <a:ext cx="12192000" cy="600560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A screenshot of a cell phone&#10;&#10;Description generated with very high confidence">
            <a:extLst>
              <a:ext uri="{FF2B5EF4-FFF2-40B4-BE49-F238E27FC236}">
                <a16:creationId xmlns:a16="http://schemas.microsoft.com/office/drawing/2014/main" id="{1B7AE30E-A696-40FF-9EE7-0CB1289F0F36}"/>
              </a:ext>
            </a:extLst>
          </p:cNvPr>
          <p:cNvPicPr>
            <a:picLocks noGrp="1" noChangeAspect="1"/>
          </p:cNvPicPr>
          <p:nvPr>
            <p:ph idx="1"/>
          </p:nvPr>
        </p:nvPicPr>
        <p:blipFill rotWithShape="1">
          <a:blip r:embed="rId2"/>
          <a:srcRect r="1420" b="1"/>
          <a:stretch/>
        </p:blipFill>
        <p:spPr>
          <a:xfrm>
            <a:off x="160867" y="587066"/>
            <a:ext cx="11870266" cy="5683869"/>
          </a:xfrm>
          <a:prstGeom prst="rect">
            <a:avLst/>
          </a:prstGeom>
        </p:spPr>
      </p:pic>
    </p:spTree>
    <p:extLst>
      <p:ext uri="{BB962C8B-B14F-4D97-AF65-F5344CB8AC3E}">
        <p14:creationId xmlns:p14="http://schemas.microsoft.com/office/powerpoint/2010/main" val="125104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6E37985-09B8-4F09-93C7-44CB3EDE52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6198"/>
            <a:ext cx="12192000" cy="600560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A9AFDDAB-E832-4ED4-A86D-392D935EE9EA}"/>
              </a:ext>
            </a:extLst>
          </p:cNvPr>
          <p:cNvPicPr>
            <a:picLocks noGrp="1" noChangeAspect="1"/>
          </p:cNvPicPr>
          <p:nvPr>
            <p:ph idx="1"/>
          </p:nvPr>
        </p:nvPicPr>
        <p:blipFill>
          <a:blip r:embed="rId2"/>
          <a:stretch>
            <a:fillRect/>
          </a:stretch>
        </p:blipFill>
        <p:spPr>
          <a:xfrm>
            <a:off x="1629590" y="745236"/>
            <a:ext cx="8932820" cy="5367528"/>
          </a:xfrm>
          <a:prstGeom prst="rect">
            <a:avLst/>
          </a:prstGeom>
        </p:spPr>
      </p:pic>
    </p:spTree>
    <p:extLst>
      <p:ext uri="{BB962C8B-B14F-4D97-AF65-F5344CB8AC3E}">
        <p14:creationId xmlns:p14="http://schemas.microsoft.com/office/powerpoint/2010/main" val="2719184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47337-0C5D-4561-BFD8-A9C1B732BBC7}"/>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r>
              <a:rPr lang="en-US" sz="2800" spc="150">
                <a:solidFill>
                  <a:schemeClr val="tx2"/>
                </a:solidFill>
              </a:rPr>
              <a:t>ONesimus</a:t>
            </a:r>
          </a:p>
        </p:txBody>
      </p:sp>
      <p:sp>
        <p:nvSpPr>
          <p:cNvPr id="3" name="Content Placeholder 2">
            <a:extLst>
              <a:ext uri="{FF2B5EF4-FFF2-40B4-BE49-F238E27FC236}">
                <a16:creationId xmlns:a16="http://schemas.microsoft.com/office/drawing/2014/main" id="{BFDCC970-52B7-476E-A28C-124B5D39884D}"/>
              </a:ext>
            </a:extLst>
          </p:cNvPr>
          <p:cNvSpPr>
            <a:spLocks noGrp="1"/>
          </p:cNvSpPr>
          <p:nvPr>
            <p:ph idx="1"/>
          </p:nvPr>
        </p:nvSpPr>
        <p:spPr>
          <a:xfrm>
            <a:off x="643465" y="5967347"/>
            <a:ext cx="10905066" cy="338328"/>
          </a:xfrm>
        </p:spPr>
        <p:txBody>
          <a:bodyPr vert="horz" lIns="91440" tIns="45720" rIns="91440" bIns="45720" rtlCol="0">
            <a:normAutofit/>
          </a:bodyPr>
          <a:lstStyle/>
          <a:p>
            <a:pPr marL="0" indent="0" algn="ctr">
              <a:buNone/>
            </a:pPr>
            <a:r>
              <a:rPr lang="en-US" sz="1600">
                <a:solidFill>
                  <a:schemeClr val="tx2"/>
                </a:solidFill>
              </a:rPr>
              <a:t> </a:t>
            </a: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screenshot of a cell phone&#10;&#10;Description generated with very high confidence">
            <a:extLst>
              <a:ext uri="{FF2B5EF4-FFF2-40B4-BE49-F238E27FC236}">
                <a16:creationId xmlns:a16="http://schemas.microsoft.com/office/drawing/2014/main" id="{3874BF3A-E492-422F-A26C-AEB3079E3435}"/>
              </a:ext>
            </a:extLst>
          </p:cNvPr>
          <p:cNvPicPr>
            <a:picLocks noChangeAspect="1"/>
          </p:cNvPicPr>
          <p:nvPr/>
        </p:nvPicPr>
        <p:blipFill>
          <a:blip r:embed="rId2"/>
          <a:stretch>
            <a:fillRect/>
          </a:stretch>
        </p:blipFill>
        <p:spPr>
          <a:xfrm>
            <a:off x="321733" y="756741"/>
            <a:ext cx="11548531" cy="4196972"/>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3610600"/>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47337-0C5D-4561-BFD8-A9C1B732BBC7}"/>
              </a:ext>
            </a:extLst>
          </p:cNvPr>
          <p:cNvSpPr>
            <a:spLocks noGrp="1"/>
          </p:cNvSpPr>
          <p:nvPr>
            <p:ph type="title"/>
          </p:nvPr>
        </p:nvSpPr>
        <p:spPr>
          <a:xfrm>
            <a:off x="718457" y="284176"/>
            <a:ext cx="10268542" cy="1508760"/>
          </a:xfrm>
        </p:spPr>
        <p:txBody>
          <a:bodyPr>
            <a:normAutofit/>
          </a:bodyPr>
          <a:lstStyle/>
          <a:p>
            <a:endParaRPr lang="en-US" dirty="0"/>
          </a:p>
        </p:txBody>
      </p:sp>
      <p:pic>
        <p:nvPicPr>
          <p:cNvPr id="4" name="Content Placeholder 3">
            <a:extLst>
              <a:ext uri="{FF2B5EF4-FFF2-40B4-BE49-F238E27FC236}">
                <a16:creationId xmlns:a16="http://schemas.microsoft.com/office/drawing/2014/main" id="{C4C4C210-9C87-424F-9FA9-CD8DBB560F49}"/>
              </a:ext>
            </a:extLst>
          </p:cNvPr>
          <p:cNvPicPr>
            <a:picLocks noGrp="1" noChangeAspect="1"/>
          </p:cNvPicPr>
          <p:nvPr>
            <p:ph idx="1"/>
          </p:nvPr>
        </p:nvPicPr>
        <p:blipFill>
          <a:blip r:embed="rId2"/>
          <a:stretch>
            <a:fillRect/>
          </a:stretch>
        </p:blipFill>
        <p:spPr>
          <a:xfrm>
            <a:off x="0" y="1840783"/>
            <a:ext cx="3199760" cy="4931031"/>
          </a:xfrm>
          <a:prstGeom prst="rect">
            <a:avLst/>
          </a:prstGeom>
        </p:spPr>
      </p:pic>
      <p:pic>
        <p:nvPicPr>
          <p:cNvPr id="5" name="Picture 4">
            <a:extLst>
              <a:ext uri="{FF2B5EF4-FFF2-40B4-BE49-F238E27FC236}">
                <a16:creationId xmlns:a16="http://schemas.microsoft.com/office/drawing/2014/main" id="{98DDCB95-F622-4A93-B656-3A8D442199AC}"/>
              </a:ext>
            </a:extLst>
          </p:cNvPr>
          <p:cNvPicPr>
            <a:picLocks noChangeAspect="1"/>
          </p:cNvPicPr>
          <p:nvPr/>
        </p:nvPicPr>
        <p:blipFill>
          <a:blip r:embed="rId3"/>
          <a:stretch>
            <a:fillRect/>
          </a:stretch>
        </p:blipFill>
        <p:spPr>
          <a:xfrm>
            <a:off x="8363818" y="1792936"/>
            <a:ext cx="4135424" cy="4135424"/>
          </a:xfrm>
          <a:prstGeom prst="rect">
            <a:avLst/>
          </a:prstGeom>
        </p:spPr>
      </p:pic>
      <p:sp>
        <p:nvSpPr>
          <p:cNvPr id="7" name="Rectangle 6">
            <a:extLst>
              <a:ext uri="{FF2B5EF4-FFF2-40B4-BE49-F238E27FC236}">
                <a16:creationId xmlns:a16="http://schemas.microsoft.com/office/drawing/2014/main" id="{D87E39CC-CE9C-4984-B3C3-84413E5B035D}"/>
              </a:ext>
            </a:extLst>
          </p:cNvPr>
          <p:cNvSpPr/>
          <p:nvPr/>
        </p:nvSpPr>
        <p:spPr>
          <a:xfrm>
            <a:off x="3199760" y="284176"/>
            <a:ext cx="5164058" cy="5509200"/>
          </a:xfrm>
          <a:prstGeom prst="rect">
            <a:avLst/>
          </a:prstGeom>
          <a:solidFill>
            <a:schemeClr val="tx2"/>
          </a:solidFill>
        </p:spPr>
        <p:txBody>
          <a:bodyPr wrap="square">
            <a:spAutoFit/>
          </a:bodyPr>
          <a:lstStyle/>
          <a:p>
            <a:r>
              <a:rPr lang="en-US" sz="3200" dirty="0"/>
              <a:t>In the book of Philemon, Paul writes about Onesimus, a former slave who took a risk to escape slavery, but now takes a bigger risk to ask for forgiveness. Read Philemon vv.10-14 to get insight on the risks that Philemon, Onesimus, and Paul would take.</a:t>
            </a:r>
          </a:p>
          <a:p>
            <a:r>
              <a:rPr lang="en-US" sz="3200" dirty="0"/>
              <a:t> </a:t>
            </a:r>
          </a:p>
        </p:txBody>
      </p:sp>
    </p:spTree>
    <p:extLst>
      <p:ext uri="{BB962C8B-B14F-4D97-AF65-F5344CB8AC3E}">
        <p14:creationId xmlns:p14="http://schemas.microsoft.com/office/powerpoint/2010/main" val="963814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014DD3-84CB-4B57-A5AC-6F56A5A32654}"/>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endParaRPr lang="en-US" sz="2800" spc="150">
              <a:solidFill>
                <a:schemeClr val="tx2"/>
              </a:solidFill>
            </a:endParaRP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E0CF6EE1-FFE5-4F4E-AF01-8056A2D074E0}"/>
              </a:ext>
            </a:extLst>
          </p:cNvPr>
          <p:cNvPicPr>
            <a:picLocks noGrp="1" noChangeAspect="1"/>
          </p:cNvPicPr>
          <p:nvPr>
            <p:ph idx="1"/>
          </p:nvPr>
        </p:nvPicPr>
        <p:blipFill>
          <a:blip r:embed="rId2"/>
          <a:stretch>
            <a:fillRect/>
          </a:stretch>
        </p:blipFill>
        <p:spPr>
          <a:xfrm>
            <a:off x="1773632" y="494988"/>
            <a:ext cx="8644732" cy="4720479"/>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484951"/>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01BA4C-E65F-45F9-8D8F-4B3DCDE36890}"/>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endParaRPr lang="en-US" sz="2800" spc="150">
              <a:solidFill>
                <a:schemeClr val="tx2"/>
              </a:solidFill>
            </a:endParaRP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244D7465-C628-43FB-BAF3-D686116C46D2}"/>
              </a:ext>
            </a:extLst>
          </p:cNvPr>
          <p:cNvPicPr>
            <a:picLocks noGrp="1" noChangeAspect="1"/>
          </p:cNvPicPr>
          <p:nvPr>
            <p:ph idx="1"/>
          </p:nvPr>
        </p:nvPicPr>
        <p:blipFill>
          <a:blip r:embed="rId2"/>
          <a:stretch>
            <a:fillRect/>
          </a:stretch>
        </p:blipFill>
        <p:spPr>
          <a:xfrm>
            <a:off x="667448" y="494988"/>
            <a:ext cx="10857101" cy="4720479"/>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0442792"/>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B7287-ED6F-4953-BCE9-A53F4FAF79E5}"/>
              </a:ext>
            </a:extLst>
          </p:cNvPr>
          <p:cNvSpPr>
            <a:spLocks noGrp="1"/>
          </p:cNvSpPr>
          <p:nvPr>
            <p:ph type="title"/>
          </p:nvPr>
        </p:nvSpPr>
        <p:spPr/>
        <p:txBody>
          <a:bodyPr/>
          <a:lstStyle/>
          <a:p>
            <a:r>
              <a:rPr lang="en-US" dirty="0"/>
              <a:t>The Providence of God</a:t>
            </a:r>
          </a:p>
        </p:txBody>
      </p:sp>
      <p:sp>
        <p:nvSpPr>
          <p:cNvPr id="3" name="Content Placeholder 2">
            <a:extLst>
              <a:ext uri="{FF2B5EF4-FFF2-40B4-BE49-F238E27FC236}">
                <a16:creationId xmlns:a16="http://schemas.microsoft.com/office/drawing/2014/main" id="{FB7929A6-8FB1-486F-A5B0-5A1C95F82EA3}"/>
              </a:ext>
            </a:extLst>
          </p:cNvPr>
          <p:cNvSpPr>
            <a:spLocks noGrp="1"/>
          </p:cNvSpPr>
          <p:nvPr>
            <p:ph idx="1"/>
          </p:nvPr>
        </p:nvSpPr>
        <p:spPr/>
        <p:txBody>
          <a:bodyPr>
            <a:noAutofit/>
          </a:bodyPr>
          <a:lstStyle/>
          <a:p>
            <a:r>
              <a:rPr lang="en-US" sz="3200" dirty="0"/>
              <a:t>(vv.15-16) Paul suggests that in God’s providence Onesimus abandoned  Philemon during this short time for the purpose of Onesimus coming to faith in Christ Jesus. Theologians often describe this as God’s invisible hand moving about in the lives of those who are His often in order to bring good out of evil (Genesis 50:20; Romans 8: 28). As a result, the fellowship between Philemon and Onesimus would be rich, considering they were now brothers and free in Christ, slaves only to righteousness. </a:t>
            </a:r>
          </a:p>
        </p:txBody>
      </p:sp>
    </p:spTree>
    <p:extLst>
      <p:ext uri="{BB962C8B-B14F-4D97-AF65-F5344CB8AC3E}">
        <p14:creationId xmlns:p14="http://schemas.microsoft.com/office/powerpoint/2010/main" val="3921408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90EDAE-5642-44D3-8FD2-37CE7B72B3FF}"/>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endParaRPr lang="en-US" sz="2800" spc="150">
              <a:solidFill>
                <a:schemeClr val="tx2"/>
              </a:solidFill>
            </a:endParaRP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FEBE3C72-69D3-458E-95E7-A0954E024DEF}"/>
              </a:ext>
            </a:extLst>
          </p:cNvPr>
          <p:cNvPicPr>
            <a:picLocks noGrp="1" noChangeAspect="1"/>
          </p:cNvPicPr>
          <p:nvPr>
            <p:ph idx="1"/>
          </p:nvPr>
        </p:nvPicPr>
        <p:blipFill>
          <a:blip r:embed="rId2"/>
          <a:stretch>
            <a:fillRect/>
          </a:stretch>
        </p:blipFill>
        <p:spPr>
          <a:xfrm>
            <a:off x="2308452" y="494988"/>
            <a:ext cx="7575092" cy="4720479"/>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8798623"/>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03445F7-FD8B-494B-8F82-8DFCE98D11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126A9BA-045C-45E7-AF03-BAE3E00AF1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A screenshot of a cell phone&#10;&#10;Description generated with very high confidence">
            <a:extLst>
              <a:ext uri="{FF2B5EF4-FFF2-40B4-BE49-F238E27FC236}">
                <a16:creationId xmlns:a16="http://schemas.microsoft.com/office/drawing/2014/main" id="{29FA6A87-982B-4667-833C-18BB998CC607}"/>
              </a:ext>
            </a:extLst>
          </p:cNvPr>
          <p:cNvPicPr>
            <a:picLocks noGrp="1" noChangeAspect="1"/>
          </p:cNvPicPr>
          <p:nvPr>
            <p:ph idx="1"/>
          </p:nvPr>
        </p:nvPicPr>
        <p:blipFill>
          <a:blip r:embed="rId2"/>
          <a:stretch>
            <a:fillRect/>
          </a:stretch>
        </p:blipFill>
        <p:spPr>
          <a:xfrm>
            <a:off x="961644" y="1545885"/>
            <a:ext cx="10261092" cy="3761658"/>
          </a:xfrm>
          <a:prstGeom prst="rect">
            <a:avLst/>
          </a:prstGeom>
        </p:spPr>
      </p:pic>
    </p:spTree>
    <p:extLst>
      <p:ext uri="{BB962C8B-B14F-4D97-AF65-F5344CB8AC3E}">
        <p14:creationId xmlns:p14="http://schemas.microsoft.com/office/powerpoint/2010/main" val="566726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A59D6AC-B583-4DCF-89D8-12F6A13BD2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819A562-3A05-4F49-8985-6050DA5B3A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cap="sq">
            <a:solidFill>
              <a:schemeClr val="bg1">
                <a:lumMod val="90000"/>
                <a:lumOff val="1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6BC1009-44B8-469B-8AB6-7A0642CC6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500B5E08-9ECC-462D-9C56-A32EB60ACE88}"/>
              </a:ext>
            </a:extLst>
          </p:cNvPr>
          <p:cNvPicPr>
            <a:picLocks noGrp="1" noChangeAspect="1"/>
          </p:cNvPicPr>
          <p:nvPr>
            <p:ph idx="1"/>
          </p:nvPr>
        </p:nvPicPr>
        <p:blipFill>
          <a:blip r:embed="rId2"/>
          <a:stretch>
            <a:fillRect/>
          </a:stretch>
        </p:blipFill>
        <p:spPr>
          <a:xfrm>
            <a:off x="1120477" y="1714888"/>
            <a:ext cx="9951041" cy="3422077"/>
          </a:xfrm>
          <a:prstGeom prst="rect">
            <a:avLst/>
          </a:prstGeom>
        </p:spPr>
      </p:pic>
    </p:spTree>
    <p:extLst>
      <p:ext uri="{BB962C8B-B14F-4D97-AF65-F5344CB8AC3E}">
        <p14:creationId xmlns:p14="http://schemas.microsoft.com/office/powerpoint/2010/main" val="1430186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84389-B898-4E79-B33C-171B83CD4B25}"/>
              </a:ext>
            </a:extLst>
          </p:cNvPr>
          <p:cNvSpPr>
            <a:spLocks noGrp="1"/>
          </p:cNvSpPr>
          <p:nvPr>
            <p:ph type="title"/>
          </p:nvPr>
        </p:nvSpPr>
        <p:spPr/>
        <p:txBody>
          <a:bodyPr>
            <a:normAutofit fontScale="90000"/>
          </a:bodyPr>
          <a:lstStyle/>
          <a:p>
            <a:r>
              <a:rPr lang="en-US" dirty="0"/>
              <a:t>“Coming together is a beginning, staying together is progress, and working together is success.” – Henry Ford </a:t>
            </a:r>
          </a:p>
        </p:txBody>
      </p:sp>
      <p:sp>
        <p:nvSpPr>
          <p:cNvPr id="3" name="Content Placeholder 2">
            <a:extLst>
              <a:ext uri="{FF2B5EF4-FFF2-40B4-BE49-F238E27FC236}">
                <a16:creationId xmlns:a16="http://schemas.microsoft.com/office/drawing/2014/main" id="{07F611A4-1C98-4377-B173-0B034BDF721D}"/>
              </a:ext>
            </a:extLst>
          </p:cNvPr>
          <p:cNvSpPr>
            <a:spLocks noGrp="1"/>
          </p:cNvSpPr>
          <p:nvPr>
            <p:ph idx="1"/>
          </p:nvPr>
        </p:nvSpPr>
        <p:spPr/>
        <p:txBody>
          <a:bodyPr>
            <a:normAutofit/>
          </a:bodyPr>
          <a:lstStyle/>
          <a:p>
            <a:r>
              <a:rPr lang="en-US" sz="3600" dirty="0"/>
              <a:t>Henry Ford, the inventor of the automobile, is a great example of teamwork. He depended on other people to help him run the Ford Motor Company and to make his invention better</a:t>
            </a:r>
          </a:p>
        </p:txBody>
      </p:sp>
    </p:spTree>
    <p:extLst>
      <p:ext uri="{BB962C8B-B14F-4D97-AF65-F5344CB8AC3E}">
        <p14:creationId xmlns:p14="http://schemas.microsoft.com/office/powerpoint/2010/main" val="3042773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BFD4A0-D5E0-41EE-9976-53A077F44DF5}"/>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r>
              <a:rPr lang="en-US" sz="2800" spc="150">
                <a:solidFill>
                  <a:schemeClr val="tx2"/>
                </a:solidFill>
              </a:rPr>
              <a:t>Are you willing to take the risk?</a:t>
            </a: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877D453C-C581-4747-819A-E061E452A4CA}"/>
              </a:ext>
            </a:extLst>
          </p:cNvPr>
          <p:cNvPicPr>
            <a:picLocks noGrp="1" noChangeAspect="1"/>
          </p:cNvPicPr>
          <p:nvPr>
            <p:ph idx="1"/>
          </p:nvPr>
        </p:nvPicPr>
        <p:blipFill>
          <a:blip r:embed="rId2"/>
          <a:stretch>
            <a:fillRect/>
          </a:stretch>
        </p:blipFill>
        <p:spPr>
          <a:xfrm>
            <a:off x="1731037" y="494988"/>
            <a:ext cx="8729923" cy="4720479"/>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4114985"/>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8D6F82-E7E5-4F17-B3AF-020CA4BFD387}"/>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endParaRPr lang="en-US" sz="2800" spc="150">
              <a:solidFill>
                <a:schemeClr val="tx2"/>
              </a:solidFill>
            </a:endParaRP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823A6313-AC7E-44B0-A550-F19810BC0919}"/>
              </a:ext>
            </a:extLst>
          </p:cNvPr>
          <p:cNvPicPr>
            <a:picLocks noGrp="1" noChangeAspect="1"/>
          </p:cNvPicPr>
          <p:nvPr>
            <p:ph idx="1"/>
          </p:nvPr>
        </p:nvPicPr>
        <p:blipFill>
          <a:blip r:embed="rId2"/>
          <a:stretch>
            <a:fillRect/>
          </a:stretch>
        </p:blipFill>
        <p:spPr>
          <a:xfrm>
            <a:off x="1988810" y="494988"/>
            <a:ext cx="8214376" cy="4720479"/>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34634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84389-B898-4E79-B33C-171B83CD4B25}"/>
              </a:ext>
            </a:extLst>
          </p:cNvPr>
          <p:cNvSpPr>
            <a:spLocks noGrp="1"/>
          </p:cNvSpPr>
          <p:nvPr>
            <p:ph type="title"/>
          </p:nvPr>
        </p:nvSpPr>
        <p:spPr/>
        <p:txBody>
          <a:bodyPr>
            <a:normAutofit fontScale="90000"/>
          </a:bodyPr>
          <a:lstStyle/>
          <a:p>
            <a:r>
              <a:rPr lang="en-US" dirty="0"/>
              <a:t>“Coming together is a beginning, staying together is progress, and working together is success.” – Henry Ford </a:t>
            </a:r>
          </a:p>
        </p:txBody>
      </p:sp>
      <p:sp>
        <p:nvSpPr>
          <p:cNvPr id="3" name="Content Placeholder 2">
            <a:extLst>
              <a:ext uri="{FF2B5EF4-FFF2-40B4-BE49-F238E27FC236}">
                <a16:creationId xmlns:a16="http://schemas.microsoft.com/office/drawing/2014/main" id="{07F611A4-1C98-4377-B173-0B034BDF721D}"/>
              </a:ext>
            </a:extLst>
          </p:cNvPr>
          <p:cNvSpPr>
            <a:spLocks noGrp="1"/>
          </p:cNvSpPr>
          <p:nvPr>
            <p:ph idx="1"/>
          </p:nvPr>
        </p:nvSpPr>
        <p:spPr/>
        <p:txBody>
          <a:bodyPr>
            <a:normAutofit fontScale="92500" lnSpcReduction="20000"/>
          </a:bodyPr>
          <a:lstStyle/>
          <a:p>
            <a:r>
              <a:rPr lang="en-US" sz="3600" dirty="0"/>
              <a:t>In 1913 Ford had another invention that was based on teamwork: the assembly line. Instead of having a few people do many jobs, he had many people do a few. That allowed them to work quicker and with fewer mistakes. The assembly line resulted in making more automobiles; so he was able to double what people usually made (from around $2.50 to $5.00, which was a well-paying job in 1913). The better pay made people more willing to work in a repetitive job. His idea of teamwork doubled the company profits in only one year. </a:t>
            </a:r>
          </a:p>
        </p:txBody>
      </p:sp>
    </p:spTree>
    <p:extLst>
      <p:ext uri="{BB962C8B-B14F-4D97-AF65-F5344CB8AC3E}">
        <p14:creationId xmlns:p14="http://schemas.microsoft.com/office/powerpoint/2010/main" val="1758556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47337-0C5D-4561-BFD8-A9C1B732BBC7}"/>
              </a:ext>
            </a:extLst>
          </p:cNvPr>
          <p:cNvSpPr>
            <a:spLocks noGrp="1"/>
          </p:cNvSpPr>
          <p:nvPr>
            <p:ph type="title"/>
          </p:nvPr>
        </p:nvSpPr>
        <p:spPr/>
        <p:txBody>
          <a:bodyPr>
            <a:normAutofit fontScale="90000"/>
          </a:bodyPr>
          <a:lstStyle/>
          <a:p>
            <a:r>
              <a:rPr lang="en-US" dirty="0"/>
              <a:t>Which ones do you think are not worth the risk? If these things are risky, why do people do them?</a:t>
            </a:r>
          </a:p>
        </p:txBody>
      </p:sp>
      <p:sp>
        <p:nvSpPr>
          <p:cNvPr id="3" name="Content Placeholder 2">
            <a:extLst>
              <a:ext uri="{FF2B5EF4-FFF2-40B4-BE49-F238E27FC236}">
                <a16:creationId xmlns:a16="http://schemas.microsoft.com/office/drawing/2014/main" id="{BFDCC970-52B7-476E-A28C-124B5D39884D}"/>
              </a:ext>
            </a:extLst>
          </p:cNvPr>
          <p:cNvSpPr>
            <a:spLocks noGrp="1"/>
          </p:cNvSpPr>
          <p:nvPr>
            <p:ph idx="1"/>
          </p:nvPr>
        </p:nvSpPr>
        <p:spPr/>
        <p:txBody>
          <a:bodyPr>
            <a:normAutofit/>
          </a:bodyPr>
          <a:lstStyle/>
          <a:p>
            <a:pPr marL="0" indent="0">
              <a:buNone/>
            </a:pPr>
            <a:r>
              <a:rPr lang="en-US" sz="3600" dirty="0"/>
              <a:t>What would happen if one person in an assembly line didn’t do their job?</a:t>
            </a:r>
          </a:p>
          <a:p>
            <a:pPr marL="0" indent="0">
              <a:buNone/>
            </a:pPr>
            <a:r>
              <a:rPr lang="en-US" sz="3600" dirty="0"/>
              <a:t> Is there a lesson that the Church can learn from Henry Ford? </a:t>
            </a:r>
          </a:p>
        </p:txBody>
      </p:sp>
    </p:spTree>
    <p:extLst>
      <p:ext uri="{BB962C8B-B14F-4D97-AF65-F5344CB8AC3E}">
        <p14:creationId xmlns:p14="http://schemas.microsoft.com/office/powerpoint/2010/main" val="3847515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6E37985-09B8-4F09-93C7-44CB3EDE52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6198"/>
            <a:ext cx="12192000" cy="600560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3" descr="A close up of a newspaper&#10;&#10;Description generated with very high confidence">
            <a:extLst>
              <a:ext uri="{FF2B5EF4-FFF2-40B4-BE49-F238E27FC236}">
                <a16:creationId xmlns:a16="http://schemas.microsoft.com/office/drawing/2014/main" id="{74A2E310-FF2C-4F33-8212-A35C3E3230D6}"/>
              </a:ext>
            </a:extLst>
          </p:cNvPr>
          <p:cNvPicPr>
            <a:picLocks noGrp="1" noChangeAspect="1"/>
          </p:cNvPicPr>
          <p:nvPr>
            <p:ph idx="1"/>
          </p:nvPr>
        </p:nvPicPr>
        <p:blipFill>
          <a:blip r:embed="rId2"/>
          <a:stretch>
            <a:fillRect/>
          </a:stretch>
        </p:blipFill>
        <p:spPr>
          <a:xfrm>
            <a:off x="2550408" y="745236"/>
            <a:ext cx="7091184" cy="5367528"/>
          </a:xfrm>
          <a:prstGeom prst="rect">
            <a:avLst/>
          </a:prstGeom>
        </p:spPr>
      </p:pic>
    </p:spTree>
    <p:extLst>
      <p:ext uri="{BB962C8B-B14F-4D97-AF65-F5344CB8AC3E}">
        <p14:creationId xmlns:p14="http://schemas.microsoft.com/office/powerpoint/2010/main" val="1307315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A457F22-2034-4200-B6E4-5B8372AAC2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1633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9DA7986-F4F5-4F92-94A3-343B2D7200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6981"/>
            <a:ext cx="4686300" cy="16395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0274DF-50BC-4DDC-A0AB-AAF5D8175D0C}"/>
              </a:ext>
            </a:extLst>
          </p:cNvPr>
          <p:cNvSpPr>
            <a:spLocks noGrp="1"/>
          </p:cNvSpPr>
          <p:nvPr>
            <p:ph type="title"/>
          </p:nvPr>
        </p:nvSpPr>
        <p:spPr>
          <a:xfrm>
            <a:off x="634277" y="284176"/>
            <a:ext cx="3670874" cy="1508760"/>
          </a:xfrm>
        </p:spPr>
        <p:txBody>
          <a:bodyPr>
            <a:normAutofit/>
          </a:bodyPr>
          <a:lstStyle/>
          <a:p>
            <a:r>
              <a:rPr lang="en-US" dirty="0">
                <a:solidFill>
                  <a:schemeClr val="tx2"/>
                </a:solidFill>
              </a:rPr>
              <a:t>Delegation</a:t>
            </a:r>
          </a:p>
        </p:txBody>
      </p:sp>
      <p:sp>
        <p:nvSpPr>
          <p:cNvPr id="9" name="Content Placeholder 8">
            <a:extLst>
              <a:ext uri="{FF2B5EF4-FFF2-40B4-BE49-F238E27FC236}">
                <a16:creationId xmlns:a16="http://schemas.microsoft.com/office/drawing/2014/main" id="{FC5E9A8E-EEFE-4052-AC7E-C690C9B1FD43}"/>
              </a:ext>
            </a:extLst>
          </p:cNvPr>
          <p:cNvSpPr>
            <a:spLocks noGrp="1"/>
          </p:cNvSpPr>
          <p:nvPr>
            <p:ph idx="1"/>
          </p:nvPr>
        </p:nvSpPr>
        <p:spPr>
          <a:xfrm>
            <a:off x="634277" y="2011680"/>
            <a:ext cx="3676678" cy="4206240"/>
          </a:xfrm>
        </p:spPr>
        <p:txBody>
          <a:bodyPr>
            <a:normAutofit/>
          </a:bodyPr>
          <a:lstStyle/>
          <a:p>
            <a:r>
              <a:rPr lang="en-US" sz="3200" dirty="0">
                <a:solidFill>
                  <a:schemeClr val="bg1"/>
                </a:solidFill>
              </a:rPr>
              <a:t>Delegation is a key to any great leader. Jethro taught Moses the importance of building a strong team and delegating tasks to them.</a:t>
            </a:r>
          </a:p>
        </p:txBody>
      </p:sp>
      <p:sp>
        <p:nvSpPr>
          <p:cNvPr id="16" name="Rectangle 15">
            <a:extLst>
              <a:ext uri="{FF2B5EF4-FFF2-40B4-BE49-F238E27FC236}">
                <a16:creationId xmlns:a16="http://schemas.microsoft.com/office/drawing/2014/main" id="{428E76FD-76EE-4DE6-BBA4-EEA6E4B98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190" y="0"/>
            <a:ext cx="7566810" cy="6858000"/>
          </a:xfrm>
          <a:prstGeom prst="rect">
            <a:avLst/>
          </a:prstGeom>
          <a:solidFill>
            <a:schemeClr val="bg1"/>
          </a:solidFill>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pic>
        <p:nvPicPr>
          <p:cNvPr id="7" name="Content Placeholder 3" descr="A close up of a sign&#10;&#10;Description generated with very high confidence">
            <a:extLst>
              <a:ext uri="{FF2B5EF4-FFF2-40B4-BE49-F238E27FC236}">
                <a16:creationId xmlns:a16="http://schemas.microsoft.com/office/drawing/2014/main" id="{0213C957-6035-4C99-83E9-8B728D274F92}"/>
              </a:ext>
            </a:extLst>
          </p:cNvPr>
          <p:cNvPicPr>
            <a:picLocks noChangeAspect="1"/>
          </p:cNvPicPr>
          <p:nvPr/>
        </p:nvPicPr>
        <p:blipFill>
          <a:blip r:embed="rId2"/>
          <a:stretch>
            <a:fillRect/>
          </a:stretch>
        </p:blipFill>
        <p:spPr>
          <a:xfrm>
            <a:off x="5530670" y="598634"/>
            <a:ext cx="5746997" cy="5619286"/>
          </a:xfrm>
          <a:prstGeom prst="rect">
            <a:avLst/>
          </a:prstGeom>
        </p:spPr>
      </p:pic>
    </p:spTree>
    <p:extLst>
      <p:ext uri="{BB962C8B-B14F-4D97-AF65-F5344CB8AC3E}">
        <p14:creationId xmlns:p14="http://schemas.microsoft.com/office/powerpoint/2010/main" val="176949833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6E37985-09B8-4F09-93C7-44CB3EDE52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6198"/>
            <a:ext cx="12192000" cy="600560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A close up of text on a black background&#10;&#10;Description generated with very high confidence">
            <a:extLst>
              <a:ext uri="{FF2B5EF4-FFF2-40B4-BE49-F238E27FC236}">
                <a16:creationId xmlns:a16="http://schemas.microsoft.com/office/drawing/2014/main" id="{DF941F1E-7E1D-4428-88EF-56A7ED471BE1}"/>
              </a:ext>
            </a:extLst>
          </p:cNvPr>
          <p:cNvPicPr>
            <a:picLocks noGrp="1" noChangeAspect="1"/>
          </p:cNvPicPr>
          <p:nvPr>
            <p:ph idx="1"/>
          </p:nvPr>
        </p:nvPicPr>
        <p:blipFill>
          <a:blip r:embed="rId2"/>
          <a:stretch>
            <a:fillRect/>
          </a:stretch>
        </p:blipFill>
        <p:spPr>
          <a:xfrm>
            <a:off x="2106405" y="745236"/>
            <a:ext cx="7979190" cy="5367528"/>
          </a:xfrm>
          <a:prstGeom prst="rect">
            <a:avLst/>
          </a:prstGeom>
        </p:spPr>
      </p:pic>
    </p:spTree>
    <p:extLst>
      <p:ext uri="{BB962C8B-B14F-4D97-AF65-F5344CB8AC3E}">
        <p14:creationId xmlns:p14="http://schemas.microsoft.com/office/powerpoint/2010/main" val="1436202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6E37985-09B8-4F09-93C7-44CB3EDE52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6198"/>
            <a:ext cx="12192000" cy="600560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A close up of text on a black background&#10;&#10;Description generated with very high confidence">
            <a:extLst>
              <a:ext uri="{FF2B5EF4-FFF2-40B4-BE49-F238E27FC236}">
                <a16:creationId xmlns:a16="http://schemas.microsoft.com/office/drawing/2014/main" id="{A7C696F6-CD8F-4935-9C87-F6C65137A3FC}"/>
              </a:ext>
            </a:extLst>
          </p:cNvPr>
          <p:cNvPicPr>
            <a:picLocks noGrp="1" noChangeAspect="1"/>
          </p:cNvPicPr>
          <p:nvPr>
            <p:ph idx="1"/>
          </p:nvPr>
        </p:nvPicPr>
        <p:blipFill>
          <a:blip r:embed="rId2"/>
          <a:stretch>
            <a:fillRect/>
          </a:stretch>
        </p:blipFill>
        <p:spPr>
          <a:xfrm>
            <a:off x="3142172" y="745236"/>
            <a:ext cx="5907656" cy="5367528"/>
          </a:xfrm>
          <a:prstGeom prst="rect">
            <a:avLst/>
          </a:prstGeom>
        </p:spPr>
      </p:pic>
    </p:spTree>
    <p:extLst>
      <p:ext uri="{BB962C8B-B14F-4D97-AF65-F5344CB8AC3E}">
        <p14:creationId xmlns:p14="http://schemas.microsoft.com/office/powerpoint/2010/main" val="3808999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6E37985-09B8-4F09-93C7-44CB3EDE52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6198"/>
            <a:ext cx="12192000" cy="600560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A screenshot of a cell phone screen with text&#10;&#10;Description generated with very high confidence">
            <a:extLst>
              <a:ext uri="{FF2B5EF4-FFF2-40B4-BE49-F238E27FC236}">
                <a16:creationId xmlns:a16="http://schemas.microsoft.com/office/drawing/2014/main" id="{80E8C67C-345C-4338-8146-9B503E111A4E}"/>
              </a:ext>
            </a:extLst>
          </p:cNvPr>
          <p:cNvPicPr>
            <a:picLocks noGrp="1" noChangeAspect="1"/>
          </p:cNvPicPr>
          <p:nvPr>
            <p:ph idx="1"/>
          </p:nvPr>
        </p:nvPicPr>
        <p:blipFill>
          <a:blip r:embed="rId2"/>
          <a:stretch>
            <a:fillRect/>
          </a:stretch>
        </p:blipFill>
        <p:spPr>
          <a:xfrm>
            <a:off x="1690395" y="745236"/>
            <a:ext cx="8811210" cy="5367528"/>
          </a:xfrm>
          <a:prstGeom prst="rect">
            <a:avLst/>
          </a:prstGeom>
        </p:spPr>
      </p:pic>
    </p:spTree>
    <p:extLst>
      <p:ext uri="{BB962C8B-B14F-4D97-AF65-F5344CB8AC3E}">
        <p14:creationId xmlns:p14="http://schemas.microsoft.com/office/powerpoint/2010/main" val="1769637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Custom 1">
      <a:dk1>
        <a:srgbClr val="2C2C2C"/>
      </a:dk1>
      <a:lt1>
        <a:srgbClr val="2C2C2C"/>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otalTime>6</TotalTime>
  <Words>432</Words>
  <Application>Microsoft Office PowerPoint</Application>
  <PresentationFormat>Widescreen</PresentationFormat>
  <Paragraphs>18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 Black</vt:lpstr>
      <vt:lpstr>Franklin Gothic Book</vt:lpstr>
      <vt:lpstr>Franklin Gothic Medium</vt:lpstr>
      <vt:lpstr>Wingdings</vt:lpstr>
      <vt:lpstr>Banded</vt:lpstr>
      <vt:lpstr>Jethro’s terrific Idea  </vt:lpstr>
      <vt:lpstr>“Coming together is a beginning, staying together is progress, and working together is success.” – Henry Ford </vt:lpstr>
      <vt:lpstr>“Coming together is a beginning, staying together is progress, and working together is success.” – Henry Ford </vt:lpstr>
      <vt:lpstr>Which ones do you think are not worth the risk? If these things are risky, why do people do them?</vt:lpstr>
      <vt:lpstr>PowerPoint Presentation</vt:lpstr>
      <vt:lpstr>Delegation</vt:lpstr>
      <vt:lpstr>PowerPoint Presentation</vt:lpstr>
      <vt:lpstr>PowerPoint Presentation</vt:lpstr>
      <vt:lpstr>PowerPoint Presentation</vt:lpstr>
      <vt:lpstr>PowerPoint Presentation</vt:lpstr>
      <vt:lpstr>PowerPoint Presentation</vt:lpstr>
      <vt:lpstr>ONesimus</vt:lpstr>
      <vt:lpstr>PowerPoint Presentation</vt:lpstr>
      <vt:lpstr>PowerPoint Presentation</vt:lpstr>
      <vt:lpstr>PowerPoint Presentation</vt:lpstr>
      <vt:lpstr>The Providence of God</vt:lpstr>
      <vt:lpstr>PowerPoint Presentation</vt:lpstr>
      <vt:lpstr>PowerPoint Presentation</vt:lpstr>
      <vt:lpstr>PowerPoint Presentation</vt:lpstr>
      <vt:lpstr>Are you willing to take the risk?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Jethro’s terrific Idea  </dc:title>
  <dc:creator>Josiah Gutierrez</dc:creator>
  <cp:lastModifiedBy>Josiah Gutierrez</cp:lastModifiedBy>
  <cp:revision>2</cp:revision>
  <dcterms:created xsi:type="dcterms:W3CDTF">2018-12-16T05:19:15Z</dcterms:created>
  <dcterms:modified xsi:type="dcterms:W3CDTF">2018-12-16T05:25:32Z</dcterms:modified>
</cp:coreProperties>
</file>