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69" r:id="rId5"/>
    <p:sldId id="272" r:id="rId6"/>
    <p:sldId id="270" r:id="rId7"/>
    <p:sldId id="271" r:id="rId8"/>
    <p:sldId id="275" r:id="rId9"/>
    <p:sldId id="276" r:id="rId10"/>
    <p:sldId id="277" r:id="rId11"/>
    <p:sldId id="278" r:id="rId12"/>
    <p:sldId id="273" r:id="rId13"/>
    <p:sldId id="27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BB8F71-9D21-49AB-AC01-0813AAE1D2E6}" v="761" dt="2018-10-21T04:38:30.1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80" d="100"/>
          <a:sy n="80" d="100"/>
        </p:scale>
        <p:origin x="37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047CB7-A7C3-4322-8109-5B5D0ADE8E73}" type="datetimeFigureOut">
              <a:rPr lang="en-US" smtClean="0"/>
              <a:t>10/20/2018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EDB517-7B43-4835-AEF7-63BF0F11E5B5}" type="slidenum">
              <a:rPr lang="en-US" smtClean="0"/>
              <a:t>‹#›</a:t>
            </a:fld>
            <a:endParaRPr lang="en-US"/>
          </a:p>
        </p:txBody>
      </p:sp>
    </p:spTree>
    <p:extLst>
      <p:ext uri="{BB962C8B-B14F-4D97-AF65-F5344CB8AC3E}">
        <p14:creationId xmlns:p14="http://schemas.microsoft.com/office/powerpoint/2010/main" val="3625652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For a trio of drug thieves, it was their lucky day. They broke into a home in Silver Springs, Florida, and discovered three jars of cocaine. They took it home and snorted the contents. That’s when they discovered that the jars were in fact urns, and that they were snorting the cremains of the victim’s husband and two dogs.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Two men decided a back-to-school event at an office supply store would be the perfect time to do some shoplifting. After all, store clerks would be busy helping an influx of shoppers. The sale happened to coincide with the annual “Shop with a Cop” day, when about 60 police officers show up to help children pick out school supplies.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Mesa, Arizona, a home break-in was foiled when the burglar jumped through the bedroom window—and got trapped in a clothes hamper. Cops took it from there. (That definitely wasn’t the kind of clean getaway he had planned.)</a:t>
            </a:r>
            <a:endParaRPr lang="en-US" dirty="0"/>
          </a:p>
        </p:txBody>
      </p:sp>
      <p:sp>
        <p:nvSpPr>
          <p:cNvPr id="4" name="Slide Number Placeholder 3"/>
          <p:cNvSpPr>
            <a:spLocks noGrp="1"/>
          </p:cNvSpPr>
          <p:nvPr>
            <p:ph type="sldNum" sz="quarter" idx="5"/>
          </p:nvPr>
        </p:nvSpPr>
        <p:spPr/>
        <p:txBody>
          <a:bodyPr/>
          <a:lstStyle/>
          <a:p>
            <a:fld id="{0BEDB517-7B43-4835-AEF7-63BF0F11E5B5}" type="slidenum">
              <a:rPr lang="en-US" smtClean="0"/>
              <a:t>10</a:t>
            </a:fld>
            <a:endParaRPr lang="en-US"/>
          </a:p>
        </p:txBody>
      </p:sp>
    </p:spTree>
    <p:extLst>
      <p:ext uri="{BB962C8B-B14F-4D97-AF65-F5344CB8AC3E}">
        <p14:creationId xmlns:p14="http://schemas.microsoft.com/office/powerpoint/2010/main" val="1327989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8AB062-75B1-4272-BC55-520B8777B738}" type="datetimeFigureOut">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2892081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8AB062-75B1-4272-BC55-520B8777B738}" type="datetimeFigureOut">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208099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538AB062-75B1-4272-BC55-520B8777B738}" type="datetimeFigureOut">
              <a:rPr lang="en-US" smtClean="0"/>
              <a:t>10/20/2018</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297153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8AB062-75B1-4272-BC55-520B8777B738}" type="datetimeFigureOut">
              <a:rPr lang="en-US" smtClean="0"/>
              <a:t>10/20/2018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32453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38AB062-75B1-4272-BC55-520B8777B738}" type="datetimeFigureOut">
              <a:rPr lang="en-US" smtClean="0"/>
              <a:t>10/20/2018</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5EBDF96-F885-401E-A53E-6060C3633FB4}" type="slidenum">
              <a:rPr lang="en-US" smtClean="0"/>
              <a:t>‹#›</a:t>
            </a:fld>
            <a:endParaRPr lang="en-US"/>
          </a:p>
        </p:txBody>
      </p:sp>
    </p:spTree>
    <p:extLst>
      <p:ext uri="{BB962C8B-B14F-4D97-AF65-F5344CB8AC3E}">
        <p14:creationId xmlns:p14="http://schemas.microsoft.com/office/powerpoint/2010/main" val="136751648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8AB062-75B1-4272-BC55-520B8777B738}" type="datetimeFigureOut">
              <a:rPr lang="en-US" smtClean="0"/>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2424154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8AB062-75B1-4272-BC55-520B8777B738}" type="datetimeFigureOut">
              <a:rPr lang="en-US" smtClean="0"/>
              <a:t>10/20/2018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394771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8AB062-75B1-4272-BC55-520B8777B738}" type="datetimeFigureOut">
              <a:rPr lang="en-US" smtClean="0"/>
              <a:t>10/20/2018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956643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8AB062-75B1-4272-BC55-520B8777B738}" type="datetimeFigureOut">
              <a:rPr lang="en-US" smtClean="0"/>
              <a:t>10/20/2018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346834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38AB062-75B1-4272-BC55-520B8777B738}" type="datetimeFigureOut">
              <a:rPr lang="en-US" smtClean="0"/>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1719632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38AB062-75B1-4272-BC55-520B8777B738}" type="datetimeFigureOut">
              <a:rPr lang="en-US" smtClean="0"/>
              <a:t>10/20/2018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BDF96-F885-401E-A53E-6060C3633FB4}" type="slidenum">
              <a:rPr lang="en-US" smtClean="0"/>
              <a:t>‹#›</a:t>
            </a:fld>
            <a:endParaRPr lang="en-US"/>
          </a:p>
        </p:txBody>
      </p:sp>
    </p:spTree>
    <p:extLst>
      <p:ext uri="{BB962C8B-B14F-4D97-AF65-F5344CB8AC3E}">
        <p14:creationId xmlns:p14="http://schemas.microsoft.com/office/powerpoint/2010/main" val="3293146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538AB062-75B1-4272-BC55-520B8777B738}" type="datetimeFigureOut">
              <a:rPr lang="en-US" smtClean="0"/>
              <a:t>10/20/2018</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65EBDF96-F885-401E-A53E-6060C3633FB4}" type="slidenum">
              <a:rPr lang="en-US" smtClean="0"/>
              <a:t>‹#›</a:t>
            </a:fld>
            <a:endParaRPr lang="en-US"/>
          </a:p>
        </p:txBody>
      </p:sp>
    </p:spTree>
    <p:extLst>
      <p:ext uri="{BB962C8B-B14F-4D97-AF65-F5344CB8AC3E}">
        <p14:creationId xmlns:p14="http://schemas.microsoft.com/office/powerpoint/2010/main" val="122659251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69DCB-3B5F-42BC-83FC-590CDA343E8C}"/>
              </a:ext>
            </a:extLst>
          </p:cNvPr>
          <p:cNvSpPr>
            <a:spLocks noGrp="1"/>
          </p:cNvSpPr>
          <p:nvPr>
            <p:ph type="ctrTitle"/>
          </p:nvPr>
        </p:nvSpPr>
        <p:spPr>
          <a:xfrm>
            <a:off x="433136" y="5091762"/>
            <a:ext cx="7834193" cy="1264588"/>
          </a:xfrm>
        </p:spPr>
        <p:txBody>
          <a:bodyPr anchor="ctr">
            <a:noAutofit/>
          </a:bodyPr>
          <a:lstStyle/>
          <a:p>
            <a:pPr algn="r"/>
            <a:r>
              <a:rPr lang="en-US" sz="4400" dirty="0">
                <a:latin typeface="Arial Black" panose="020B0A04020102020204" pitchFamily="34" charset="0"/>
              </a:rPr>
              <a:t>Hannah-</a:t>
            </a:r>
            <a:br>
              <a:rPr lang="en-US" sz="4400" dirty="0">
                <a:latin typeface="Arial Black" panose="020B0A04020102020204" pitchFamily="34" charset="0"/>
              </a:rPr>
            </a:br>
            <a:r>
              <a:rPr lang="en-US" sz="4400" dirty="0">
                <a:latin typeface="Arial Black" panose="020B0A04020102020204" pitchFamily="34" charset="0"/>
              </a:rPr>
              <a:t> The Promise-maker- </a:t>
            </a:r>
            <a:r>
              <a:rPr lang="en-US" sz="4400" dirty="0">
                <a:latin typeface="Agency FB" panose="020B0503020202020204" pitchFamily="34" charset="0"/>
              </a:rPr>
              <a:t>When integrity changed her Life</a:t>
            </a:r>
          </a:p>
        </p:txBody>
      </p:sp>
      <p:sp>
        <p:nvSpPr>
          <p:cNvPr id="3" name="Subtitle 2">
            <a:extLst>
              <a:ext uri="{FF2B5EF4-FFF2-40B4-BE49-F238E27FC236}">
                <a16:creationId xmlns:a16="http://schemas.microsoft.com/office/drawing/2014/main" id="{FE509382-5938-4C14-B7E5-B939D6E294DB}"/>
              </a:ext>
            </a:extLst>
          </p:cNvPr>
          <p:cNvSpPr>
            <a:spLocks noGrp="1"/>
          </p:cNvSpPr>
          <p:nvPr>
            <p:ph type="subTitle" idx="1"/>
          </p:nvPr>
        </p:nvSpPr>
        <p:spPr>
          <a:xfrm>
            <a:off x="8499107" y="5091763"/>
            <a:ext cx="2974207" cy="1264587"/>
          </a:xfrm>
        </p:spPr>
        <p:txBody>
          <a:bodyPr anchor="ctr">
            <a:normAutofit/>
          </a:bodyPr>
          <a:lstStyle/>
          <a:p>
            <a:pPr algn="l"/>
            <a:r>
              <a:rPr lang="en-US" sz="3600" dirty="0">
                <a:solidFill>
                  <a:srgbClr val="00B0F0"/>
                </a:solidFill>
                <a:latin typeface="Arial Black" panose="020B0A04020102020204" pitchFamily="34" charset="0"/>
              </a:rPr>
              <a:t>1 Samuel 1:11-18</a:t>
            </a:r>
            <a:r>
              <a:rPr lang="en-US" sz="3600" dirty="0">
                <a:latin typeface="Arial Black" panose="020B0A04020102020204" pitchFamily="34" charset="0"/>
              </a:rPr>
              <a:t>er</a:t>
            </a:r>
            <a:r>
              <a:rPr lang="en-US" sz="3600" dirty="0"/>
              <a:t> </a:t>
            </a:r>
          </a:p>
        </p:txBody>
      </p:sp>
      <p:pic>
        <p:nvPicPr>
          <p:cNvPr id="4" name="Picture 3">
            <a:extLst>
              <a:ext uri="{FF2B5EF4-FFF2-40B4-BE49-F238E27FC236}">
                <a16:creationId xmlns:a16="http://schemas.microsoft.com/office/drawing/2014/main" id="{0DE030A9-A7CF-46B8-91EF-4E65CFD15454}"/>
              </a:ext>
            </a:extLst>
          </p:cNvPr>
          <p:cNvPicPr>
            <a:picLocks noChangeAspect="1"/>
          </p:cNvPicPr>
          <p:nvPr/>
        </p:nvPicPr>
        <p:blipFill rotWithShape="1">
          <a:blip r:embed="rId2"/>
          <a:srcRect l="2293" r="1707"/>
          <a:stretch/>
        </p:blipFill>
        <p:spPr>
          <a:xfrm>
            <a:off x="-3983" y="10"/>
            <a:ext cx="12192000" cy="4571990"/>
          </a:xfrm>
          <a:prstGeom prst="rect">
            <a:avLst/>
          </a:prstGeom>
        </p:spPr>
      </p:pic>
    </p:spTree>
    <p:extLst>
      <p:ext uri="{BB962C8B-B14F-4D97-AF65-F5344CB8AC3E}">
        <p14:creationId xmlns:p14="http://schemas.microsoft.com/office/powerpoint/2010/main" val="273375723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71DC2-F4D0-4546-B0CF-D9D59E6298A3}"/>
              </a:ext>
            </a:extLst>
          </p:cNvPr>
          <p:cNvSpPr>
            <a:spLocks noGrp="1"/>
          </p:cNvSpPr>
          <p:nvPr>
            <p:ph type="title"/>
          </p:nvPr>
        </p:nvSpPr>
        <p:spPr/>
        <p:txBody>
          <a:bodyPr/>
          <a:lstStyle/>
          <a:p>
            <a:r>
              <a:rPr lang="en-US" dirty="0"/>
              <a:t>“Be holy, for I am holy.” 1 Peter 1:16</a:t>
            </a:r>
          </a:p>
        </p:txBody>
      </p:sp>
      <p:sp>
        <p:nvSpPr>
          <p:cNvPr id="3" name="Content Placeholder 2">
            <a:extLst>
              <a:ext uri="{FF2B5EF4-FFF2-40B4-BE49-F238E27FC236}">
                <a16:creationId xmlns:a16="http://schemas.microsoft.com/office/drawing/2014/main" id="{4BA07CA6-6A12-4D34-A209-8A488F6C53FF}"/>
              </a:ext>
            </a:extLst>
          </p:cNvPr>
          <p:cNvSpPr>
            <a:spLocks noGrp="1"/>
          </p:cNvSpPr>
          <p:nvPr>
            <p:ph idx="1"/>
          </p:nvPr>
        </p:nvSpPr>
        <p:spPr>
          <a:xfrm>
            <a:off x="79022" y="1907822"/>
            <a:ext cx="12112977" cy="4310098"/>
          </a:xfrm>
        </p:spPr>
        <p:txBody>
          <a:bodyPr>
            <a:normAutofit fontScale="92500" lnSpcReduction="20000"/>
          </a:bodyPr>
          <a:lstStyle/>
          <a:p>
            <a:pPr marL="0" indent="0">
              <a:buNone/>
            </a:pPr>
            <a:r>
              <a:rPr lang="en-US" sz="3600" dirty="0"/>
              <a:t>-The one who lives with integrity lives securely,</a:t>
            </a:r>
            <a:br>
              <a:rPr lang="en-US" sz="3600" dirty="0"/>
            </a:br>
            <a:r>
              <a:rPr lang="en-US" sz="3600" dirty="0"/>
              <a:t>but whoever perverts his ways will be found out Proverbs 10:9</a:t>
            </a:r>
          </a:p>
          <a:p>
            <a:pPr marL="0" indent="0">
              <a:buNone/>
            </a:pPr>
            <a:r>
              <a:rPr lang="en-US" sz="3600" dirty="0"/>
              <a:t>-Doing what is righteous and just</a:t>
            </a:r>
            <a:br>
              <a:rPr lang="en-US" sz="3600" dirty="0"/>
            </a:br>
            <a:r>
              <a:rPr lang="en-US" sz="3600" dirty="0"/>
              <a:t>is more acceptable to the </a:t>
            </a:r>
            <a:r>
              <a:rPr lang="en-US" sz="3600" cap="small" dirty="0"/>
              <a:t>Lord</a:t>
            </a:r>
            <a:r>
              <a:rPr lang="en-US" sz="3600" dirty="0"/>
              <a:t> than sacrifice. Proverbs 21:3</a:t>
            </a:r>
          </a:p>
          <a:p>
            <a:pPr marL="0" indent="0">
              <a:buNone/>
            </a:pPr>
            <a:r>
              <a:rPr lang="en-US" sz="3600" dirty="0"/>
              <a:t>-So whoever knows the right thing to do and fails to do it, for him it is sin James 4:17</a:t>
            </a:r>
          </a:p>
          <a:p>
            <a:pPr marL="0" indent="0">
              <a:buNone/>
            </a:pPr>
            <a:r>
              <a:rPr lang="en-US" sz="4000" b="1" baseline="30000" dirty="0"/>
              <a:t>3 </a:t>
            </a:r>
            <a:r>
              <a:rPr lang="en-US" sz="4000" dirty="0"/>
              <a:t>But if ye will not do so, behold, ye have sinned against the </a:t>
            </a:r>
            <a:r>
              <a:rPr lang="en-US" sz="4000" cap="small" dirty="0"/>
              <a:t>Lord</a:t>
            </a:r>
            <a:r>
              <a:rPr lang="en-US" sz="4000" dirty="0"/>
              <a:t>: and be sure your sin will find you out. </a:t>
            </a:r>
            <a:br>
              <a:rPr lang="en-US" sz="4000" dirty="0"/>
            </a:br>
            <a:r>
              <a:rPr lang="en-US" sz="4000" dirty="0"/>
              <a:t>Numbers 32:23</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89932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9F0C29-2570-4A24-83B3-8C544F07569C}"/>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endParaRPr lang="en-US" sz="2800" spc="150">
              <a:solidFill>
                <a:schemeClr val="tx2"/>
              </a:solidFill>
            </a:endParaRPr>
          </a:p>
        </p:txBody>
      </p:sp>
      <p:sp>
        <p:nvSpPr>
          <p:cNvPr id="13" name="Rectangle 12">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A screenshot of a cell phone&#10;&#10;Description generated with very high confidence">
            <a:extLst>
              <a:ext uri="{FF2B5EF4-FFF2-40B4-BE49-F238E27FC236}">
                <a16:creationId xmlns:a16="http://schemas.microsoft.com/office/drawing/2014/main" id="{517BA3D4-FABA-4C7F-A683-884B2F214204}"/>
              </a:ext>
            </a:extLst>
          </p:cNvPr>
          <p:cNvPicPr>
            <a:picLocks noGrp="1" noChangeAspect="1"/>
          </p:cNvPicPr>
          <p:nvPr>
            <p:ph idx="1"/>
          </p:nvPr>
        </p:nvPicPr>
        <p:blipFill>
          <a:blip r:embed="rId2"/>
          <a:stretch>
            <a:fillRect/>
          </a:stretch>
        </p:blipFill>
        <p:spPr>
          <a:xfrm>
            <a:off x="1801136" y="494988"/>
            <a:ext cx="8589724" cy="4720479"/>
          </a:xfrm>
          <a:prstGeom prst="rect">
            <a:avLst/>
          </a:prstGeom>
        </p:spPr>
      </p:pic>
      <p:sp>
        <p:nvSpPr>
          <p:cNvPr id="15" name="Rectangle 14">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6845056"/>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CA758F27-EB0A-4675-AACF-0CD47C911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29BD7C-0974-473B-AF41-984D040F3D2B}"/>
              </a:ext>
            </a:extLst>
          </p:cNvPr>
          <p:cNvSpPr>
            <a:spLocks noGrp="1"/>
          </p:cNvSpPr>
          <p:nvPr>
            <p:ph type="title"/>
          </p:nvPr>
        </p:nvSpPr>
        <p:spPr>
          <a:xfrm>
            <a:off x="643466" y="5304675"/>
            <a:ext cx="10905065" cy="662672"/>
          </a:xfrm>
        </p:spPr>
        <p:txBody>
          <a:bodyPr vert="horz" lIns="91440" tIns="45720" rIns="91440" bIns="45720" rtlCol="0" anchor="b">
            <a:normAutofit/>
          </a:bodyPr>
          <a:lstStyle/>
          <a:p>
            <a:pPr algn="ctr">
              <a:lnSpc>
                <a:spcPct val="80000"/>
              </a:lnSpc>
            </a:pPr>
            <a:r>
              <a:rPr lang="en-US" sz="4400" spc="150" dirty="0">
                <a:solidFill>
                  <a:schemeClr val="tx2"/>
                </a:solidFill>
              </a:rPr>
              <a:t> Integrity is never </a:t>
            </a:r>
            <a:r>
              <a:rPr lang="en-US" sz="4400" u="sng" spc="150" dirty="0" err="1">
                <a:solidFill>
                  <a:schemeClr val="tx2"/>
                </a:solidFill>
              </a:rPr>
              <a:t>EAsy</a:t>
            </a:r>
            <a:r>
              <a:rPr lang="en-US" sz="4400" spc="150" dirty="0">
                <a:solidFill>
                  <a:schemeClr val="tx2"/>
                </a:solidFill>
              </a:rPr>
              <a:t> (1:24-28)</a:t>
            </a:r>
          </a:p>
        </p:txBody>
      </p:sp>
      <p:sp>
        <p:nvSpPr>
          <p:cNvPr id="14" name="Rectangle 13">
            <a:extLst>
              <a:ext uri="{FF2B5EF4-FFF2-40B4-BE49-F238E27FC236}">
                <a16:creationId xmlns:a16="http://schemas.microsoft.com/office/drawing/2014/main" id="{CFDF506A-FD4E-4BBC-A10A-DEB94F9B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732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3" descr="A screenshot of a cell phone&#10;&#10;Description generated with very high confidence">
            <a:extLst>
              <a:ext uri="{FF2B5EF4-FFF2-40B4-BE49-F238E27FC236}">
                <a16:creationId xmlns:a16="http://schemas.microsoft.com/office/drawing/2014/main" id="{B7F94289-873F-4B62-9A76-231FCF17BE03}"/>
              </a:ext>
            </a:extLst>
          </p:cNvPr>
          <p:cNvPicPr>
            <a:picLocks noGrp="1" noChangeAspect="1"/>
          </p:cNvPicPr>
          <p:nvPr>
            <p:ph idx="1"/>
          </p:nvPr>
        </p:nvPicPr>
        <p:blipFill>
          <a:blip r:embed="rId2"/>
          <a:stretch>
            <a:fillRect/>
          </a:stretch>
        </p:blipFill>
        <p:spPr>
          <a:xfrm>
            <a:off x="2156783" y="494988"/>
            <a:ext cx="7878430" cy="4720479"/>
          </a:xfrm>
          <a:prstGeom prst="rect">
            <a:avLst/>
          </a:prstGeom>
        </p:spPr>
      </p:pic>
      <p:sp>
        <p:nvSpPr>
          <p:cNvPr id="16" name="Rectangle 15">
            <a:extLst>
              <a:ext uri="{FF2B5EF4-FFF2-40B4-BE49-F238E27FC236}">
                <a16:creationId xmlns:a16="http://schemas.microsoft.com/office/drawing/2014/main" id="{3571FB1B-4FFC-43D6-8121-390B3A44E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3369"/>
            <a:ext cx="12192000" cy="4846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3454312"/>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6E37985-09B8-4F09-93C7-44CB3EDE52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6198"/>
            <a:ext cx="12192000" cy="600560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3">
            <a:extLst>
              <a:ext uri="{FF2B5EF4-FFF2-40B4-BE49-F238E27FC236}">
                <a16:creationId xmlns:a16="http://schemas.microsoft.com/office/drawing/2014/main" id="{8C800C2B-6D56-406D-B35B-3FCE19CE4934}"/>
              </a:ext>
            </a:extLst>
          </p:cNvPr>
          <p:cNvPicPr>
            <a:picLocks noGrp="1" noChangeAspect="1"/>
          </p:cNvPicPr>
          <p:nvPr>
            <p:ph idx="1"/>
          </p:nvPr>
        </p:nvPicPr>
        <p:blipFill>
          <a:blip r:embed="rId2"/>
          <a:stretch>
            <a:fillRect/>
          </a:stretch>
        </p:blipFill>
        <p:spPr>
          <a:xfrm>
            <a:off x="1391520" y="745236"/>
            <a:ext cx="9408960" cy="5367528"/>
          </a:xfrm>
          <a:prstGeom prst="rect">
            <a:avLst/>
          </a:prstGeom>
        </p:spPr>
      </p:pic>
    </p:spTree>
    <p:extLst>
      <p:ext uri="{BB962C8B-B14F-4D97-AF65-F5344CB8AC3E}">
        <p14:creationId xmlns:p14="http://schemas.microsoft.com/office/powerpoint/2010/main" val="265572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84389-B898-4E79-B33C-171B83CD4B25}"/>
              </a:ext>
            </a:extLst>
          </p:cNvPr>
          <p:cNvSpPr>
            <a:spLocks noGrp="1"/>
          </p:cNvSpPr>
          <p:nvPr>
            <p:ph type="title"/>
          </p:nvPr>
        </p:nvSpPr>
        <p:spPr>
          <a:xfrm>
            <a:off x="1202919" y="284175"/>
            <a:ext cx="9784080" cy="7270511"/>
          </a:xfrm>
        </p:spPr>
        <p:txBody>
          <a:bodyPr>
            <a:normAutofit/>
          </a:bodyPr>
          <a:lstStyle/>
          <a:p>
            <a:r>
              <a:rPr lang="en-US" sz="4900" dirty="0">
                <a:solidFill>
                  <a:schemeClr val="tx1"/>
                </a:solidFill>
              </a:rPr>
              <a:t>True displays of integrity set the believer apart in a nonbelieving world.</a:t>
            </a:r>
            <a:br>
              <a:rPr lang="en-US" sz="4900" dirty="0"/>
            </a:br>
            <a:endParaRPr lang="en-US" dirty="0"/>
          </a:p>
        </p:txBody>
      </p:sp>
      <p:sp>
        <p:nvSpPr>
          <p:cNvPr id="3" name="Content Placeholder 2">
            <a:extLst>
              <a:ext uri="{FF2B5EF4-FFF2-40B4-BE49-F238E27FC236}">
                <a16:creationId xmlns:a16="http://schemas.microsoft.com/office/drawing/2014/main" id="{07F611A4-1C98-4377-B173-0B034BDF721D}"/>
              </a:ext>
            </a:extLst>
          </p:cNvPr>
          <p:cNvSpPr>
            <a:spLocks noGrp="1"/>
          </p:cNvSpPr>
          <p:nvPr>
            <p:ph idx="1"/>
          </p:nvPr>
        </p:nvSpPr>
        <p:spPr/>
        <p:txBody>
          <a:bodyPr>
            <a:normAutofit/>
          </a:bodyPr>
          <a:lstStyle/>
          <a:p>
            <a:endParaRPr lang="en-US" sz="3600" dirty="0"/>
          </a:p>
        </p:txBody>
      </p:sp>
    </p:spTree>
    <p:extLst>
      <p:ext uri="{BB962C8B-B14F-4D97-AF65-F5344CB8AC3E}">
        <p14:creationId xmlns:p14="http://schemas.microsoft.com/office/powerpoint/2010/main" val="3042773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47337-0C5D-4561-BFD8-A9C1B732BBC7}"/>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FDCC970-52B7-476E-A28C-124B5D39884D}"/>
              </a:ext>
            </a:extLst>
          </p:cNvPr>
          <p:cNvSpPr>
            <a:spLocks noGrp="1"/>
          </p:cNvSpPr>
          <p:nvPr>
            <p:ph idx="1"/>
          </p:nvPr>
        </p:nvSpPr>
        <p:spPr/>
        <p:txBody>
          <a:bodyPr>
            <a:normAutofit/>
          </a:bodyPr>
          <a:lstStyle/>
          <a:p>
            <a:r>
              <a:rPr lang="en-US" sz="3600" dirty="0"/>
              <a:t>James Patterson and Peter Kim conducted an interesting survey and recorded the results in a book called The Day America Told the Truth. They asked people what they would be willing to do for $10,000,000.</a:t>
            </a:r>
          </a:p>
        </p:txBody>
      </p:sp>
    </p:spTree>
    <p:extLst>
      <p:ext uri="{BB962C8B-B14F-4D97-AF65-F5344CB8AC3E}">
        <p14:creationId xmlns:p14="http://schemas.microsoft.com/office/powerpoint/2010/main" val="3847515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47337-0C5D-4561-BFD8-A9C1B732BBC7}"/>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FDCC970-52B7-476E-A28C-124B5D39884D}"/>
              </a:ext>
            </a:extLst>
          </p:cNvPr>
          <p:cNvSpPr>
            <a:spLocks noGrp="1"/>
          </p:cNvSpPr>
          <p:nvPr>
            <p:ph idx="1"/>
          </p:nvPr>
        </p:nvSpPr>
        <p:spPr>
          <a:xfrm>
            <a:off x="1202919" y="1792936"/>
            <a:ext cx="10205310" cy="4780888"/>
          </a:xfrm>
        </p:spPr>
        <p:txBody>
          <a:bodyPr>
            <a:normAutofit lnSpcReduction="10000"/>
          </a:bodyPr>
          <a:lstStyle/>
          <a:p>
            <a:r>
              <a:rPr lang="en-US" sz="3600" dirty="0"/>
              <a:t>25% said they would abandon their family. </a:t>
            </a:r>
          </a:p>
          <a:p>
            <a:r>
              <a:rPr lang="en-US" sz="3600" dirty="0"/>
              <a:t>25% said they would abandon their church. </a:t>
            </a:r>
          </a:p>
          <a:p>
            <a:r>
              <a:rPr lang="en-US" sz="3600" dirty="0"/>
              <a:t>23% said they would become prostitutes for a        week or longer.</a:t>
            </a:r>
          </a:p>
          <a:p>
            <a:r>
              <a:rPr lang="en-US" sz="3600" dirty="0"/>
              <a:t> 16% said they would leave their spouse. </a:t>
            </a:r>
          </a:p>
          <a:p>
            <a:r>
              <a:rPr lang="en-US" sz="3600" dirty="0"/>
              <a:t>10% said they would lie to let a murderer go free. </a:t>
            </a:r>
          </a:p>
          <a:p>
            <a:r>
              <a:rPr lang="en-US" sz="3600" dirty="0"/>
              <a:t>7% said they would kill a stranger. </a:t>
            </a:r>
            <a:br>
              <a:rPr lang="en-US" sz="3600" dirty="0"/>
            </a:br>
            <a:r>
              <a:rPr lang="en-US" sz="3600" dirty="0"/>
              <a:t>3% said they would put their kids up for adoption.</a:t>
            </a:r>
          </a:p>
        </p:txBody>
      </p:sp>
    </p:spTree>
    <p:extLst>
      <p:ext uri="{BB962C8B-B14F-4D97-AF65-F5344CB8AC3E}">
        <p14:creationId xmlns:p14="http://schemas.microsoft.com/office/powerpoint/2010/main" val="3366691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08789-3129-48EE-B5C3-3982A9EA6749}"/>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7C657119-5351-4CA2-8408-92E3CAC233A3}"/>
              </a:ext>
            </a:extLst>
          </p:cNvPr>
          <p:cNvPicPr>
            <a:picLocks noGrp="1" noChangeAspect="1"/>
          </p:cNvPicPr>
          <p:nvPr>
            <p:ph idx="1"/>
          </p:nvPr>
        </p:nvPicPr>
        <p:blipFill>
          <a:blip r:embed="rId2"/>
          <a:stretch>
            <a:fillRect/>
          </a:stretch>
        </p:blipFill>
        <p:spPr>
          <a:xfrm>
            <a:off x="3458817" y="306682"/>
            <a:ext cx="4535528" cy="6551317"/>
          </a:xfrm>
          <a:prstGeom prst="rect">
            <a:avLst/>
          </a:prstGeom>
        </p:spPr>
      </p:pic>
    </p:spTree>
    <p:extLst>
      <p:ext uri="{BB962C8B-B14F-4D97-AF65-F5344CB8AC3E}">
        <p14:creationId xmlns:p14="http://schemas.microsoft.com/office/powerpoint/2010/main" val="2302026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47337-0C5D-4561-BFD8-A9C1B732BBC7}"/>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FDCC970-52B7-476E-A28C-124B5D39884D}"/>
              </a:ext>
            </a:extLst>
          </p:cNvPr>
          <p:cNvSpPr>
            <a:spLocks noGrp="1"/>
          </p:cNvSpPr>
          <p:nvPr>
            <p:ph idx="1"/>
          </p:nvPr>
        </p:nvSpPr>
        <p:spPr>
          <a:xfrm>
            <a:off x="1202919" y="2077112"/>
            <a:ext cx="10205310" cy="4780888"/>
          </a:xfrm>
        </p:spPr>
        <p:txBody>
          <a:bodyPr>
            <a:normAutofit/>
          </a:bodyPr>
          <a:lstStyle/>
          <a:p>
            <a:pPr marL="0" indent="0">
              <a:buNone/>
            </a:pPr>
            <a:r>
              <a:rPr lang="en-US" sz="3600" dirty="0"/>
              <a:t> Hannah had that rare trait of integrity and it enabled her to  become an unlikely hero. The  promise that she made and kept changed the history of Israel.</a:t>
            </a:r>
          </a:p>
          <a:p>
            <a:pPr marL="0" indent="0">
              <a:buNone/>
            </a:pPr>
            <a:r>
              <a:rPr lang="en-US" sz="3600" dirty="0"/>
              <a:t>.</a:t>
            </a:r>
          </a:p>
        </p:txBody>
      </p:sp>
      <p:pic>
        <p:nvPicPr>
          <p:cNvPr id="4" name="Picture 3">
            <a:extLst>
              <a:ext uri="{FF2B5EF4-FFF2-40B4-BE49-F238E27FC236}">
                <a16:creationId xmlns:a16="http://schemas.microsoft.com/office/drawing/2014/main" id="{555C3080-2456-4446-A109-551441B7A4A2}"/>
              </a:ext>
            </a:extLst>
          </p:cNvPr>
          <p:cNvPicPr>
            <a:picLocks noChangeAspect="1"/>
          </p:cNvPicPr>
          <p:nvPr/>
        </p:nvPicPr>
        <p:blipFill>
          <a:blip r:embed="rId2"/>
          <a:stretch>
            <a:fillRect/>
          </a:stretch>
        </p:blipFill>
        <p:spPr>
          <a:xfrm>
            <a:off x="5632971" y="3678118"/>
            <a:ext cx="5181208" cy="3179882"/>
          </a:xfrm>
          <a:prstGeom prst="rect">
            <a:avLst/>
          </a:prstGeom>
        </p:spPr>
      </p:pic>
    </p:spTree>
    <p:extLst>
      <p:ext uri="{BB962C8B-B14F-4D97-AF65-F5344CB8AC3E}">
        <p14:creationId xmlns:p14="http://schemas.microsoft.com/office/powerpoint/2010/main" val="2824836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2118-A59C-421C-B912-0C9AC7BDF386}"/>
              </a:ext>
            </a:extLst>
          </p:cNvPr>
          <p:cNvSpPr>
            <a:spLocks noGrp="1"/>
          </p:cNvSpPr>
          <p:nvPr>
            <p:ph type="title"/>
          </p:nvPr>
        </p:nvSpPr>
        <p:spPr/>
        <p:txBody>
          <a:bodyPr/>
          <a:lstStyle/>
          <a:p>
            <a:r>
              <a:rPr lang="en-US" dirty="0"/>
              <a:t>1. Integrity sets us </a:t>
            </a:r>
            <a:r>
              <a:rPr lang="en-US" u="sng" dirty="0"/>
              <a:t>APART</a:t>
            </a:r>
            <a:r>
              <a:rPr lang="en-US" dirty="0"/>
              <a:t> (1:22-23). </a:t>
            </a:r>
          </a:p>
        </p:txBody>
      </p:sp>
      <p:sp>
        <p:nvSpPr>
          <p:cNvPr id="3" name="Content Placeholder 2">
            <a:extLst>
              <a:ext uri="{FF2B5EF4-FFF2-40B4-BE49-F238E27FC236}">
                <a16:creationId xmlns:a16="http://schemas.microsoft.com/office/drawing/2014/main" id="{7F213EA5-B316-44CC-BCA6-3AC6E2CED912}"/>
              </a:ext>
            </a:extLst>
          </p:cNvPr>
          <p:cNvSpPr>
            <a:spLocks noGrp="1"/>
          </p:cNvSpPr>
          <p:nvPr>
            <p:ph idx="1"/>
          </p:nvPr>
        </p:nvSpPr>
        <p:spPr/>
        <p:txBody>
          <a:bodyPr/>
          <a:lstStyle/>
          <a:p>
            <a:r>
              <a:rPr lang="en-US" sz="3600" dirty="0"/>
              <a:t>Hannah was different from most people in that she was willing to keep her promise. She became an unlikely hero because of  her integrity</a:t>
            </a:r>
            <a:r>
              <a:rPr lang="en-US" dirty="0"/>
              <a:t>. </a:t>
            </a:r>
          </a:p>
        </p:txBody>
      </p:sp>
      <p:pic>
        <p:nvPicPr>
          <p:cNvPr id="4" name="Picture 3">
            <a:extLst>
              <a:ext uri="{FF2B5EF4-FFF2-40B4-BE49-F238E27FC236}">
                <a16:creationId xmlns:a16="http://schemas.microsoft.com/office/drawing/2014/main" id="{27BF2F97-F6AD-4D32-A20C-75E4AB08E3C8}"/>
              </a:ext>
            </a:extLst>
          </p:cNvPr>
          <p:cNvPicPr>
            <a:picLocks noChangeAspect="1"/>
          </p:cNvPicPr>
          <p:nvPr/>
        </p:nvPicPr>
        <p:blipFill>
          <a:blip r:embed="rId2"/>
          <a:stretch>
            <a:fillRect/>
          </a:stretch>
        </p:blipFill>
        <p:spPr>
          <a:xfrm>
            <a:off x="4913021" y="3854028"/>
            <a:ext cx="6073978" cy="2582636"/>
          </a:xfrm>
          <a:prstGeom prst="rect">
            <a:avLst/>
          </a:prstGeom>
        </p:spPr>
      </p:pic>
    </p:spTree>
    <p:extLst>
      <p:ext uri="{BB962C8B-B14F-4D97-AF65-F5344CB8AC3E}">
        <p14:creationId xmlns:p14="http://schemas.microsoft.com/office/powerpoint/2010/main" val="2562467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A549F-B6EA-477B-BF42-D1130C52C0D1}"/>
              </a:ext>
            </a:extLst>
          </p:cNvPr>
          <p:cNvSpPr>
            <a:spLocks noGrp="1"/>
          </p:cNvSpPr>
          <p:nvPr>
            <p:ph type="title"/>
          </p:nvPr>
        </p:nvSpPr>
        <p:spPr/>
        <p:txBody>
          <a:bodyPr>
            <a:normAutofit fontScale="90000"/>
          </a:bodyPr>
          <a:lstStyle/>
          <a:p>
            <a:r>
              <a:rPr lang="en-US" dirty="0"/>
              <a:t>How many teenagers are sexually active?</a:t>
            </a:r>
            <a:br>
              <a:rPr lang="en-US" dirty="0"/>
            </a:br>
            <a:endParaRPr lang="en-US" dirty="0"/>
          </a:p>
        </p:txBody>
      </p:sp>
      <p:sp>
        <p:nvSpPr>
          <p:cNvPr id="3" name="Content Placeholder 2">
            <a:extLst>
              <a:ext uri="{FF2B5EF4-FFF2-40B4-BE49-F238E27FC236}">
                <a16:creationId xmlns:a16="http://schemas.microsoft.com/office/drawing/2014/main" id="{6514A5F8-462F-4FD7-8D2F-18CA056340B6}"/>
              </a:ext>
            </a:extLst>
          </p:cNvPr>
          <p:cNvSpPr>
            <a:spLocks noGrp="1"/>
          </p:cNvSpPr>
          <p:nvPr>
            <p:ph idx="1"/>
          </p:nvPr>
        </p:nvSpPr>
        <p:spPr/>
        <p:txBody>
          <a:bodyPr/>
          <a:lstStyle/>
          <a:p>
            <a:r>
              <a:rPr lang="en-US" sz="3600" dirty="0"/>
              <a:t>In the United States, 46 percent of all high school age students, and 62 percent of high school seniors, have had sexual intercourse; almost </a:t>
            </a:r>
            <a:r>
              <a:rPr lang="en-US" sz="3600" b="1" dirty="0"/>
              <a:t>nine million teens</a:t>
            </a:r>
            <a:r>
              <a:rPr lang="en-US" sz="3600" dirty="0"/>
              <a:t> have already had sex</a:t>
            </a:r>
          </a:p>
          <a:p>
            <a:endParaRPr lang="en-US" dirty="0"/>
          </a:p>
        </p:txBody>
      </p:sp>
    </p:spTree>
    <p:extLst>
      <p:ext uri="{BB962C8B-B14F-4D97-AF65-F5344CB8AC3E}">
        <p14:creationId xmlns:p14="http://schemas.microsoft.com/office/powerpoint/2010/main" val="246723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A549F-B6EA-477B-BF42-D1130C52C0D1}"/>
              </a:ext>
            </a:extLst>
          </p:cNvPr>
          <p:cNvSpPr>
            <a:spLocks noGrp="1"/>
          </p:cNvSpPr>
          <p:nvPr>
            <p:ph type="title"/>
          </p:nvPr>
        </p:nvSpPr>
        <p:spPr/>
        <p:txBody>
          <a:bodyPr>
            <a:normAutofit/>
          </a:bodyPr>
          <a:lstStyle/>
          <a:p>
            <a:r>
              <a:rPr lang="en-US" dirty="0"/>
              <a:t>Godly Response-</a:t>
            </a:r>
            <a:br>
              <a:rPr lang="en-US" dirty="0"/>
            </a:br>
            <a:endParaRPr lang="en-US" dirty="0"/>
          </a:p>
        </p:txBody>
      </p:sp>
      <p:sp>
        <p:nvSpPr>
          <p:cNvPr id="3" name="Content Placeholder 2">
            <a:extLst>
              <a:ext uri="{FF2B5EF4-FFF2-40B4-BE49-F238E27FC236}">
                <a16:creationId xmlns:a16="http://schemas.microsoft.com/office/drawing/2014/main" id="{6514A5F8-462F-4FD7-8D2F-18CA056340B6}"/>
              </a:ext>
            </a:extLst>
          </p:cNvPr>
          <p:cNvSpPr>
            <a:spLocks noGrp="1"/>
          </p:cNvSpPr>
          <p:nvPr>
            <p:ph idx="1"/>
          </p:nvPr>
        </p:nvSpPr>
        <p:spPr/>
        <p:txBody>
          <a:bodyPr/>
          <a:lstStyle/>
          <a:p>
            <a:pPr marL="0" indent="0">
              <a:buNone/>
            </a:pPr>
            <a:r>
              <a:rPr lang="en-US" sz="3600" dirty="0"/>
              <a:t>Some of you may look at those results and may say:</a:t>
            </a:r>
            <a:br>
              <a:rPr lang="en-US" sz="3600" dirty="0"/>
            </a:br>
            <a:br>
              <a:rPr lang="en-US" sz="3600" dirty="0"/>
            </a:br>
            <a:r>
              <a:rPr lang="en-US" sz="3600" dirty="0"/>
              <a:t>“See, that’s not fair, I’m missing out”</a:t>
            </a:r>
          </a:p>
          <a:p>
            <a:pPr marL="0" indent="0">
              <a:buNone/>
            </a:pPr>
            <a:r>
              <a:rPr lang="en-US" sz="3600" dirty="0"/>
              <a:t>“Everybody’s doing it”</a:t>
            </a:r>
          </a:p>
          <a:p>
            <a:pPr marL="0" indent="0">
              <a:buNone/>
            </a:pPr>
            <a:r>
              <a:rPr lang="en-US" sz="3600" dirty="0"/>
              <a:t>You just don’t understand the pressure”</a:t>
            </a:r>
          </a:p>
          <a:p>
            <a:endParaRPr lang="en-US" dirty="0"/>
          </a:p>
        </p:txBody>
      </p:sp>
    </p:spTree>
    <p:extLst>
      <p:ext uri="{BB962C8B-B14F-4D97-AF65-F5344CB8AC3E}">
        <p14:creationId xmlns:p14="http://schemas.microsoft.com/office/powerpoint/2010/main" val="32139818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Custom 1">
      <a:dk1>
        <a:srgbClr val="2C2C2C"/>
      </a:dk1>
      <a:lt1>
        <a:srgbClr val="2C2C2C"/>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447</Words>
  <Application>Microsoft Office PowerPoint</Application>
  <PresentationFormat>Widescreen</PresentationFormat>
  <Paragraphs>32</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Agency FB</vt:lpstr>
      <vt:lpstr>Arial Black</vt:lpstr>
      <vt:lpstr>Calibri</vt:lpstr>
      <vt:lpstr>Franklin Gothic Book</vt:lpstr>
      <vt:lpstr>Franklin Gothic Medium</vt:lpstr>
      <vt:lpstr>Wingdings</vt:lpstr>
      <vt:lpstr>Banded</vt:lpstr>
      <vt:lpstr>Hannah-  The Promise-maker- When integrity changed her Life</vt:lpstr>
      <vt:lpstr>True displays of integrity set the believer apart in a nonbelieving world. </vt:lpstr>
      <vt:lpstr>PowerPoint Presentation</vt:lpstr>
      <vt:lpstr>PowerPoint Presentation</vt:lpstr>
      <vt:lpstr>PowerPoint Presentation</vt:lpstr>
      <vt:lpstr>PowerPoint Presentation</vt:lpstr>
      <vt:lpstr>1. Integrity sets us APART (1:22-23). </vt:lpstr>
      <vt:lpstr>How many teenagers are sexually active? </vt:lpstr>
      <vt:lpstr>Godly Response- </vt:lpstr>
      <vt:lpstr>“Be holy, for I am holy.” 1 Peter 1:16</vt:lpstr>
      <vt:lpstr>PowerPoint Presentation</vt:lpstr>
      <vt:lpstr> Integrity is never EAsy (1:24-28)</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Hannah-  The Promise-maker- When integrity changed her Life</dc:title>
  <dc:creator>Josiah Gutierrez</dc:creator>
  <cp:lastModifiedBy>Josiah Gutierrez</cp:lastModifiedBy>
  <cp:revision>1</cp:revision>
  <dcterms:created xsi:type="dcterms:W3CDTF">2018-10-21T04:24:45Z</dcterms:created>
  <dcterms:modified xsi:type="dcterms:W3CDTF">2018-10-21T04:38:30Z</dcterms:modified>
</cp:coreProperties>
</file>