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5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422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AFFAF7B-B668-4FF9-AAA4-85600A52E3AC}" type="datetimeFigureOut">
              <a:rPr lang="es-MX" smtClean="0"/>
              <a:pPr/>
              <a:t>13/11/2021</a:t>
            </a:fld>
            <a:endParaRPr lang="es-MX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MX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A04A9C-8867-44D7-99D5-0D2272F8EE32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MX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7A04A9C-8867-44D7-99D5-0D2272F8EE32}" type="slidenum">
              <a:rPr lang="es-MX" smtClean="0"/>
              <a:pPr/>
              <a:t>13</a:t>
            </a:fld>
            <a:endParaRPr lang="es-MX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1D773B6-F007-43A8-A04F-1A4AD9056EF4}" type="datetimeFigureOut">
              <a:rPr lang="es-MX" smtClean="0"/>
              <a:pPr/>
              <a:t>13/11/2021</a:t>
            </a:fld>
            <a:endParaRPr lang="es-MX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FB29EB87-D52E-4894-A047-6036202CFBA4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D773B6-F007-43A8-A04F-1A4AD9056EF4}" type="datetimeFigureOut">
              <a:rPr lang="es-MX" smtClean="0"/>
              <a:pPr/>
              <a:t>13/11/2021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9EB87-D52E-4894-A047-6036202CFBA4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D773B6-F007-43A8-A04F-1A4AD9056EF4}" type="datetimeFigureOut">
              <a:rPr lang="es-MX" smtClean="0"/>
              <a:pPr/>
              <a:t>13/11/2021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9EB87-D52E-4894-A047-6036202CFBA4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D773B6-F007-43A8-A04F-1A4AD9056EF4}" type="datetimeFigureOut">
              <a:rPr lang="es-MX" smtClean="0"/>
              <a:pPr/>
              <a:t>13/11/2021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9EB87-D52E-4894-A047-6036202CFBA4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D773B6-F007-43A8-A04F-1A4AD9056EF4}" type="datetimeFigureOut">
              <a:rPr lang="es-MX" smtClean="0"/>
              <a:pPr/>
              <a:t>13/11/2021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9EB87-D52E-4894-A047-6036202CFBA4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D773B6-F007-43A8-A04F-1A4AD9056EF4}" type="datetimeFigureOut">
              <a:rPr lang="es-MX" smtClean="0"/>
              <a:pPr/>
              <a:t>13/11/2021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9EB87-D52E-4894-A047-6036202CFBA4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D773B6-F007-43A8-A04F-1A4AD9056EF4}" type="datetimeFigureOut">
              <a:rPr lang="es-MX" smtClean="0"/>
              <a:pPr/>
              <a:t>13/11/2021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9EB87-D52E-4894-A047-6036202CFBA4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D773B6-F007-43A8-A04F-1A4AD9056EF4}" type="datetimeFigureOut">
              <a:rPr lang="es-MX" smtClean="0"/>
              <a:pPr/>
              <a:t>13/11/2021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9EB87-D52E-4894-A047-6036202CFBA4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1D773B6-F007-43A8-A04F-1A4AD9056EF4}" type="datetimeFigureOut">
              <a:rPr lang="es-MX" smtClean="0"/>
              <a:pPr/>
              <a:t>13/11/2021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9EB87-D52E-4894-A047-6036202CFBA4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1D773B6-F007-43A8-A04F-1A4AD9056EF4}" type="datetimeFigureOut">
              <a:rPr lang="es-MX" smtClean="0"/>
              <a:pPr/>
              <a:t>13/11/2021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B29EB87-D52E-4894-A047-6036202CFBA4}" type="slidenum">
              <a:rPr lang="es-MX" smtClean="0"/>
              <a:pPr/>
              <a:t>‹#›</a:t>
            </a:fld>
            <a:endParaRPr lang="es-MX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1D773B6-F007-43A8-A04F-1A4AD9056EF4}" type="datetimeFigureOut">
              <a:rPr lang="es-MX" smtClean="0"/>
              <a:pPr/>
              <a:t>13/11/2021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FB29EB87-D52E-4894-A047-6036202CFBA4}" type="slidenum">
              <a:rPr lang="es-MX" smtClean="0"/>
              <a:pPr/>
              <a:t>‹#›</a:t>
            </a:fld>
            <a:endParaRPr lang="es-MX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1D773B6-F007-43A8-A04F-1A4AD9056EF4}" type="datetimeFigureOut">
              <a:rPr lang="es-MX" smtClean="0"/>
              <a:pPr/>
              <a:t>13/11/2021</a:t>
            </a:fld>
            <a:endParaRPr lang="es-MX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s-MX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FB29EB87-D52E-4894-A047-6036202CFBA4}" type="slidenum">
              <a:rPr lang="es-MX" smtClean="0"/>
              <a:pPr/>
              <a:t>‹#›</a:t>
            </a:fld>
            <a:endParaRPr lang="es-MX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s-MX" dirty="0"/>
              <a:t> </a:t>
            </a:r>
            <a:r>
              <a:rPr lang="es-MX" dirty="0" smtClean="0"/>
              <a:t>      La Familia Que Agrada A Dios				</a:t>
            </a:r>
            <a:endParaRPr lang="es-MX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MX" dirty="0" smtClean="0"/>
              <a:t>Conferencia Familiar</a:t>
            </a:r>
          </a:p>
          <a:p>
            <a:r>
              <a:rPr lang="es-MX" dirty="0" smtClean="0"/>
              <a:t>El Matrimonio Que Agrada A Dios</a:t>
            </a:r>
            <a:endParaRPr lang="es-MX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s-MX" dirty="0" smtClean="0"/>
              <a:t>	</a:t>
            </a:r>
            <a:r>
              <a:rPr lang="es-MX" i="1" u="sng" dirty="0" smtClean="0"/>
              <a:t>Necesidades de la Esposa</a:t>
            </a:r>
          </a:p>
          <a:p>
            <a:pPr>
              <a:buNone/>
            </a:pPr>
            <a:r>
              <a:rPr lang="es-MX" dirty="0" smtClean="0"/>
              <a:t>	</a:t>
            </a:r>
            <a:r>
              <a:rPr lang="es-MX" b="1" dirty="0" smtClean="0"/>
              <a:t>Comunicación</a:t>
            </a:r>
          </a:p>
          <a:p>
            <a:r>
              <a:rPr lang="es-MX" dirty="0" smtClean="0"/>
              <a:t>Hable con ella al nivel de sus sentimientos.</a:t>
            </a:r>
          </a:p>
          <a:p>
            <a:r>
              <a:rPr lang="es-MX" dirty="0" smtClean="0"/>
              <a:t>Escúchela con interés y cuidado.</a:t>
            </a:r>
          </a:p>
          <a:p>
            <a:r>
              <a:rPr lang="es-MX" dirty="0" smtClean="0"/>
              <a:t>Anímela y alabe lo positivo de su carácter, Efe 4:29.</a:t>
            </a:r>
          </a:p>
          <a:p>
            <a:pPr>
              <a:buNone/>
            </a:pPr>
            <a:r>
              <a:rPr lang="es-MX" dirty="0" smtClean="0"/>
              <a:t>	</a:t>
            </a:r>
            <a:r>
              <a:rPr lang="es-MX" b="1" dirty="0" smtClean="0"/>
              <a:t>Honestidad</a:t>
            </a:r>
          </a:p>
          <a:p>
            <a:r>
              <a:rPr lang="es-MX" dirty="0" smtClean="0"/>
              <a:t>Siempre hable con la verdad.</a:t>
            </a:r>
          </a:p>
          <a:p>
            <a:r>
              <a:rPr lang="es-MX" dirty="0" smtClean="0"/>
              <a:t>Comparta sus pensamientos, y deseos verdaderos.</a:t>
            </a:r>
          </a:p>
          <a:p>
            <a:r>
              <a:rPr lang="es-MX" dirty="0" smtClean="0"/>
              <a:t>Discuta con ella sus planes y actividades con toda claridad.</a:t>
            </a:r>
          </a:p>
          <a:p>
            <a:pPr>
              <a:buNone/>
            </a:pPr>
            <a:r>
              <a:rPr lang="es-MX" dirty="0" smtClean="0"/>
              <a:t>	</a:t>
            </a:r>
            <a:r>
              <a:rPr lang="es-MX" i="1" dirty="0" smtClean="0"/>
              <a:t>“Besados serán los labios del que responde palabras rectas.” </a:t>
            </a:r>
            <a:r>
              <a:rPr lang="es-MX" dirty="0" smtClean="0"/>
              <a:t>Pro 24:26.</a:t>
            </a:r>
            <a:endParaRPr lang="es-MX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Relación Matrimonial</a:t>
            </a:r>
            <a:endParaRPr lang="es-MX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MX" dirty="0" smtClean="0"/>
              <a:t>	</a:t>
            </a:r>
            <a:r>
              <a:rPr lang="es-MX" i="1" u="sng" dirty="0" smtClean="0"/>
              <a:t>Necesidades de la Esposa</a:t>
            </a:r>
          </a:p>
          <a:p>
            <a:pPr>
              <a:buNone/>
            </a:pPr>
            <a:r>
              <a:rPr lang="es-MX" b="1" dirty="0" smtClean="0"/>
              <a:t>	Seguridad Económica</a:t>
            </a:r>
          </a:p>
          <a:p>
            <a:r>
              <a:rPr lang="es-MX" dirty="0" smtClean="0"/>
              <a:t>Cumpla con su responsabilidad financiera.</a:t>
            </a:r>
          </a:p>
          <a:p>
            <a:r>
              <a:rPr lang="es-MX" dirty="0" smtClean="0"/>
              <a:t>Consúltela en cuanto a la forma de usar el dinero.</a:t>
            </a:r>
          </a:p>
          <a:p>
            <a:r>
              <a:rPr lang="es-MX" dirty="0" smtClean="0"/>
              <a:t>Preparen juntos un presupuesto que incluya el futuro.</a:t>
            </a:r>
          </a:p>
          <a:p>
            <a:pPr>
              <a:buNone/>
            </a:pPr>
            <a:r>
              <a:rPr lang="es-MX" b="1" dirty="0" smtClean="0"/>
              <a:t>	</a:t>
            </a:r>
            <a:r>
              <a:rPr lang="es-MX" i="1" dirty="0" smtClean="0"/>
              <a:t>“porque si alguno no provee para los suyos, y mayormente para los de su casa, ha negado la fe, y es peor que un incrédulo.”</a:t>
            </a:r>
            <a:r>
              <a:rPr lang="es-MX" b="1" i="1" dirty="0" smtClean="0"/>
              <a:t>  </a:t>
            </a:r>
            <a:r>
              <a:rPr lang="es-MX" dirty="0" smtClean="0"/>
              <a:t>I Tim 5:8.</a:t>
            </a:r>
            <a:endParaRPr lang="es-MX" b="1" i="1" dirty="0" smtClean="0"/>
          </a:p>
          <a:p>
            <a:pPr>
              <a:buNone/>
            </a:pPr>
            <a:endParaRPr lang="es-MX" b="1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Relación Matrimonial</a:t>
            </a:r>
            <a:endParaRPr lang="es-MX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MX" dirty="0" smtClean="0"/>
              <a:t>	</a:t>
            </a:r>
            <a:r>
              <a:rPr lang="es-MX" i="1" u="sng" dirty="0" smtClean="0"/>
              <a:t>Necesidades de la Esposa</a:t>
            </a:r>
          </a:p>
          <a:p>
            <a:pPr>
              <a:buNone/>
            </a:pPr>
            <a:r>
              <a:rPr lang="es-MX" b="1" dirty="0" smtClean="0"/>
              <a:t>	Compromiso</a:t>
            </a:r>
          </a:p>
          <a:p>
            <a:r>
              <a:rPr lang="es-MX" dirty="0" smtClean="0"/>
              <a:t>Haga de su esposa y familia su prioridad principal.</a:t>
            </a:r>
          </a:p>
          <a:p>
            <a:r>
              <a:rPr lang="es-MX" dirty="0" smtClean="0"/>
              <a:t>Planee pasar tiempo de calidad y cantidad con ella a solas.</a:t>
            </a:r>
          </a:p>
          <a:p>
            <a:r>
              <a:rPr lang="es-MX" dirty="0" smtClean="0"/>
              <a:t>Verbalice con frecuencia su compromiso con ella.</a:t>
            </a:r>
          </a:p>
          <a:p>
            <a:pPr>
              <a:buNone/>
            </a:pPr>
            <a:r>
              <a:rPr lang="es-MX" dirty="0" smtClean="0"/>
              <a:t>	</a:t>
            </a:r>
            <a:r>
              <a:rPr lang="es-MX" i="1" dirty="0" smtClean="0"/>
              <a:t>“Honroso sea en todos el matrimonio, y el lecho sin mancilla; pero a los fornicarios y a los adúlteros los juzgara Dios.” </a:t>
            </a:r>
            <a:r>
              <a:rPr lang="es-MX" dirty="0" smtClean="0"/>
              <a:t>He 13:4.</a:t>
            </a:r>
            <a:endParaRPr lang="es-MX" i="1" dirty="0" smtClean="0"/>
          </a:p>
          <a:p>
            <a:endParaRPr lang="es-MX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Relación Matrimonial</a:t>
            </a:r>
            <a:endParaRPr lang="es-MX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s-MX" b="1" dirty="0" smtClean="0"/>
              <a:t>	Preguntas Sobre El Matrimonio 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>
                <a:latin typeface="Lucida Sans Unicode"/>
                <a:cs typeface="Lucida Sans Unicode"/>
              </a:rPr>
              <a:t>¿Cuáles son las prioridades en tu matrimonio?</a:t>
            </a:r>
            <a:r>
              <a:rPr lang="es-MX" b="1" dirty="0" smtClean="0"/>
              <a:t>  </a:t>
            </a:r>
            <a:r>
              <a:rPr lang="es-MX" b="1" dirty="0" smtClean="0">
                <a:latin typeface="Lucida Sans Unicode"/>
                <a:cs typeface="Lucida Sans Unicode"/>
              </a:rPr>
              <a:t>¿</a:t>
            </a:r>
            <a:r>
              <a:rPr lang="es-MX" dirty="0" smtClean="0">
                <a:latin typeface="Lucida Sans Unicode"/>
                <a:cs typeface="Lucida Sans Unicode"/>
              </a:rPr>
              <a:t>Hasta que punto están ambos de acuerdo en esta área? 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>
                <a:latin typeface="Lucida Sans Unicode"/>
                <a:cs typeface="Lucida Sans Unicode"/>
              </a:rPr>
              <a:t>¿Qué ídolos puedes identificar que están afectando tu matrimonio? 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>
                <a:latin typeface="Lucida Sans Unicode"/>
                <a:cs typeface="Lucida Sans Unicode"/>
              </a:rPr>
              <a:t>Toma tiempo para agradecerle a tu conyugue por las áreas en las cuales él te complementa y necesitas más de él. 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>
                <a:latin typeface="Lucida Sans Unicode"/>
                <a:cs typeface="Lucida Sans Unicode"/>
              </a:rPr>
              <a:t>Enumera algunas áreas de tu vida en las cuales vives separado de tu conyugue.</a:t>
            </a:r>
            <a:endParaRPr lang="es-MX" dirty="0" smtClean="0"/>
          </a:p>
          <a:p>
            <a:pPr marL="514350" indent="-514350">
              <a:buFont typeface="+mj-lt"/>
              <a:buAutoNum type="arabicPeriod"/>
            </a:pPr>
            <a:endParaRPr lang="es-MX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Relación Matrimonial</a:t>
            </a:r>
            <a:endParaRPr lang="es-MX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es-MX" b="1" dirty="0" smtClean="0"/>
              <a:t>	Preguntas Sobre El Matrimonio</a:t>
            </a:r>
          </a:p>
          <a:p>
            <a:pPr marL="514350" indent="-514350">
              <a:buNone/>
            </a:pPr>
            <a:r>
              <a:rPr lang="es-MX" dirty="0" smtClean="0"/>
              <a:t>5. </a:t>
            </a:r>
            <a:r>
              <a:rPr lang="es-MX" dirty="0" smtClean="0">
                <a:latin typeface="Lucida Sans Unicode"/>
                <a:cs typeface="Lucida Sans Unicode"/>
              </a:rPr>
              <a:t>¿Por qué tu matrimonio necesita escuchar la Palabra de Dios proclamada domingo tras domingo?</a:t>
            </a:r>
          </a:p>
          <a:p>
            <a:pPr marL="514350" indent="-514350">
              <a:buNone/>
            </a:pPr>
            <a:r>
              <a:rPr lang="es-MX" dirty="0" smtClean="0">
                <a:latin typeface="Lucida Sans Unicode"/>
                <a:cs typeface="Lucida Sans Unicode"/>
              </a:rPr>
              <a:t>6. Identifica áreas donde puedes crecer en comunión bíblica en tu relación matrimonial. </a:t>
            </a:r>
          </a:p>
          <a:p>
            <a:pPr marL="514350" indent="-514350">
              <a:buNone/>
            </a:pPr>
            <a:r>
              <a:rPr lang="es-MX" dirty="0" smtClean="0">
                <a:latin typeface="Lucida Sans Unicode"/>
                <a:cs typeface="Lucida Sans Unicode"/>
              </a:rPr>
              <a:t>7. ¿Son ambos consientes de la responsabilidad hacia su conyugue,  es primordial sobre la responsabilidad hacia los hijos?</a:t>
            </a:r>
          </a:p>
          <a:p>
            <a:pPr marL="514350" indent="-514350">
              <a:buNone/>
            </a:pPr>
            <a:r>
              <a:rPr lang="es-MX" dirty="0" smtClean="0">
                <a:latin typeface="Lucida Sans Unicode"/>
                <a:cs typeface="Lucida Sans Unicode"/>
              </a:rPr>
              <a:t>8. ¿ Por qué es importante una verdadera unidad en su matrimonio para beneficiar a sus hijos?</a:t>
            </a:r>
            <a:endParaRPr lang="es-MX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Relación Matrimonial</a:t>
            </a:r>
            <a:endParaRPr lang="es-MX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MX" dirty="0" smtClean="0"/>
              <a:t>	Ama Al SEÑOR Con Todo Tu Corazón…Dt. 6:5-7; Sal 127:1, 3-5; Sal 78. Si Jehová no edifica la casa en vano trabajan los que la edifican.</a:t>
            </a:r>
          </a:p>
          <a:p>
            <a:pPr>
              <a:buNone/>
            </a:pPr>
            <a:r>
              <a:rPr lang="es-MX" dirty="0" smtClean="0"/>
              <a:t>	Criemos hijos que amen a Dios, Dt. 6:5-7; Efe </a:t>
            </a:r>
            <a:r>
              <a:rPr lang="es-MX" dirty="0" smtClean="0"/>
              <a:t>6:1-4; Pro 22:6. </a:t>
            </a:r>
            <a:r>
              <a:rPr lang="es-MX" dirty="0" smtClean="0"/>
              <a:t>Padres vivan la Palabra en el hogar y la enseñanza para que impacten a sus hijos. </a:t>
            </a:r>
          </a:p>
          <a:p>
            <a:pPr>
              <a:buNone/>
            </a:pPr>
            <a:r>
              <a:rPr lang="es-MX" dirty="0" smtClean="0"/>
              <a:t>	La adoración familiar planificada, simple, natural es obligatoria, honrar a Dios con fidelidad. La capacitación de los hijos es indispensable en su formación de fe en Dios.</a:t>
            </a:r>
          </a:p>
          <a:p>
            <a:pPr>
              <a:buNone/>
            </a:pPr>
            <a:r>
              <a:rPr lang="es-MX" dirty="0" smtClean="0"/>
              <a:t>	La familia adora junta a Dios.</a:t>
            </a:r>
            <a:endParaRPr lang="es-MX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El Patrimonio Espiritual</a:t>
            </a:r>
            <a:br>
              <a:rPr lang="es-MX" dirty="0" smtClean="0"/>
            </a:br>
            <a:r>
              <a:rPr lang="es-MX" dirty="0" smtClean="0"/>
              <a:t>Criemos Hijos que Amen a Dios</a:t>
            </a:r>
            <a:endParaRPr lang="es-MX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MX" dirty="0" smtClean="0"/>
              <a:t>	</a:t>
            </a:r>
            <a:r>
              <a:rPr lang="es-MX" b="1" dirty="0" smtClean="0"/>
              <a:t>El Desarrollo De Su Hijo: Las Influencias Formativas </a:t>
            </a:r>
            <a:endParaRPr lang="es-MX" dirty="0" smtClean="0"/>
          </a:p>
          <a:p>
            <a:r>
              <a:rPr lang="es-MX" dirty="0" smtClean="0"/>
              <a:t>La estructura de la vida familiar</a:t>
            </a:r>
          </a:p>
          <a:p>
            <a:r>
              <a:rPr lang="es-MX" dirty="0" smtClean="0"/>
              <a:t>Los valores familiares</a:t>
            </a:r>
          </a:p>
          <a:p>
            <a:r>
              <a:rPr lang="es-MX" dirty="0" smtClean="0"/>
              <a:t>Los roles familiares</a:t>
            </a:r>
          </a:p>
          <a:p>
            <a:r>
              <a:rPr lang="es-MX" dirty="0" smtClean="0"/>
              <a:t>La resolución de conflictos familiares</a:t>
            </a:r>
          </a:p>
          <a:p>
            <a:r>
              <a:rPr lang="es-MX" dirty="0" smtClean="0"/>
              <a:t>La respuesta de la familia al fracaso</a:t>
            </a:r>
          </a:p>
          <a:p>
            <a:r>
              <a:rPr lang="es-MX" dirty="0" smtClean="0"/>
              <a:t>Historia familiar</a:t>
            </a:r>
          </a:p>
          <a:p>
            <a:r>
              <a:rPr lang="es-MX" dirty="0" smtClean="0"/>
              <a:t>Errores al entender las influencias formativas</a:t>
            </a:r>
          </a:p>
          <a:p>
            <a:endParaRPr lang="es-MX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Como Pastorear el Corazón de tu Hijo</a:t>
            </a:r>
            <a:endParaRPr lang="es-MX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MX" dirty="0" smtClean="0"/>
              <a:t>	</a:t>
            </a:r>
            <a:r>
              <a:rPr lang="es-MX" i="1" u="sng" dirty="0" smtClean="0"/>
              <a:t>Preguntas</a:t>
            </a:r>
            <a:r>
              <a:rPr lang="es-MX" dirty="0" smtClean="0"/>
              <a:t> </a:t>
            </a:r>
          </a:p>
          <a:p>
            <a:pPr marL="514350" indent="-514350">
              <a:buFont typeface="+mj-lt"/>
              <a:buAutoNum type="arabicPeriod"/>
              <a:tabLst>
                <a:tab pos="509588" algn="l"/>
              </a:tabLst>
            </a:pPr>
            <a:r>
              <a:rPr lang="es-MX" dirty="0" smtClean="0">
                <a:latin typeface="Lucida Sans Unicode"/>
                <a:cs typeface="Lucida Sans Unicode"/>
              </a:rPr>
              <a:t>¿Cuáles son algunas influencias formativas prominentes en la vida de tu niño? </a:t>
            </a:r>
          </a:p>
          <a:p>
            <a:pPr marL="514350" indent="-514350">
              <a:buFont typeface="+mj-lt"/>
              <a:buAutoNum type="arabicPeriod"/>
              <a:tabLst>
                <a:tab pos="509588" algn="l"/>
              </a:tabLst>
            </a:pPr>
            <a:r>
              <a:rPr lang="es-MX" dirty="0" smtClean="0">
                <a:latin typeface="Lucida Sans Unicode"/>
                <a:cs typeface="Lucida Sans Unicode"/>
              </a:rPr>
              <a:t>¿Cómo la estructura familiar ha afectado a tu hijo e hija?</a:t>
            </a:r>
          </a:p>
          <a:p>
            <a:pPr marL="514350" indent="-514350">
              <a:buFont typeface="+mj-lt"/>
              <a:buAutoNum type="arabicPeriod"/>
              <a:tabLst>
                <a:tab pos="509588" algn="l"/>
              </a:tabLst>
            </a:pPr>
            <a:r>
              <a:rPr lang="es-MX" dirty="0" smtClean="0">
                <a:latin typeface="Lucida Sans Unicode"/>
                <a:cs typeface="Lucida Sans Unicode"/>
              </a:rPr>
              <a:t>¿Cuáles valores familiares sus hijos identifican como mas importantes?</a:t>
            </a:r>
          </a:p>
          <a:p>
            <a:pPr marL="514350" indent="-514350">
              <a:buFont typeface="+mj-lt"/>
              <a:buAutoNum type="arabicPeriod"/>
              <a:tabLst>
                <a:tab pos="509588" algn="l"/>
              </a:tabLst>
            </a:pPr>
            <a:r>
              <a:rPr lang="es-MX" dirty="0" smtClean="0">
                <a:latin typeface="Lucida Sans Unicode"/>
                <a:cs typeface="Lucida Sans Unicode"/>
              </a:rPr>
              <a:t>¿Quién es el jefe u autoridad que hace las decisiones en su hogar? </a:t>
            </a:r>
            <a:endParaRPr lang="es-MX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Como Pastorear el Corazón de tu Hijo</a:t>
            </a:r>
            <a:endParaRPr lang="es-MX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	</a:t>
            </a:r>
            <a:r>
              <a:rPr lang="es-MX" i="1" dirty="0" smtClean="0"/>
              <a:t>El Desarrollo De Su Ni</a:t>
            </a:r>
            <a:r>
              <a:rPr lang="es-MX" i="1" dirty="0" smtClean="0">
                <a:latin typeface="Lucida Sans Unicode"/>
                <a:cs typeface="Lucida Sans Unicode"/>
              </a:rPr>
              <a:t>ñ</a:t>
            </a:r>
            <a:r>
              <a:rPr lang="es-MX" i="1" dirty="0" smtClean="0"/>
              <a:t>o: Orientación Hacia Dios</a:t>
            </a:r>
            <a:r>
              <a:rPr lang="es-MX" dirty="0" smtClean="0"/>
              <a:t>, Pro 9:7-10.</a:t>
            </a:r>
          </a:p>
          <a:p>
            <a:r>
              <a:rPr lang="es-MX" dirty="0" smtClean="0"/>
              <a:t>Orientación hacia Dios</a:t>
            </a:r>
          </a:p>
          <a:p>
            <a:r>
              <a:rPr lang="es-MX" dirty="0" smtClean="0"/>
              <a:t>El corazón no es neutral</a:t>
            </a:r>
          </a:p>
          <a:p>
            <a:r>
              <a:rPr lang="es-MX" dirty="0" smtClean="0">
                <a:latin typeface="Lucida Sans Unicode"/>
                <a:cs typeface="Lucida Sans Unicode"/>
              </a:rPr>
              <a:t>¿ A quién adora el niño? </a:t>
            </a:r>
          </a:p>
          <a:p>
            <a:r>
              <a:rPr lang="es-MX" dirty="0" smtClean="0">
                <a:latin typeface="Lucida Sans Unicode"/>
                <a:cs typeface="Lucida Sans Unicode"/>
              </a:rPr>
              <a:t>Implicaciones para la crianza</a:t>
            </a:r>
          </a:p>
          <a:p>
            <a:r>
              <a:rPr lang="es-MX" dirty="0" smtClean="0">
                <a:latin typeface="Lucida Sans Unicode"/>
                <a:cs typeface="Lucida Sans Unicode"/>
              </a:rPr>
              <a:t>La importancia de la orientación hacia Dios, 2 R 5:6-7.</a:t>
            </a:r>
            <a:endParaRPr lang="es-MX" dirty="0" smtClean="0"/>
          </a:p>
          <a:p>
            <a:endParaRPr lang="es-MX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Como Pastorear el Corazón de tu Hijo</a:t>
            </a:r>
            <a:endParaRPr lang="es-MX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MX" dirty="0" smtClean="0"/>
              <a:t>	</a:t>
            </a:r>
            <a:r>
              <a:rPr lang="es-MX" i="1" dirty="0" smtClean="0"/>
              <a:t>El Ni</a:t>
            </a:r>
            <a:r>
              <a:rPr lang="es-MX" i="1" dirty="0" smtClean="0">
                <a:latin typeface="Lucida Sans Unicode"/>
                <a:cs typeface="Lucida Sans Unicode"/>
              </a:rPr>
              <a:t>ñ</a:t>
            </a:r>
            <a:r>
              <a:rPr lang="es-MX" i="1" dirty="0" smtClean="0"/>
              <a:t>o Orientado Hacia Lo Espiritual </a:t>
            </a:r>
            <a:endParaRPr lang="es-MX" dirty="0" smtClean="0"/>
          </a:p>
          <a:p>
            <a:pPr marL="514350" indent="-514350">
              <a:buFont typeface="+mj-lt"/>
              <a:buAutoNum type="arabicPeriod"/>
            </a:pPr>
            <a:r>
              <a:rPr lang="es-MX" dirty="0" smtClean="0">
                <a:latin typeface="Lucida Sans Unicode"/>
                <a:cs typeface="Lucida Sans Unicode"/>
              </a:rPr>
              <a:t>¿Cuál cree usted, es la orientación hacia Dios de su hijo? ¿Están su vida y respuestas organizadas alrededor de Dios como padre, pastor, Señor, Rey Soberano?</a:t>
            </a:r>
          </a:p>
          <a:p>
            <a:pPr marL="514350" indent="-514350">
              <a:buFont typeface="+mj-lt"/>
              <a:buAutoNum type="arabicPeriod"/>
            </a:pPr>
            <a:r>
              <a:rPr lang="es-MX" dirty="0" smtClean="0">
                <a:latin typeface="Lucida Sans Unicode"/>
                <a:cs typeface="Lucida Sans Unicode"/>
              </a:rPr>
              <a:t>¿Están ustedes como pareja pasando un tiempo con Dios para que se revele a sus hijos?</a:t>
            </a:r>
          </a:p>
          <a:p>
            <a:pPr marL="514350" indent="-514350">
              <a:buFont typeface="+mj-lt"/>
              <a:buAutoNum type="arabicPeriod"/>
            </a:pPr>
            <a:endParaRPr lang="es-MX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Como Pastorear el Corazón de tu Hijo</a:t>
            </a:r>
            <a:endParaRPr lang="es-MX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MX" dirty="0"/>
              <a:t>	</a:t>
            </a:r>
            <a:r>
              <a:rPr lang="es-MX" dirty="0" smtClean="0">
                <a:latin typeface="Lucida Sans Unicode"/>
                <a:cs typeface="Lucida Sans Unicode"/>
              </a:rPr>
              <a:t>¿Cuál es el modelo para el matrimonio? El matrimonio es un convenio entre un hombre y una mujer que quedan unidos tanto legal como espiritualmente, y vienen a ser marido y mujer (Mal 2:14-15; Mat 19:6).</a:t>
            </a:r>
          </a:p>
          <a:p>
            <a:pPr>
              <a:buNone/>
            </a:pPr>
            <a:r>
              <a:rPr lang="es-MX" dirty="0" smtClean="0">
                <a:latin typeface="Lucida Sans Unicode"/>
                <a:cs typeface="Lucida Sans Unicode"/>
              </a:rPr>
              <a:t>	¿Cuál es el patrón divino para el matrimonio? </a:t>
            </a:r>
            <a:r>
              <a:rPr lang="es-MX" i="1" dirty="0" smtClean="0">
                <a:latin typeface="Lucida Sans Unicode"/>
                <a:cs typeface="Lucida Sans Unicode"/>
              </a:rPr>
              <a:t>“Por tanto, dejará el hombre a su padre y a su madre, y se unirá a su mujer, y serán una sola carne…” </a:t>
            </a:r>
            <a:r>
              <a:rPr lang="es-MX" dirty="0" smtClean="0">
                <a:latin typeface="Lucida Sans Unicode"/>
                <a:cs typeface="Lucida Sans Unicode"/>
              </a:rPr>
              <a:t>Gen 2:24-25. La intimidad, no se avergonzaban.</a:t>
            </a:r>
            <a:endParaRPr lang="es-MX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El Matrimonio Que Agrada A Dios</a:t>
            </a:r>
            <a:endParaRPr lang="es-MX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MX" dirty="0" smtClean="0"/>
              <a:t>	</a:t>
            </a:r>
            <a:r>
              <a:rPr lang="es-MX" i="1" dirty="0" smtClean="0"/>
              <a:t>Usted Esta Al Mando </a:t>
            </a:r>
            <a:endParaRPr lang="es-MX" dirty="0" smtClean="0"/>
          </a:p>
          <a:p>
            <a:r>
              <a:rPr lang="es-MX" dirty="0" smtClean="0"/>
              <a:t>Confusión acerca de la autoridad </a:t>
            </a:r>
          </a:p>
          <a:p>
            <a:r>
              <a:rPr lang="es-MX" dirty="0" smtClean="0"/>
              <a:t>Llamados a tomar el mando</a:t>
            </a:r>
          </a:p>
          <a:p>
            <a:r>
              <a:rPr lang="es-MX" dirty="0" smtClean="0"/>
              <a:t>Llamados a obediencia</a:t>
            </a:r>
          </a:p>
          <a:p>
            <a:r>
              <a:rPr lang="es-MX" dirty="0" smtClean="0"/>
              <a:t>Un mandato a actuar</a:t>
            </a:r>
          </a:p>
          <a:p>
            <a:r>
              <a:rPr lang="es-MX" dirty="0" smtClean="0"/>
              <a:t>La crianza definida</a:t>
            </a:r>
          </a:p>
          <a:p>
            <a:r>
              <a:rPr lang="es-MX" dirty="0" smtClean="0"/>
              <a:t>Objetivos claros</a:t>
            </a:r>
          </a:p>
          <a:p>
            <a:r>
              <a:rPr lang="es-MX" dirty="0" smtClean="0"/>
              <a:t>Humildad en su tarea</a:t>
            </a:r>
          </a:p>
          <a:p>
            <a:r>
              <a:rPr lang="es-MX" dirty="0" smtClean="0"/>
              <a:t>No hay lugar para la ira</a:t>
            </a:r>
          </a:p>
          <a:p>
            <a:r>
              <a:rPr lang="es-MX" dirty="0" smtClean="0"/>
              <a:t>Beneficios para el niño</a:t>
            </a:r>
          </a:p>
          <a:p>
            <a:pPr>
              <a:buNone/>
            </a:pPr>
            <a:r>
              <a:rPr lang="es-MX" dirty="0" smtClean="0"/>
              <a:t>	La disciplina es correctiva, no punitiva.</a:t>
            </a:r>
          </a:p>
          <a:p>
            <a:pPr>
              <a:buNone/>
            </a:pPr>
            <a:r>
              <a:rPr lang="es-MX" dirty="0" smtClean="0"/>
              <a:t>	La disciplina es una expresión de amor.  </a:t>
            </a:r>
            <a:endParaRPr lang="es-MX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Como Pastorear el Corazón de tu Hijo</a:t>
            </a:r>
            <a:endParaRPr lang="es-MX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r>
              <a:rPr lang="es-MX" dirty="0" smtClean="0"/>
              <a:t>	</a:t>
            </a:r>
            <a:r>
              <a:rPr lang="es-MX" b="1" i="1" dirty="0" smtClean="0"/>
              <a:t>Evalué Sus Objetivos </a:t>
            </a:r>
            <a:endParaRPr lang="es-MX" dirty="0" smtClean="0"/>
          </a:p>
          <a:p>
            <a:r>
              <a:rPr lang="es-MX" dirty="0" smtClean="0"/>
              <a:t>Objetivos no bíblicos</a:t>
            </a:r>
          </a:p>
          <a:p>
            <a:r>
              <a:rPr lang="es-MX" dirty="0" smtClean="0"/>
              <a:t>Desarrollar habilidades especiales</a:t>
            </a:r>
          </a:p>
          <a:p>
            <a:r>
              <a:rPr lang="es-MX" dirty="0" smtClean="0"/>
              <a:t>Ajuste sicológico</a:t>
            </a:r>
          </a:p>
          <a:p>
            <a:r>
              <a:rPr lang="es-MX" dirty="0" smtClean="0"/>
              <a:t>Hijos convertidos</a:t>
            </a:r>
          </a:p>
          <a:p>
            <a:r>
              <a:rPr lang="es-MX" dirty="0" smtClean="0"/>
              <a:t>Adoración familiar </a:t>
            </a:r>
          </a:p>
          <a:p>
            <a:r>
              <a:rPr lang="es-MX" dirty="0" smtClean="0"/>
              <a:t>Niños de buen comportamiento</a:t>
            </a:r>
          </a:p>
          <a:p>
            <a:r>
              <a:rPr lang="es-MX" dirty="0" smtClean="0"/>
              <a:t>Buena educación</a:t>
            </a:r>
          </a:p>
          <a:p>
            <a:r>
              <a:rPr lang="es-MX" dirty="0" smtClean="0"/>
              <a:t>Control</a:t>
            </a:r>
          </a:p>
          <a:p>
            <a:pPr>
              <a:buNone/>
            </a:pPr>
            <a:r>
              <a:rPr lang="es-MX" dirty="0" smtClean="0"/>
              <a:t>	La advertencia bíblica contra la influencia cultural</a:t>
            </a:r>
          </a:p>
          <a:p>
            <a:pPr>
              <a:buNone/>
            </a:pPr>
            <a:r>
              <a:rPr lang="es-MX" dirty="0" smtClean="0"/>
              <a:t>	</a:t>
            </a:r>
            <a:r>
              <a:rPr lang="es-MX" dirty="0" smtClean="0">
                <a:latin typeface="Lucida Sans Unicode"/>
                <a:cs typeface="Lucida Sans Unicode"/>
              </a:rPr>
              <a:t>¿Cuál es el fin supremo del hombre? Glorificar a Dios.</a:t>
            </a:r>
          </a:p>
          <a:p>
            <a:pPr>
              <a:buNone/>
            </a:pPr>
            <a:r>
              <a:rPr lang="es-MX" dirty="0" smtClean="0">
                <a:latin typeface="Lucida Sans Unicode"/>
                <a:cs typeface="Lucida Sans Unicode"/>
              </a:rPr>
              <a:t>	</a:t>
            </a:r>
            <a:r>
              <a:rPr lang="es-MX" b="1" dirty="0" smtClean="0">
                <a:latin typeface="Lucida Sans Unicode"/>
                <a:cs typeface="Lucida Sans Unicode"/>
              </a:rPr>
              <a:t>Señales Mixtas</a:t>
            </a:r>
            <a:endParaRPr lang="es-MX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Como Pastorear el Corazón de tu Hijo</a:t>
            </a:r>
            <a:endParaRPr lang="es-MX" dirty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>
              <a:buNone/>
            </a:pPr>
            <a:r>
              <a:rPr lang="es-MX" dirty="0" smtClean="0"/>
              <a:t>	</a:t>
            </a:r>
            <a:r>
              <a:rPr lang="es-MX" b="1" dirty="0" smtClean="0"/>
              <a:t>Pregunta de aplicación  </a:t>
            </a:r>
            <a:endParaRPr lang="es-MX" dirty="0" smtClean="0"/>
          </a:p>
          <a:p>
            <a:pPr>
              <a:buNone/>
            </a:pPr>
            <a:r>
              <a:rPr lang="es-MX" dirty="0" smtClean="0"/>
              <a:t>	</a:t>
            </a:r>
            <a:r>
              <a:rPr lang="es-MX" dirty="0" smtClean="0">
                <a:latin typeface="Lucida Sans Unicode"/>
                <a:cs typeface="Lucida Sans Unicode"/>
              </a:rPr>
              <a:t>¿Cómo define el éxito paternal?</a:t>
            </a:r>
          </a:p>
          <a:p>
            <a:pPr>
              <a:buNone/>
            </a:pPr>
            <a:r>
              <a:rPr lang="es-MX" dirty="0" smtClean="0">
                <a:latin typeface="Lucida Sans Unicode"/>
                <a:cs typeface="Lucida Sans Unicode"/>
              </a:rPr>
              <a:t>	Lo que los padres quieren para su hijo</a:t>
            </a:r>
          </a:p>
          <a:p>
            <a:r>
              <a:rPr lang="es-MX" dirty="0" smtClean="0">
                <a:latin typeface="Lucida Sans Unicode"/>
                <a:cs typeface="Lucida Sans Unicode"/>
              </a:rPr>
              <a:t>Corrección punitiva</a:t>
            </a:r>
          </a:p>
          <a:p>
            <a:pPr>
              <a:buNone/>
            </a:pPr>
            <a:r>
              <a:rPr lang="es-MX" dirty="0" smtClean="0">
                <a:latin typeface="Lucida Sans Unicode"/>
                <a:cs typeface="Lucida Sans Unicode"/>
              </a:rPr>
              <a:t>	Adopte Los Métodos Bíblicos</a:t>
            </a:r>
          </a:p>
          <a:p>
            <a:pPr>
              <a:buNone/>
            </a:pPr>
            <a:r>
              <a:rPr lang="es-MX" dirty="0" smtClean="0">
                <a:latin typeface="Lucida Sans Unicode"/>
                <a:cs typeface="Lucida Sans Unicode"/>
              </a:rPr>
              <a:t>	La Comunicación, Pro 23:13-19, 22, 26.</a:t>
            </a:r>
          </a:p>
          <a:p>
            <a:r>
              <a:rPr lang="es-MX" dirty="0" smtClean="0">
                <a:latin typeface="Lucida Sans Unicode"/>
                <a:cs typeface="Lucida Sans Unicode"/>
              </a:rPr>
              <a:t>La comunicación es dialogo</a:t>
            </a:r>
          </a:p>
          <a:p>
            <a:r>
              <a:rPr lang="es-MX" dirty="0" smtClean="0">
                <a:latin typeface="Lucida Sans Unicode"/>
                <a:cs typeface="Lucida Sans Unicode"/>
              </a:rPr>
              <a:t>El enfoque: la comprensión</a:t>
            </a:r>
          </a:p>
          <a:p>
            <a:pPr>
              <a:buNone/>
            </a:pPr>
            <a:r>
              <a:rPr lang="es-MX" dirty="0" smtClean="0">
                <a:latin typeface="Lucida Sans Unicode"/>
                <a:cs typeface="Lucida Sans Unicode"/>
              </a:rPr>
              <a:t>	Adopte Los Métodos Bíblicos: Tipos De Comunicación </a:t>
            </a:r>
          </a:p>
          <a:p>
            <a:pPr>
              <a:buNone/>
            </a:pPr>
            <a:r>
              <a:rPr lang="es-MX" dirty="0" smtClean="0">
                <a:latin typeface="Lucida Sans Unicode"/>
                <a:cs typeface="Lucida Sans Unicode"/>
              </a:rPr>
              <a:t>	Reglas, Corrección, Disciplina </a:t>
            </a:r>
          </a:p>
          <a:p>
            <a:pPr>
              <a:buNone/>
            </a:pPr>
            <a:r>
              <a:rPr lang="es-MX" dirty="0" smtClean="0">
                <a:latin typeface="Lucida Sans Unicode"/>
                <a:cs typeface="Lucida Sans Unicode"/>
              </a:rPr>
              <a:t>	</a:t>
            </a:r>
            <a:r>
              <a:rPr lang="es-MX" i="1" dirty="0" smtClean="0">
                <a:latin typeface="Lucida Sans Unicode"/>
                <a:cs typeface="Lucida Sans Unicode"/>
              </a:rPr>
              <a:t>Aliento, Corrección, Reprensión, Suplica, Instrucción, Advertencia, Enseñanza, y Oración     </a:t>
            </a:r>
            <a:r>
              <a:rPr lang="es-MX" dirty="0" smtClean="0">
                <a:latin typeface="Lucida Sans Unicode"/>
                <a:cs typeface="Lucida Sans Unicode"/>
              </a:rPr>
              <a:t> </a:t>
            </a:r>
          </a:p>
          <a:p>
            <a:pPr>
              <a:buNone/>
            </a:pPr>
            <a:endParaRPr lang="es-MX" dirty="0" smtClean="0">
              <a:latin typeface="Lucida Sans Unicode"/>
              <a:cs typeface="Lucida Sans Unicode"/>
            </a:endParaRPr>
          </a:p>
          <a:p>
            <a:pPr>
              <a:buNone/>
            </a:pPr>
            <a:endParaRPr lang="es-MX" dirty="0" smtClean="0"/>
          </a:p>
          <a:p>
            <a:pPr>
              <a:buNone/>
            </a:pPr>
            <a:r>
              <a:rPr lang="es-MX" dirty="0" smtClean="0"/>
              <a:t>	</a:t>
            </a:r>
            <a:endParaRPr lang="es-MX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Como Pastorear el Corazón de tu Hijo</a:t>
            </a:r>
            <a:endParaRPr lang="es-MX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s-MX" dirty="0" smtClean="0"/>
              <a:t>	Adopte Los Métodos Bíblicos: Una Vida De Comunicación  </a:t>
            </a:r>
          </a:p>
          <a:p>
            <a:r>
              <a:rPr lang="es-MX" dirty="0" smtClean="0"/>
              <a:t>Una vida de comunicación  </a:t>
            </a:r>
          </a:p>
          <a:p>
            <a:r>
              <a:rPr lang="es-MX" dirty="0" smtClean="0"/>
              <a:t>El pastoreo del corazón</a:t>
            </a:r>
          </a:p>
          <a:p>
            <a:r>
              <a:rPr lang="es-MX" dirty="0" smtClean="0"/>
              <a:t>Calcule el costo</a:t>
            </a:r>
          </a:p>
          <a:p>
            <a:r>
              <a:rPr lang="es-MX" dirty="0" smtClean="0"/>
              <a:t>Calcule las bendiciones de pagar el precio</a:t>
            </a:r>
          </a:p>
          <a:p>
            <a:r>
              <a:rPr lang="es-MX" dirty="0" smtClean="0"/>
              <a:t>La relación entre el padre e hijo </a:t>
            </a:r>
          </a:p>
          <a:p>
            <a:r>
              <a:rPr lang="es-MX" dirty="0" smtClean="0"/>
              <a:t>Preparación para las relaciones</a:t>
            </a:r>
          </a:p>
          <a:p>
            <a:r>
              <a:rPr lang="es-MX" dirty="0" smtClean="0"/>
              <a:t>Comprensión global de la vida</a:t>
            </a:r>
          </a:p>
          <a:p>
            <a:r>
              <a:rPr lang="es-MX" dirty="0" smtClean="0"/>
              <a:t>La redención integral de la vida </a:t>
            </a:r>
          </a:p>
          <a:p>
            <a:r>
              <a:rPr lang="es-MX" dirty="0" smtClean="0">
                <a:latin typeface="Lucida Sans Unicode"/>
                <a:cs typeface="Lucida Sans Unicode"/>
              </a:rPr>
              <a:t>¿Vale la pena el costo? ¿Qué tan efectivo es usted al escuchar a </a:t>
            </a:r>
            <a:r>
              <a:rPr lang="es-MX" smtClean="0">
                <a:latin typeface="Lucida Sans Unicode"/>
                <a:cs typeface="Lucida Sans Unicode"/>
              </a:rPr>
              <a:t>su hijo?</a:t>
            </a:r>
            <a:endParaRPr lang="es-MX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Como Pastorear el Corazón de tu Hijo</a:t>
            </a:r>
            <a:endParaRPr lang="es-MX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MX" dirty="0" smtClean="0"/>
              <a:t>	</a:t>
            </a:r>
            <a:r>
              <a:rPr lang="es-MX" dirty="0" smtClean="0">
                <a:latin typeface="Lucida Sans Unicode"/>
                <a:cs typeface="Lucida Sans Unicode"/>
              </a:rPr>
              <a:t>¿Cuáles son los propósitos para el matrimonio? Pro 18:22</a:t>
            </a:r>
          </a:p>
          <a:p>
            <a:r>
              <a:rPr lang="es-MX" dirty="0" smtClean="0">
                <a:latin typeface="Lucida Sans Unicode"/>
                <a:cs typeface="Lucida Sans Unicode"/>
              </a:rPr>
              <a:t>Compañerismo	Amós 3:3</a:t>
            </a:r>
          </a:p>
          <a:p>
            <a:r>
              <a:rPr lang="es-MX" dirty="0" smtClean="0">
                <a:latin typeface="Lucida Sans Unicode"/>
                <a:cs typeface="Lucida Sans Unicode"/>
              </a:rPr>
              <a:t>Placer			Pro 5:18</a:t>
            </a:r>
          </a:p>
          <a:p>
            <a:r>
              <a:rPr lang="es-MX" dirty="0" smtClean="0">
                <a:latin typeface="Lucida Sans Unicode"/>
                <a:cs typeface="Lucida Sans Unicode"/>
              </a:rPr>
              <a:t>Paternidad		Gen 1:28</a:t>
            </a:r>
          </a:p>
          <a:p>
            <a:r>
              <a:rPr lang="es-MX" dirty="0" smtClean="0">
                <a:latin typeface="Lucida Sans Unicode"/>
                <a:cs typeface="Lucida Sans Unicode"/>
              </a:rPr>
              <a:t>Perfeccionamiento Ro 8:29 En la relación intima matrimonial, descubrimos las debilidades de nuestro conyugue. Dios utiliza tanto nuestras debilidades como nuestras fuerzas para hacernos mejores… </a:t>
            </a:r>
            <a:endParaRPr lang="es-MX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El Matrimonio Que Agrada A Dios</a:t>
            </a:r>
            <a:endParaRPr lang="es-MX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s-MX" dirty="0" smtClean="0"/>
              <a:t>	</a:t>
            </a:r>
            <a:r>
              <a:rPr lang="es-MX" dirty="0" smtClean="0">
                <a:latin typeface="Lucida Sans Unicode"/>
                <a:cs typeface="Lucida Sans Unicode"/>
              </a:rPr>
              <a:t>¿Cuál es el diseño para el matrimonio?</a:t>
            </a:r>
          </a:p>
          <a:p>
            <a:r>
              <a:rPr lang="es-MX" b="1" i="1" dirty="0" smtClean="0"/>
              <a:t>Monogamia </a:t>
            </a:r>
            <a:r>
              <a:rPr lang="es-MX" dirty="0" smtClean="0"/>
              <a:t>–Significa estar casado con una sola persona, Ro 7:2-3; I Co 7:39.</a:t>
            </a:r>
          </a:p>
          <a:p>
            <a:r>
              <a:rPr lang="es-MX" b="1" i="1" dirty="0" smtClean="0"/>
              <a:t>Bigamia </a:t>
            </a:r>
            <a:r>
              <a:rPr lang="es-MX" dirty="0" smtClean="0"/>
              <a:t>–Casarse con una persona mientras sigue legalmente casado con otra, I Co </a:t>
            </a:r>
            <a:r>
              <a:rPr lang="es-MX" dirty="0" smtClean="0"/>
              <a:t>7:2; Gen 4:19, 23.</a:t>
            </a:r>
            <a:endParaRPr lang="es-MX" dirty="0" smtClean="0"/>
          </a:p>
          <a:p>
            <a:r>
              <a:rPr lang="es-MX" b="1" i="1" dirty="0" smtClean="0"/>
              <a:t>Poligamia </a:t>
            </a:r>
            <a:r>
              <a:rPr lang="es-MX" dirty="0" smtClean="0"/>
              <a:t>–estar casado con dos o mas personas a la vez, Gen </a:t>
            </a:r>
            <a:r>
              <a:rPr lang="es-MX" dirty="0" smtClean="0"/>
              <a:t>2:18,24; I Re 11:3.</a:t>
            </a:r>
            <a:endParaRPr lang="es-MX" b="1" i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MX" dirty="0" smtClean="0"/>
              <a:t>El Matrimonio Que Agrada A Dios</a:t>
            </a:r>
            <a:endParaRPr lang="es-MX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MX" dirty="0" smtClean="0"/>
              <a:t>	La relación matrimonial refleja la relación de Cristo con y Su iglesia, Efe 5:22-33.</a:t>
            </a:r>
          </a:p>
          <a:p>
            <a:pPr>
              <a:buNone/>
            </a:pPr>
            <a:r>
              <a:rPr lang="es-MX" dirty="0" smtClean="0"/>
              <a:t>	</a:t>
            </a:r>
            <a:r>
              <a:rPr lang="es-MX" b="1" dirty="0" smtClean="0"/>
              <a:t>El Marido y su Mujer</a:t>
            </a:r>
          </a:p>
          <a:p>
            <a:r>
              <a:rPr lang="es-MX" dirty="0" smtClean="0"/>
              <a:t>El marido es cabeza del matrimonio, v.23.</a:t>
            </a:r>
          </a:p>
          <a:p>
            <a:r>
              <a:rPr lang="es-MX" dirty="0" smtClean="0"/>
              <a:t>La esposa se somete voluntariamente a su marido, vs. 22,24.</a:t>
            </a:r>
          </a:p>
          <a:p>
            <a:r>
              <a:rPr lang="es-MX" dirty="0" smtClean="0"/>
              <a:t>El marido debe demostrar su amor sacrificial a su esposa sin egoísmo, vs. 25,26. </a:t>
            </a:r>
          </a:p>
          <a:p>
            <a:r>
              <a:rPr lang="es-MX" dirty="0" smtClean="0"/>
              <a:t>El marido debe amar a su mujer como a su mismo cuerpo, vs. 25, 28. </a:t>
            </a:r>
            <a:r>
              <a:rPr lang="es-MX" i="1" dirty="0" smtClean="0"/>
              <a:t>El nutre y cuida a su esposa. </a:t>
            </a:r>
            <a:endParaRPr lang="es-MX" dirty="0" smtClean="0"/>
          </a:p>
          <a:p>
            <a:r>
              <a:rPr lang="es-MX" dirty="0" smtClean="0"/>
              <a:t>El marido debe ser uno con su mujer, v. 31</a:t>
            </a:r>
          </a:p>
          <a:p>
            <a:pPr lvl="1">
              <a:buNone/>
            </a:pPr>
            <a:endParaRPr lang="es-MX" dirty="0" smtClean="0"/>
          </a:p>
          <a:p>
            <a:endParaRPr lang="es-MX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Relación Matrimonial</a:t>
            </a:r>
            <a:endParaRPr lang="es-MX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>
              <a:buNone/>
            </a:pPr>
            <a:r>
              <a:rPr lang="es-MX" dirty="0" smtClean="0"/>
              <a:t>	</a:t>
            </a:r>
            <a:r>
              <a:rPr lang="es-MX" b="1" dirty="0" smtClean="0"/>
              <a:t>Permita que Cristo ame a su conyugue a través de usted  </a:t>
            </a:r>
            <a:endParaRPr lang="es-MX" dirty="0" smtClean="0"/>
          </a:p>
          <a:p>
            <a:pPr>
              <a:buNone/>
            </a:pPr>
            <a:r>
              <a:rPr lang="es-MX" b="1" dirty="0" smtClean="0"/>
              <a:t>	</a:t>
            </a:r>
            <a:r>
              <a:rPr lang="es-MX" i="1" u="sng" dirty="0" smtClean="0"/>
              <a:t>Necesidades del Marido </a:t>
            </a:r>
            <a:endParaRPr lang="es-MX" u="sng" dirty="0" smtClean="0"/>
          </a:p>
          <a:p>
            <a:pPr>
              <a:buNone/>
            </a:pPr>
            <a:r>
              <a:rPr lang="es-MX" b="1" dirty="0" smtClean="0"/>
              <a:t>	Admiración </a:t>
            </a:r>
            <a:endParaRPr lang="es-MX" dirty="0" smtClean="0"/>
          </a:p>
          <a:p>
            <a:r>
              <a:rPr lang="es-MX" dirty="0" smtClean="0"/>
              <a:t>Alabe las características positivas de su carácter.</a:t>
            </a:r>
          </a:p>
          <a:p>
            <a:r>
              <a:rPr lang="es-MX" dirty="0" smtClean="0"/>
              <a:t>Reafirme en </a:t>
            </a:r>
            <a:r>
              <a:rPr lang="es-MX" dirty="0" smtClean="0">
                <a:latin typeface="Lucida Sans Unicode"/>
                <a:cs typeface="Lucida Sans Unicode"/>
              </a:rPr>
              <a:t>él sus capacidades.</a:t>
            </a:r>
          </a:p>
          <a:p>
            <a:r>
              <a:rPr lang="es-MX" dirty="0" smtClean="0">
                <a:latin typeface="Lucida Sans Unicode"/>
                <a:cs typeface="Lucida Sans Unicode"/>
              </a:rPr>
              <a:t>Respete la carga de sus responsabilidades.</a:t>
            </a:r>
          </a:p>
          <a:p>
            <a:pPr>
              <a:buNone/>
            </a:pPr>
            <a:r>
              <a:rPr lang="es-MX" b="1" dirty="0" smtClean="0">
                <a:latin typeface="Lucida Sans Unicode"/>
                <a:cs typeface="Lucida Sans Unicode"/>
              </a:rPr>
              <a:t>	Apoyo Doméstico  </a:t>
            </a:r>
          </a:p>
          <a:p>
            <a:r>
              <a:rPr lang="es-MX" dirty="0" smtClean="0">
                <a:latin typeface="Lucida Sans Unicode"/>
                <a:cs typeface="Lucida Sans Unicode"/>
              </a:rPr>
              <a:t>Proporcione una atmosfera pacifica en el hogar.</a:t>
            </a:r>
          </a:p>
          <a:p>
            <a:r>
              <a:rPr lang="es-MX" b="1" dirty="0" smtClean="0">
                <a:latin typeface="Lucida Sans Unicode"/>
                <a:cs typeface="Lucida Sans Unicode"/>
              </a:rPr>
              <a:t> </a:t>
            </a:r>
            <a:r>
              <a:rPr lang="es-MX" dirty="0" smtClean="0">
                <a:latin typeface="Lucida Sans Unicode"/>
                <a:cs typeface="Lucida Sans Unicode"/>
              </a:rPr>
              <a:t>Administra el hogar con eficiencia.</a:t>
            </a:r>
          </a:p>
          <a:p>
            <a:r>
              <a:rPr lang="es-MX" dirty="0" smtClean="0">
                <a:latin typeface="Lucida Sans Unicode"/>
                <a:cs typeface="Lucida Sans Unicode"/>
              </a:rPr>
              <a:t>Verbaliza su gratitud por su provisión.</a:t>
            </a:r>
          </a:p>
          <a:p>
            <a:pPr>
              <a:buNone/>
            </a:pPr>
            <a:r>
              <a:rPr lang="es-MX" dirty="0" smtClean="0">
                <a:latin typeface="Lucida Sans Unicode"/>
                <a:cs typeface="Lucida Sans Unicode"/>
              </a:rPr>
              <a:t>	“Considera los caminos de su casa, y no come el pan de balde” Pro 31:27. </a:t>
            </a:r>
          </a:p>
          <a:p>
            <a:pPr>
              <a:buNone/>
            </a:pPr>
            <a:r>
              <a:rPr lang="es-MX" b="1" dirty="0" smtClean="0"/>
              <a:t> </a:t>
            </a:r>
            <a:endParaRPr lang="es-MX" b="1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Relación Matrimonial</a:t>
            </a:r>
            <a:endParaRPr lang="es-MX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MX" dirty="0" smtClean="0"/>
              <a:t>	</a:t>
            </a:r>
            <a:r>
              <a:rPr lang="es-MX" i="1" u="sng" dirty="0" smtClean="0"/>
              <a:t>Necesidades del Marido </a:t>
            </a:r>
            <a:endParaRPr lang="es-MX" dirty="0" smtClean="0"/>
          </a:p>
          <a:p>
            <a:pPr>
              <a:buNone/>
            </a:pPr>
            <a:r>
              <a:rPr lang="es-MX" b="1" dirty="0" smtClean="0"/>
              <a:t>	Compañerismo </a:t>
            </a:r>
          </a:p>
          <a:p>
            <a:r>
              <a:rPr lang="es-MX" dirty="0" smtClean="0"/>
              <a:t>Apoyo a los interese mutuos.</a:t>
            </a:r>
          </a:p>
          <a:p>
            <a:r>
              <a:rPr lang="es-MX" b="1" dirty="0" smtClean="0"/>
              <a:t> </a:t>
            </a:r>
            <a:r>
              <a:rPr lang="es-MX" dirty="0" smtClean="0"/>
              <a:t>Aprenda a hablar con conocimiento de la ocupación de su esposo.</a:t>
            </a:r>
            <a:r>
              <a:rPr lang="es-MX" b="1" dirty="0" smtClean="0"/>
              <a:t> </a:t>
            </a:r>
          </a:p>
          <a:p>
            <a:r>
              <a:rPr lang="es-MX" dirty="0" smtClean="0"/>
              <a:t>Se interesa y domina las actividades que le gustan a su esposo.</a:t>
            </a:r>
          </a:p>
          <a:p>
            <a:pPr>
              <a:buNone/>
            </a:pPr>
            <a:r>
              <a:rPr lang="es-MX" dirty="0" smtClean="0"/>
              <a:t>	“Y los dos serán una sola carne; así que no son mas dos, sino uno,” Mar 10:8.</a:t>
            </a:r>
          </a:p>
          <a:p>
            <a:endParaRPr lang="es-MX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Relación Matrimonial</a:t>
            </a:r>
            <a:endParaRPr lang="es-MX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s-MX" dirty="0" smtClean="0"/>
              <a:t>	</a:t>
            </a:r>
            <a:r>
              <a:rPr lang="es-MX" i="1" u="sng" dirty="0" smtClean="0"/>
              <a:t>Necesidades del Marido</a:t>
            </a:r>
          </a:p>
          <a:p>
            <a:pPr>
              <a:buNone/>
            </a:pPr>
            <a:r>
              <a:rPr lang="es-MX" dirty="0" smtClean="0"/>
              <a:t>	</a:t>
            </a:r>
            <a:r>
              <a:rPr lang="es-MX" b="1" dirty="0" smtClean="0"/>
              <a:t>Se mantiene atractiva</a:t>
            </a:r>
          </a:p>
          <a:p>
            <a:r>
              <a:rPr lang="es-MX" dirty="0" smtClean="0"/>
              <a:t>Desarrolla una belleza interior que inspira respeto.</a:t>
            </a:r>
          </a:p>
          <a:p>
            <a:r>
              <a:rPr lang="es-MX" dirty="0" smtClean="0"/>
              <a:t>Muestra su fuerza interior a pesar de las circunstancias externas.</a:t>
            </a:r>
          </a:p>
          <a:p>
            <a:r>
              <a:rPr lang="es-MX" dirty="0" smtClean="0"/>
              <a:t>Se viste en forma femenina y correcta.</a:t>
            </a:r>
          </a:p>
          <a:p>
            <a:pPr>
              <a:buNone/>
            </a:pPr>
            <a:r>
              <a:rPr lang="es-MX" dirty="0" smtClean="0"/>
              <a:t>	“Fuerza y honor son su vestidura; y se ríe de lo por venir.” Pro 31:25.</a:t>
            </a:r>
          </a:p>
          <a:p>
            <a:pPr>
              <a:buNone/>
            </a:pPr>
            <a:endParaRPr lang="es-MX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Relación Matrimonial</a:t>
            </a:r>
            <a:endParaRPr lang="es-MX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s-MX" dirty="0" smtClean="0"/>
              <a:t>	</a:t>
            </a:r>
            <a:r>
              <a:rPr lang="es-MX" i="1" u="sng" dirty="0" smtClean="0"/>
              <a:t>Necesidades del Marido</a:t>
            </a:r>
          </a:p>
          <a:p>
            <a:pPr>
              <a:buNone/>
            </a:pPr>
            <a:r>
              <a:rPr lang="es-MX" dirty="0" smtClean="0"/>
              <a:t>	</a:t>
            </a:r>
            <a:r>
              <a:rPr lang="es-MX" b="1" dirty="0" smtClean="0"/>
              <a:t>Satisfacción sexual</a:t>
            </a:r>
          </a:p>
          <a:p>
            <a:r>
              <a:rPr lang="es-MX" dirty="0" smtClean="0"/>
              <a:t>Es participativa.</a:t>
            </a:r>
          </a:p>
          <a:p>
            <a:r>
              <a:rPr lang="es-MX" dirty="0" smtClean="0"/>
              <a:t>Comunica sus necesidades sexuales.</a:t>
            </a:r>
          </a:p>
          <a:p>
            <a:r>
              <a:rPr lang="es-MX" dirty="0" smtClean="0"/>
              <a:t>Confirma a su esposo diciéndole que es sexualmente adecuado. I Co 7:4-5; I P 3:7.</a:t>
            </a:r>
          </a:p>
          <a:p>
            <a:pPr>
              <a:buNone/>
            </a:pPr>
            <a:r>
              <a:rPr lang="es-MX" dirty="0" smtClean="0"/>
              <a:t>	</a:t>
            </a:r>
            <a:r>
              <a:rPr lang="es-MX" i="1" u="sng" dirty="0" smtClean="0"/>
              <a:t>Necesidades de la Esposa</a:t>
            </a:r>
          </a:p>
          <a:p>
            <a:pPr>
              <a:buNone/>
            </a:pPr>
            <a:r>
              <a:rPr lang="es-MX" dirty="0" smtClean="0"/>
              <a:t>	</a:t>
            </a:r>
            <a:r>
              <a:rPr lang="es-MX" b="1" dirty="0" smtClean="0"/>
              <a:t>Afecto</a:t>
            </a:r>
          </a:p>
          <a:p>
            <a:r>
              <a:rPr lang="es-MX" dirty="0" smtClean="0"/>
              <a:t>Tóquela, abrácela, y bésela. </a:t>
            </a:r>
          </a:p>
          <a:p>
            <a:r>
              <a:rPr lang="es-MX" dirty="0" smtClean="0"/>
              <a:t>Dígale cuanto significa ella para usted. </a:t>
            </a:r>
          </a:p>
          <a:p>
            <a:r>
              <a:rPr lang="es-MX" dirty="0" smtClean="0"/>
              <a:t>Entréguele tarjetas, flores y regalos, Efe 5:25.</a:t>
            </a:r>
            <a:endParaRPr lang="es-MX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MX" dirty="0" smtClean="0"/>
              <a:t>La Relación Matrimonial</a:t>
            </a:r>
            <a:endParaRPr lang="es-MX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1191</TotalTime>
  <Words>123</Words>
  <Application>Microsoft Office PowerPoint</Application>
  <PresentationFormat>On-screen Show (4:3)</PresentationFormat>
  <Paragraphs>184</Paragraphs>
  <Slides>23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Concourse</vt:lpstr>
      <vt:lpstr>       La Familia Que Agrada A Dios    </vt:lpstr>
      <vt:lpstr>El Matrimonio Que Agrada A Dios</vt:lpstr>
      <vt:lpstr>El Matrimonio Que Agrada A Dios</vt:lpstr>
      <vt:lpstr>El Matrimonio Que Agrada A Dios</vt:lpstr>
      <vt:lpstr>La Relación Matrimonial</vt:lpstr>
      <vt:lpstr>La Relación Matrimonial</vt:lpstr>
      <vt:lpstr>La Relación Matrimonial</vt:lpstr>
      <vt:lpstr>La Relación Matrimonial</vt:lpstr>
      <vt:lpstr>La Relación Matrimonial</vt:lpstr>
      <vt:lpstr>La Relación Matrimonial</vt:lpstr>
      <vt:lpstr>La Relación Matrimonial</vt:lpstr>
      <vt:lpstr>La Relación Matrimonial</vt:lpstr>
      <vt:lpstr>La Relación Matrimonial</vt:lpstr>
      <vt:lpstr>La Relación Matrimonial</vt:lpstr>
      <vt:lpstr>El Patrimonio Espiritual Criemos Hijos que Amen a Dios</vt:lpstr>
      <vt:lpstr>Como Pastorear el Corazón de tu Hijo</vt:lpstr>
      <vt:lpstr>Como Pastorear el Corazón de tu Hijo</vt:lpstr>
      <vt:lpstr>Como Pastorear el Corazón de tu Hijo</vt:lpstr>
      <vt:lpstr>Como Pastorear el Corazón de tu Hijo</vt:lpstr>
      <vt:lpstr>Como Pastorear el Corazón de tu Hijo</vt:lpstr>
      <vt:lpstr>Como Pastorear el Corazón de tu Hijo</vt:lpstr>
      <vt:lpstr>Como Pastorear el Corazón de tu Hijo</vt:lpstr>
      <vt:lpstr>Como Pastorear el Corazón de tu Hijo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  La Familia Que Agrada A Dios    </dc:title>
  <dc:creator>Pedro</dc:creator>
  <cp:lastModifiedBy>Pedro</cp:lastModifiedBy>
  <cp:revision>120</cp:revision>
  <dcterms:created xsi:type="dcterms:W3CDTF">2021-11-09T03:34:05Z</dcterms:created>
  <dcterms:modified xsi:type="dcterms:W3CDTF">2021-11-13T20:54:50Z</dcterms:modified>
</cp:coreProperties>
</file>