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2" r:id="rId26"/>
    <p:sldId id="281" r:id="rId27"/>
    <p:sldId id="280" r:id="rId28"/>
    <p:sldId id="285" r:id="rId29"/>
    <p:sldId id="283" r:id="rId30"/>
    <p:sldId id="284"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7" r:id="rId52"/>
    <p:sldId id="308" r:id="rId53"/>
    <p:sldId id="309" r:id="rId54"/>
    <p:sldId id="306" r:id="rId55"/>
    <p:sldId id="310"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94650"/>
  </p:normalViewPr>
  <p:slideViewPr>
    <p:cSldViewPr snapToGrid="0">
      <p:cViewPr varScale="1">
        <p:scale>
          <a:sx n="90" d="100"/>
          <a:sy n="90" d="100"/>
        </p:scale>
        <p:origin x="232" y="8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A8C26E-C2F7-45CB-97CD-59D53E6422A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DC2A233-275C-429B-8038-013504AD13FF}">
      <dgm:prSet/>
      <dgm:spPr/>
      <dgm:t>
        <a:bodyPr/>
        <a:lstStyle/>
        <a:p>
          <a:r>
            <a:rPr lang="en-US" dirty="0"/>
            <a:t>4:13- Observed their boldness, untrained men/uneducated</a:t>
          </a:r>
        </a:p>
      </dgm:t>
    </dgm:pt>
    <dgm:pt modelId="{48B6503A-674A-416A-B916-027BA91F9588}" type="parTrans" cxnId="{7FFC8982-FA89-44AD-B167-75823F3B642B}">
      <dgm:prSet/>
      <dgm:spPr/>
      <dgm:t>
        <a:bodyPr/>
        <a:lstStyle/>
        <a:p>
          <a:endParaRPr lang="en-US"/>
        </a:p>
      </dgm:t>
    </dgm:pt>
    <dgm:pt modelId="{5E5E4F58-29FB-4C4D-A56A-C00A22C6EAE0}" type="sibTrans" cxnId="{7FFC8982-FA89-44AD-B167-75823F3B642B}">
      <dgm:prSet/>
      <dgm:spPr/>
      <dgm:t>
        <a:bodyPr/>
        <a:lstStyle/>
        <a:p>
          <a:endParaRPr lang="en-US"/>
        </a:p>
      </dgm:t>
    </dgm:pt>
    <dgm:pt modelId="{1D54A157-FFA5-44FB-B5C4-681B3C8DF1D7}">
      <dgm:prSet/>
      <dgm:spPr/>
      <dgm:t>
        <a:bodyPr/>
        <a:lstStyle/>
        <a:p>
          <a:r>
            <a:rPr lang="en-US" dirty="0"/>
            <a:t>Recognized that God had used them to heal the lame man</a:t>
          </a:r>
        </a:p>
      </dgm:t>
    </dgm:pt>
    <dgm:pt modelId="{F161CE18-74E5-435B-9321-D3C7BF94F2DF}" type="parTrans" cxnId="{58EDEC06-417A-4090-8FEE-3A427BF261C6}">
      <dgm:prSet/>
      <dgm:spPr/>
      <dgm:t>
        <a:bodyPr/>
        <a:lstStyle/>
        <a:p>
          <a:endParaRPr lang="en-US"/>
        </a:p>
      </dgm:t>
    </dgm:pt>
    <dgm:pt modelId="{542910AA-153D-4B9E-8D6D-62941DE4AAAC}" type="sibTrans" cxnId="{58EDEC06-417A-4090-8FEE-3A427BF261C6}">
      <dgm:prSet/>
      <dgm:spPr/>
      <dgm:t>
        <a:bodyPr/>
        <a:lstStyle/>
        <a:p>
          <a:endParaRPr lang="en-US"/>
        </a:p>
      </dgm:t>
    </dgm:pt>
    <dgm:pt modelId="{5F379FC1-F162-429C-80FB-553DE6F38A7D}">
      <dgm:prSet/>
      <dgm:spPr/>
      <dgm:t>
        <a:bodyPr/>
        <a:lstStyle/>
        <a:p>
          <a:r>
            <a:rPr lang="en-US" dirty="0"/>
            <a:t>v.</a:t>
          </a:r>
          <a:r>
            <a:rPr lang="en-US" baseline="0" dirty="0"/>
            <a:t> 21- found no way to punish them because people were praising God.</a:t>
          </a:r>
          <a:endParaRPr lang="en-US" dirty="0"/>
        </a:p>
      </dgm:t>
    </dgm:pt>
    <dgm:pt modelId="{A06A13CB-3D1C-4AD3-9C9E-4603E6AB3456}" type="parTrans" cxnId="{DC8EC582-6988-4559-B2F8-0DB162639F02}">
      <dgm:prSet/>
      <dgm:spPr/>
      <dgm:t>
        <a:bodyPr/>
        <a:lstStyle/>
        <a:p>
          <a:endParaRPr lang="en-US"/>
        </a:p>
      </dgm:t>
    </dgm:pt>
    <dgm:pt modelId="{9CADAEC2-BF96-4DD1-95FA-9B86874B33D2}" type="sibTrans" cxnId="{DC8EC582-6988-4559-B2F8-0DB162639F02}">
      <dgm:prSet/>
      <dgm:spPr/>
      <dgm:t>
        <a:bodyPr/>
        <a:lstStyle/>
        <a:p>
          <a:endParaRPr lang="en-US"/>
        </a:p>
      </dgm:t>
    </dgm:pt>
    <dgm:pt modelId="{F9BA939C-5E09-204A-91B2-DB92B3544FA8}" type="pres">
      <dgm:prSet presAssocID="{86A8C26E-C2F7-45CB-97CD-59D53E6422A7}" presName="linear" presStyleCnt="0">
        <dgm:presLayoutVars>
          <dgm:animLvl val="lvl"/>
          <dgm:resizeHandles val="exact"/>
        </dgm:presLayoutVars>
      </dgm:prSet>
      <dgm:spPr/>
    </dgm:pt>
    <dgm:pt modelId="{C36190BD-E9C1-E24A-8C85-55785412C7FA}" type="pres">
      <dgm:prSet presAssocID="{9DC2A233-275C-429B-8038-013504AD13FF}" presName="parentText" presStyleLbl="node1" presStyleIdx="0" presStyleCnt="3">
        <dgm:presLayoutVars>
          <dgm:chMax val="0"/>
          <dgm:bulletEnabled val="1"/>
        </dgm:presLayoutVars>
      </dgm:prSet>
      <dgm:spPr/>
    </dgm:pt>
    <dgm:pt modelId="{EF7C9008-0C45-6F40-8C2A-30798C8EB589}" type="pres">
      <dgm:prSet presAssocID="{5E5E4F58-29FB-4C4D-A56A-C00A22C6EAE0}" presName="spacer" presStyleCnt="0"/>
      <dgm:spPr/>
    </dgm:pt>
    <dgm:pt modelId="{921F9D28-3103-5E44-8A71-CE4BC0D49F9B}" type="pres">
      <dgm:prSet presAssocID="{1D54A157-FFA5-44FB-B5C4-681B3C8DF1D7}" presName="parentText" presStyleLbl="node1" presStyleIdx="1" presStyleCnt="3">
        <dgm:presLayoutVars>
          <dgm:chMax val="0"/>
          <dgm:bulletEnabled val="1"/>
        </dgm:presLayoutVars>
      </dgm:prSet>
      <dgm:spPr/>
    </dgm:pt>
    <dgm:pt modelId="{02420B0A-B797-FC43-8EAE-234CFD40B14E}" type="pres">
      <dgm:prSet presAssocID="{542910AA-153D-4B9E-8D6D-62941DE4AAAC}" presName="spacer" presStyleCnt="0"/>
      <dgm:spPr/>
    </dgm:pt>
    <dgm:pt modelId="{B0ABC689-4777-5146-BF69-C610D465887D}" type="pres">
      <dgm:prSet presAssocID="{5F379FC1-F162-429C-80FB-553DE6F38A7D}" presName="parentText" presStyleLbl="node1" presStyleIdx="2" presStyleCnt="3">
        <dgm:presLayoutVars>
          <dgm:chMax val="0"/>
          <dgm:bulletEnabled val="1"/>
        </dgm:presLayoutVars>
      </dgm:prSet>
      <dgm:spPr/>
    </dgm:pt>
  </dgm:ptLst>
  <dgm:cxnLst>
    <dgm:cxn modelId="{58EDEC06-417A-4090-8FEE-3A427BF261C6}" srcId="{86A8C26E-C2F7-45CB-97CD-59D53E6422A7}" destId="{1D54A157-FFA5-44FB-B5C4-681B3C8DF1D7}" srcOrd="1" destOrd="0" parTransId="{F161CE18-74E5-435B-9321-D3C7BF94F2DF}" sibTransId="{542910AA-153D-4B9E-8D6D-62941DE4AAAC}"/>
    <dgm:cxn modelId="{F2ED4E0A-0746-304B-A4E8-08F96A6CE143}" type="presOf" srcId="{1D54A157-FFA5-44FB-B5C4-681B3C8DF1D7}" destId="{921F9D28-3103-5E44-8A71-CE4BC0D49F9B}" srcOrd="0" destOrd="0" presId="urn:microsoft.com/office/officeart/2005/8/layout/vList2"/>
    <dgm:cxn modelId="{F17CAA20-C17A-6D43-837A-6BE37642FA18}" type="presOf" srcId="{9DC2A233-275C-429B-8038-013504AD13FF}" destId="{C36190BD-E9C1-E24A-8C85-55785412C7FA}" srcOrd="0" destOrd="0" presId="urn:microsoft.com/office/officeart/2005/8/layout/vList2"/>
    <dgm:cxn modelId="{7FFC8982-FA89-44AD-B167-75823F3B642B}" srcId="{86A8C26E-C2F7-45CB-97CD-59D53E6422A7}" destId="{9DC2A233-275C-429B-8038-013504AD13FF}" srcOrd="0" destOrd="0" parTransId="{48B6503A-674A-416A-B916-027BA91F9588}" sibTransId="{5E5E4F58-29FB-4C4D-A56A-C00A22C6EAE0}"/>
    <dgm:cxn modelId="{DC8EC582-6988-4559-B2F8-0DB162639F02}" srcId="{86A8C26E-C2F7-45CB-97CD-59D53E6422A7}" destId="{5F379FC1-F162-429C-80FB-553DE6F38A7D}" srcOrd="2" destOrd="0" parTransId="{A06A13CB-3D1C-4AD3-9C9E-4603E6AB3456}" sibTransId="{9CADAEC2-BF96-4DD1-95FA-9B86874B33D2}"/>
    <dgm:cxn modelId="{0F3CC083-054F-6A49-A2E6-40363FB4D3A4}" type="presOf" srcId="{5F379FC1-F162-429C-80FB-553DE6F38A7D}" destId="{B0ABC689-4777-5146-BF69-C610D465887D}" srcOrd="0" destOrd="0" presId="urn:microsoft.com/office/officeart/2005/8/layout/vList2"/>
    <dgm:cxn modelId="{2C750ED9-6CDD-C547-BF24-29B1B83D061A}" type="presOf" srcId="{86A8C26E-C2F7-45CB-97CD-59D53E6422A7}" destId="{F9BA939C-5E09-204A-91B2-DB92B3544FA8}" srcOrd="0" destOrd="0" presId="urn:microsoft.com/office/officeart/2005/8/layout/vList2"/>
    <dgm:cxn modelId="{77961381-7B2E-694F-84D1-BB8D90AB6FB4}" type="presParOf" srcId="{F9BA939C-5E09-204A-91B2-DB92B3544FA8}" destId="{C36190BD-E9C1-E24A-8C85-55785412C7FA}" srcOrd="0" destOrd="0" presId="urn:microsoft.com/office/officeart/2005/8/layout/vList2"/>
    <dgm:cxn modelId="{0114D118-07C8-BA4D-8AD1-F6D7E0236707}" type="presParOf" srcId="{F9BA939C-5E09-204A-91B2-DB92B3544FA8}" destId="{EF7C9008-0C45-6F40-8C2A-30798C8EB589}" srcOrd="1" destOrd="0" presId="urn:microsoft.com/office/officeart/2005/8/layout/vList2"/>
    <dgm:cxn modelId="{85024C17-095B-E64F-B5DC-C0C5F5AD6597}" type="presParOf" srcId="{F9BA939C-5E09-204A-91B2-DB92B3544FA8}" destId="{921F9D28-3103-5E44-8A71-CE4BC0D49F9B}" srcOrd="2" destOrd="0" presId="urn:microsoft.com/office/officeart/2005/8/layout/vList2"/>
    <dgm:cxn modelId="{B76FE603-39A0-814F-AB5E-0191C591036A}" type="presParOf" srcId="{F9BA939C-5E09-204A-91B2-DB92B3544FA8}" destId="{02420B0A-B797-FC43-8EAE-234CFD40B14E}" srcOrd="3" destOrd="0" presId="urn:microsoft.com/office/officeart/2005/8/layout/vList2"/>
    <dgm:cxn modelId="{36AF8F30-12B5-6A4E-9B0E-A75922F164C9}" type="presParOf" srcId="{F9BA939C-5E09-204A-91B2-DB92B3544FA8}" destId="{B0ABC689-4777-5146-BF69-C610D465887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6190BD-E9C1-E24A-8C85-55785412C7FA}">
      <dsp:nvSpPr>
        <dsp:cNvPr id="0" name=""/>
        <dsp:cNvSpPr/>
      </dsp:nvSpPr>
      <dsp:spPr>
        <a:xfrm>
          <a:off x="0" y="18702"/>
          <a:ext cx="10482262" cy="15672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t>4:13- Observed their boldness, untrained men/uneducated</a:t>
          </a:r>
        </a:p>
      </dsp:txBody>
      <dsp:txXfrm>
        <a:off x="76505" y="95207"/>
        <a:ext cx="10329252" cy="1414205"/>
      </dsp:txXfrm>
    </dsp:sp>
    <dsp:sp modelId="{921F9D28-3103-5E44-8A71-CE4BC0D49F9B}">
      <dsp:nvSpPr>
        <dsp:cNvPr id="0" name=""/>
        <dsp:cNvSpPr/>
      </dsp:nvSpPr>
      <dsp:spPr>
        <a:xfrm>
          <a:off x="0" y="1721277"/>
          <a:ext cx="10482262" cy="15672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t>Recognized that God had used them to heal the lame man</a:t>
          </a:r>
        </a:p>
      </dsp:txBody>
      <dsp:txXfrm>
        <a:off x="76505" y="1797782"/>
        <a:ext cx="10329252" cy="1414205"/>
      </dsp:txXfrm>
    </dsp:sp>
    <dsp:sp modelId="{B0ABC689-4777-5146-BF69-C610D465887D}">
      <dsp:nvSpPr>
        <dsp:cNvPr id="0" name=""/>
        <dsp:cNvSpPr/>
      </dsp:nvSpPr>
      <dsp:spPr>
        <a:xfrm>
          <a:off x="0" y="3423852"/>
          <a:ext cx="10482262" cy="15672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t>v.</a:t>
          </a:r>
          <a:r>
            <a:rPr lang="en-US" sz="4700" kern="1200" baseline="0" dirty="0"/>
            <a:t> 21- found no way to punish them because people were praising God.</a:t>
          </a:r>
          <a:endParaRPr lang="en-US" sz="4700" kern="1200" dirty="0"/>
        </a:p>
      </dsp:txBody>
      <dsp:txXfrm>
        <a:off x="76505" y="3500357"/>
        <a:ext cx="10329252" cy="141420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6/2/23</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775715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6/2/23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200195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6/2/23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27348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6/2/23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013941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6/2/23</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569050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6/2/23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66892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6/2/23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974200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6/2/23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7733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6/2/23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5680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6/2/23</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81828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6/2/23</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37812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6/2/23</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4004375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01" r:id="rId4"/>
    <p:sldLayoutId id="2147483702" r:id="rId5"/>
    <p:sldLayoutId id="2147483708" r:id="rId6"/>
    <p:sldLayoutId id="2147483703" r:id="rId7"/>
    <p:sldLayoutId id="2147483704" r:id="rId8"/>
    <p:sldLayoutId id="2147483705" r:id="rId9"/>
    <p:sldLayoutId id="2147483706" r:id="rId10"/>
    <p:sldLayoutId id="2147483707" r:id="rId11"/>
  </p:sldLayoutIdLst>
  <p:hf sldNum="0" hdr="0" ftr="0" dt="0"/>
  <p:txStyles>
    <p:titleStyle>
      <a:lvl1pPr algn="l" defTabSz="914400" rtl="0" eaLnBrk="1" latinLnBrk="0" hangingPunct="1">
        <a:lnSpc>
          <a:spcPct val="90000"/>
        </a:lnSpc>
        <a:spcBef>
          <a:spcPct val="0"/>
        </a:spcBef>
        <a:buNone/>
        <a:defRPr lang="en-US" sz="3800" i="1"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20000"/>
        </a:lnSpc>
        <a:spcBef>
          <a:spcPts val="900"/>
        </a:spcBef>
        <a:spcAft>
          <a:spcPts val="0"/>
        </a:spcAft>
        <a:buClr>
          <a:schemeClr val="tx1">
            <a:lumMod val="85000"/>
            <a:lumOff val="15000"/>
          </a:schemeClr>
        </a:buClr>
        <a:buFont typeface="Garamond" pitchFamily="18" charset="0"/>
        <a:buChar char="◦"/>
        <a:defRPr sz="1400" kern="1200">
          <a:solidFill>
            <a:schemeClr val="tx1"/>
          </a:solidFill>
          <a:latin typeface="+mn-lt"/>
          <a:ea typeface="+mn-ea"/>
          <a:cs typeface="+mn-cs"/>
        </a:defRPr>
      </a:lvl1pPr>
      <a:lvl2pPr marL="457200" indent="-182880" algn="l" defTabSz="914400" rtl="0" eaLnBrk="1" latinLnBrk="0" hangingPunct="1">
        <a:lnSpc>
          <a:spcPct val="12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2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2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2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video" Target="https://www.youtube.com/embed/Lngv0ZjfefU?feature=oembed"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olored pencils inside a pencil holder which is on top of a wood table">
            <a:extLst>
              <a:ext uri="{FF2B5EF4-FFF2-40B4-BE49-F238E27FC236}">
                <a16:creationId xmlns:a16="http://schemas.microsoft.com/office/drawing/2014/main" id="{5DE9DB4D-F04E-C4F7-1689-C908C9370562}"/>
              </a:ext>
            </a:extLst>
          </p:cNvPr>
          <p:cNvPicPr>
            <a:picLocks noChangeAspect="1"/>
          </p:cNvPicPr>
          <p:nvPr/>
        </p:nvPicPr>
        <p:blipFill rotWithShape="1">
          <a:blip r:embed="rId2">
            <a:alphaModFix amt="90000"/>
          </a:blip>
          <a:srcRect t="15730"/>
          <a:stretch/>
        </p:blipFill>
        <p:spPr>
          <a:xfrm>
            <a:off x="1" y="10"/>
            <a:ext cx="12191999" cy="6857989"/>
          </a:xfrm>
          <a:prstGeom prst="rect">
            <a:avLst/>
          </a:prstGeom>
        </p:spPr>
      </p:pic>
      <p:sp>
        <p:nvSpPr>
          <p:cNvPr id="9" name="Rectangle 8">
            <a:extLst>
              <a:ext uri="{FF2B5EF4-FFF2-40B4-BE49-F238E27FC236}">
                <a16:creationId xmlns:a16="http://schemas.microsoft.com/office/drawing/2014/main" id="{DB4A12B6-EF0D-43E8-8C17-4FAD4D276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lumMod val="85000"/>
              <a:lumOff val="15000"/>
              <a:alpha val="93000"/>
            </a:schemeClr>
          </a:solidFill>
          <a:ln w="6350" cap="flat" cmpd="sng" algn="ctr">
            <a:noFill/>
            <a:prstDash val="solid"/>
          </a:ln>
          <a:effectLst>
            <a:softEdge rad="0"/>
          </a:effectLst>
        </p:spPr>
      </p:sp>
      <p:sp>
        <p:nvSpPr>
          <p:cNvPr id="11" name="Rectangle 10">
            <a:extLst>
              <a:ext uri="{FF2B5EF4-FFF2-40B4-BE49-F238E27FC236}">
                <a16:creationId xmlns:a16="http://schemas.microsoft.com/office/drawing/2014/main" id="{AE107525-0C02-447F-8A3F-553320A723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2"/>
            </a:solidFill>
            <a:prstDash val="solid"/>
            <a:miter lim="800000"/>
          </a:ln>
          <a:effectLst/>
        </p:spPr>
      </p:sp>
      <p:sp>
        <p:nvSpPr>
          <p:cNvPr id="2" name="Title 1">
            <a:extLst>
              <a:ext uri="{FF2B5EF4-FFF2-40B4-BE49-F238E27FC236}">
                <a16:creationId xmlns:a16="http://schemas.microsoft.com/office/drawing/2014/main" id="{2334FA89-1921-C7AA-8083-A481E7000A24}"/>
              </a:ext>
            </a:extLst>
          </p:cNvPr>
          <p:cNvSpPr>
            <a:spLocks noGrp="1"/>
          </p:cNvSpPr>
          <p:nvPr>
            <p:ph type="ctrTitle"/>
          </p:nvPr>
        </p:nvSpPr>
        <p:spPr>
          <a:xfrm>
            <a:off x="1629103" y="2244830"/>
            <a:ext cx="8933796" cy="2437232"/>
          </a:xfrm>
        </p:spPr>
        <p:txBody>
          <a:bodyPr>
            <a:normAutofit/>
          </a:bodyPr>
          <a:lstStyle/>
          <a:p>
            <a:r>
              <a:rPr lang="en-US" sz="7200" b="1" kern="0" dirty="0">
                <a:effectLst/>
                <a:latin typeface="AppleSystemUIFont"/>
                <a:ea typeface="Calibri" panose="020F0502020204030204" pitchFamily="34" charset="0"/>
                <a:cs typeface="AppleSystemUIFont"/>
              </a:rPr>
              <a:t>JESUS IS WORTH FOLLOWING</a:t>
            </a:r>
            <a:endParaRPr lang="en-US" sz="41300" dirty="0"/>
          </a:p>
        </p:txBody>
      </p:sp>
      <p:sp>
        <p:nvSpPr>
          <p:cNvPr id="3" name="Subtitle 2">
            <a:extLst>
              <a:ext uri="{FF2B5EF4-FFF2-40B4-BE49-F238E27FC236}">
                <a16:creationId xmlns:a16="http://schemas.microsoft.com/office/drawing/2014/main" id="{C35E0C12-2493-0DCB-5BE4-B5520F8E3659}"/>
              </a:ext>
            </a:extLst>
          </p:cNvPr>
          <p:cNvSpPr>
            <a:spLocks noGrp="1"/>
          </p:cNvSpPr>
          <p:nvPr>
            <p:ph type="subTitle" idx="1"/>
          </p:nvPr>
        </p:nvSpPr>
        <p:spPr>
          <a:xfrm>
            <a:off x="1629101" y="4381996"/>
            <a:ext cx="8936846" cy="757268"/>
          </a:xfrm>
        </p:spPr>
        <p:txBody>
          <a:bodyPr>
            <a:normAutofit lnSpcReduction="10000"/>
          </a:bodyPr>
          <a:lstStyle/>
          <a:p>
            <a:r>
              <a:rPr lang="en-US" sz="4000" kern="0" dirty="0">
                <a:effectLst/>
                <a:latin typeface="AppleSystemUIFont"/>
                <a:ea typeface="Calibri" panose="020F0502020204030204" pitchFamily="34" charset="0"/>
                <a:cs typeface="AppleSystemUIFont"/>
              </a:rPr>
              <a:t>Acts 3:1-4:24</a:t>
            </a:r>
            <a:r>
              <a:rPr lang="en-US" sz="4000" dirty="0">
                <a:effectLst/>
              </a:rPr>
              <a:t> </a:t>
            </a:r>
            <a:endParaRPr lang="en-US" sz="4000" dirty="0"/>
          </a:p>
        </p:txBody>
      </p:sp>
      <p:sp>
        <p:nvSpPr>
          <p:cNvPr id="13" name="Rectangle 12">
            <a:extLst>
              <a:ext uri="{FF2B5EF4-FFF2-40B4-BE49-F238E27FC236}">
                <a16:creationId xmlns:a16="http://schemas.microsoft.com/office/drawing/2014/main" id="{AB7A42E3-05D8-4A0B-9D4E-20EF581E5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6EE9A54B-189D-4645-8254-FDC4210EC6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11CE48F-D5E4-4520-AF1E-8F85CFBDA5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1448851-39AD-4943-BF9C-C50704E083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418639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25A02827-3DF2-37D2-D976-DE46363167B2}"/>
              </a:ext>
            </a:extLst>
          </p:cNvPr>
          <p:cNvPicPr>
            <a:picLocks noGrp="1" noChangeAspect="1"/>
          </p:cNvPicPr>
          <p:nvPr>
            <p:ph idx="1"/>
          </p:nvPr>
        </p:nvPicPr>
        <p:blipFill rotWithShape="1">
          <a:blip r:embed="rId2">
            <a:alphaModFix/>
          </a:blip>
          <a:srcRect b="443"/>
          <a:stretch/>
        </p:blipFill>
        <p:spPr>
          <a:xfrm>
            <a:off x="1" y="10"/>
            <a:ext cx="12191999" cy="6857989"/>
          </a:xfrm>
          <a:prstGeom prst="rect">
            <a:avLst/>
          </a:prstGeom>
        </p:spPr>
      </p:pic>
      <p:sp>
        <p:nvSpPr>
          <p:cNvPr id="24" name="Rectangle 23">
            <a:extLst>
              <a:ext uri="{FF2B5EF4-FFF2-40B4-BE49-F238E27FC236}">
                <a16:creationId xmlns:a16="http://schemas.microsoft.com/office/drawing/2014/main" id="{87FD26E4-041F-4EF2-B92D-6034C0F8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59526A-A8DD-3CC5-E642-7A91850DFA5C}"/>
              </a:ext>
            </a:extLst>
          </p:cNvPr>
          <p:cNvSpPr>
            <a:spLocks noGrp="1"/>
          </p:cNvSpPr>
          <p:nvPr>
            <p:ph type="title"/>
          </p:nvPr>
        </p:nvSpPr>
        <p:spPr>
          <a:xfrm>
            <a:off x="-2387237" y="3293849"/>
            <a:ext cx="9443357" cy="2753880"/>
          </a:xfrm>
        </p:spPr>
        <p:txBody>
          <a:bodyPr vert="horz" lIns="91440" tIns="45720" rIns="91440" bIns="45720" rtlCol="0" anchor="b">
            <a:normAutofit/>
          </a:bodyPr>
          <a:lstStyle/>
          <a:p>
            <a:pPr algn="ctr">
              <a:lnSpc>
                <a:spcPct val="83000"/>
              </a:lnSpc>
            </a:pPr>
            <a:r>
              <a:rPr lang="en-US" sz="6800" cap="all" spc="-100" dirty="0"/>
              <a:t>match</a:t>
            </a:r>
          </a:p>
        </p:txBody>
      </p:sp>
    </p:spTree>
    <p:extLst>
      <p:ext uri="{BB962C8B-B14F-4D97-AF65-F5344CB8AC3E}">
        <p14:creationId xmlns:p14="http://schemas.microsoft.com/office/powerpoint/2010/main" val="1917732263"/>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4" name="Content Placeholder 3">
            <a:extLst>
              <a:ext uri="{FF2B5EF4-FFF2-40B4-BE49-F238E27FC236}">
                <a16:creationId xmlns:a16="http://schemas.microsoft.com/office/drawing/2014/main" id="{7BB97A3B-6090-4D1F-291E-C00CEC8AC508}"/>
              </a:ext>
            </a:extLst>
          </p:cNvPr>
          <p:cNvPicPr>
            <a:picLocks noGrp="1" noChangeAspect="1"/>
          </p:cNvPicPr>
          <p:nvPr>
            <p:ph idx="1"/>
          </p:nvPr>
        </p:nvPicPr>
        <p:blipFill rotWithShape="1">
          <a:blip r:embed="rId2"/>
          <a:srcRect b="7025"/>
          <a:stretch/>
        </p:blipFill>
        <p:spPr>
          <a:xfrm>
            <a:off x="20" y="10"/>
            <a:ext cx="12191980" cy="6857990"/>
          </a:xfrm>
          <a:prstGeom prst="rect">
            <a:avLst/>
          </a:prstGeom>
        </p:spPr>
      </p:pic>
    </p:spTree>
    <p:extLst>
      <p:ext uri="{BB962C8B-B14F-4D97-AF65-F5344CB8AC3E}">
        <p14:creationId xmlns:p14="http://schemas.microsoft.com/office/powerpoint/2010/main" val="309618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94279FDF-18C1-3F0A-A106-DB1777E9946F}"/>
              </a:ext>
            </a:extLst>
          </p:cNvPr>
          <p:cNvPicPr>
            <a:picLocks noGrp="1" noChangeAspect="1"/>
          </p:cNvPicPr>
          <p:nvPr>
            <p:ph idx="1"/>
          </p:nvPr>
        </p:nvPicPr>
        <p:blipFill rotWithShape="1">
          <a:blip r:embed="rId2"/>
          <a:srcRect t="12528" b="21101"/>
          <a:stretch/>
        </p:blipFill>
        <p:spPr>
          <a:xfrm>
            <a:off x="-1" y="10"/>
            <a:ext cx="12192000" cy="6857988"/>
          </a:xfrm>
          <a:prstGeom prst="rect">
            <a:avLst/>
          </a:prstGeom>
        </p:spPr>
      </p:pic>
      <p:sp>
        <p:nvSpPr>
          <p:cNvPr id="24" name="Rectangle 23">
            <a:extLst>
              <a:ext uri="{FF2B5EF4-FFF2-40B4-BE49-F238E27FC236}">
                <a16:creationId xmlns:a16="http://schemas.microsoft.com/office/drawing/2014/main" id="{0B121716-8B64-478F-ABDB-17030AD1B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24000">
                <a:schemeClr val="bg1">
                  <a:alpha val="20000"/>
                </a:schemeClr>
              </a:gs>
              <a:gs pos="78000">
                <a:schemeClr val="bg1">
                  <a:alpha val="30000"/>
                </a:schemeClr>
              </a:gs>
              <a:gs pos="50000">
                <a:schemeClr val="bg1">
                  <a:alpha val="30000"/>
                </a:schemeClr>
              </a:gs>
              <a:gs pos="100000">
                <a:schemeClr val="bg1">
                  <a:alpha val="40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28B3B9-FF4C-E720-E74B-F1574E54B54F}"/>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400" cap="all" spc="-100" dirty="0">
                <a:solidFill>
                  <a:schemeClr val="tx1"/>
                </a:solidFill>
              </a:rPr>
              <a:t>Guitar</a:t>
            </a:r>
          </a:p>
        </p:txBody>
      </p:sp>
    </p:spTree>
    <p:extLst>
      <p:ext uri="{BB962C8B-B14F-4D97-AF65-F5344CB8AC3E}">
        <p14:creationId xmlns:p14="http://schemas.microsoft.com/office/powerpoint/2010/main" val="3924856528"/>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24BDC728-8A27-94B3-EE32-C0103598D51E}"/>
              </a:ext>
            </a:extLst>
          </p:cNvPr>
          <p:cNvPicPr>
            <a:picLocks noGrp="1" noChangeAspect="1"/>
          </p:cNvPicPr>
          <p:nvPr>
            <p:ph idx="1"/>
          </p:nvPr>
        </p:nvPicPr>
        <p:blipFill rotWithShape="1">
          <a:blip r:embed="rId2"/>
          <a:srcRect/>
          <a:stretch/>
        </p:blipFill>
        <p:spPr>
          <a:xfrm>
            <a:off x="-1" y="10"/>
            <a:ext cx="12192000" cy="6857988"/>
          </a:xfrm>
          <a:prstGeom prst="rect">
            <a:avLst/>
          </a:prstGeom>
        </p:spPr>
      </p:pic>
      <p:sp>
        <p:nvSpPr>
          <p:cNvPr id="24" name="Rectangle 23">
            <a:extLst>
              <a:ext uri="{FF2B5EF4-FFF2-40B4-BE49-F238E27FC236}">
                <a16:creationId xmlns:a16="http://schemas.microsoft.com/office/drawing/2014/main" id="{0B121716-8B64-478F-ABDB-17030AD1B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24000">
                <a:schemeClr val="bg1">
                  <a:alpha val="20000"/>
                </a:schemeClr>
              </a:gs>
              <a:gs pos="78000">
                <a:schemeClr val="bg1">
                  <a:alpha val="30000"/>
                </a:schemeClr>
              </a:gs>
              <a:gs pos="50000">
                <a:schemeClr val="bg1">
                  <a:alpha val="30000"/>
                </a:schemeClr>
              </a:gs>
              <a:gs pos="100000">
                <a:schemeClr val="bg1">
                  <a:alpha val="40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4A21C6-5880-6C93-D36A-146C14DC6C10}"/>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endParaRPr lang="en-US" sz="4400" cap="all" spc="-100">
              <a:solidFill>
                <a:schemeClr val="tx1"/>
              </a:solidFill>
            </a:endParaRPr>
          </a:p>
        </p:txBody>
      </p:sp>
    </p:spTree>
    <p:extLst>
      <p:ext uri="{BB962C8B-B14F-4D97-AF65-F5344CB8AC3E}">
        <p14:creationId xmlns:p14="http://schemas.microsoft.com/office/powerpoint/2010/main" val="2544680513"/>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B76E9FB9-2D86-3732-3F3C-A1FF41AC2AE5}"/>
              </a:ext>
            </a:extLst>
          </p:cNvPr>
          <p:cNvPicPr>
            <a:picLocks noGrp="1" noChangeAspect="1"/>
          </p:cNvPicPr>
          <p:nvPr>
            <p:ph idx="1"/>
          </p:nvPr>
        </p:nvPicPr>
        <p:blipFill rotWithShape="1">
          <a:blip r:embed="rId2"/>
          <a:srcRect/>
          <a:stretch/>
        </p:blipFill>
        <p:spPr>
          <a:xfrm>
            <a:off x="-1" y="10"/>
            <a:ext cx="12192000" cy="6857988"/>
          </a:xfrm>
          <a:prstGeom prst="rect">
            <a:avLst/>
          </a:prstGeom>
        </p:spPr>
      </p:pic>
      <p:sp>
        <p:nvSpPr>
          <p:cNvPr id="24" name="Rectangle 23">
            <a:extLst>
              <a:ext uri="{FF2B5EF4-FFF2-40B4-BE49-F238E27FC236}">
                <a16:creationId xmlns:a16="http://schemas.microsoft.com/office/drawing/2014/main" id="{0B121716-8B64-478F-ABDB-17030AD1B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24000">
                <a:schemeClr val="bg1">
                  <a:alpha val="20000"/>
                </a:schemeClr>
              </a:gs>
              <a:gs pos="78000">
                <a:schemeClr val="bg1">
                  <a:alpha val="30000"/>
                </a:schemeClr>
              </a:gs>
              <a:gs pos="50000">
                <a:schemeClr val="bg1">
                  <a:alpha val="30000"/>
                </a:schemeClr>
              </a:gs>
              <a:gs pos="100000">
                <a:schemeClr val="bg1">
                  <a:alpha val="40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B00749-DBFC-FFEC-07D3-274FBA3AFF89}"/>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400" cap="all" spc="-100" dirty="0">
                <a:solidFill>
                  <a:schemeClr val="tx1"/>
                </a:solidFill>
              </a:rPr>
              <a:t>Stem of apple</a:t>
            </a:r>
          </a:p>
        </p:txBody>
      </p:sp>
    </p:spTree>
    <p:extLst>
      <p:ext uri="{BB962C8B-B14F-4D97-AF65-F5344CB8AC3E}">
        <p14:creationId xmlns:p14="http://schemas.microsoft.com/office/powerpoint/2010/main" val="2976571979"/>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83DAF34D-562F-6E14-37B5-E346973DDF75}"/>
              </a:ext>
            </a:extLst>
          </p:cNvPr>
          <p:cNvPicPr>
            <a:picLocks noGrp="1" noChangeAspect="1"/>
          </p:cNvPicPr>
          <p:nvPr>
            <p:ph idx="1"/>
          </p:nvPr>
        </p:nvPicPr>
        <p:blipFill rotWithShape="1">
          <a:blip r:embed="rId2"/>
          <a:srcRect/>
          <a:stretch/>
        </p:blipFill>
        <p:spPr>
          <a:xfrm>
            <a:off x="-1" y="10"/>
            <a:ext cx="12192000" cy="6857988"/>
          </a:xfrm>
          <a:prstGeom prst="rect">
            <a:avLst/>
          </a:prstGeom>
        </p:spPr>
      </p:pic>
      <p:sp>
        <p:nvSpPr>
          <p:cNvPr id="24" name="Rectangle 23">
            <a:extLst>
              <a:ext uri="{FF2B5EF4-FFF2-40B4-BE49-F238E27FC236}">
                <a16:creationId xmlns:a16="http://schemas.microsoft.com/office/drawing/2014/main" id="{0B121716-8B64-478F-ABDB-17030AD1B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24000">
                <a:schemeClr val="bg1">
                  <a:alpha val="20000"/>
                </a:schemeClr>
              </a:gs>
              <a:gs pos="78000">
                <a:schemeClr val="bg1">
                  <a:alpha val="30000"/>
                </a:schemeClr>
              </a:gs>
              <a:gs pos="50000">
                <a:schemeClr val="bg1">
                  <a:alpha val="30000"/>
                </a:schemeClr>
              </a:gs>
              <a:gs pos="100000">
                <a:schemeClr val="bg1">
                  <a:alpha val="40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447631-81FA-5CC4-08AA-39D579337601}"/>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endParaRPr lang="en-US" sz="4400" cap="all" spc="-100">
              <a:solidFill>
                <a:schemeClr val="tx1"/>
              </a:solidFill>
            </a:endParaRPr>
          </a:p>
        </p:txBody>
      </p:sp>
    </p:spTree>
    <p:extLst>
      <p:ext uri="{BB962C8B-B14F-4D97-AF65-F5344CB8AC3E}">
        <p14:creationId xmlns:p14="http://schemas.microsoft.com/office/powerpoint/2010/main" val="2394050762"/>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260244C5-4BEE-69A8-3883-C6AE13818ACC}"/>
              </a:ext>
            </a:extLst>
          </p:cNvPr>
          <p:cNvPicPr>
            <a:picLocks noGrp="1" noChangeAspect="1"/>
          </p:cNvPicPr>
          <p:nvPr>
            <p:ph idx="1"/>
          </p:nvPr>
        </p:nvPicPr>
        <p:blipFill rotWithShape="1">
          <a:blip r:embed="rId2"/>
          <a:srcRect/>
          <a:stretch/>
        </p:blipFill>
        <p:spPr>
          <a:xfrm>
            <a:off x="-1" y="10"/>
            <a:ext cx="12192000" cy="6857988"/>
          </a:xfrm>
          <a:prstGeom prst="rect">
            <a:avLst/>
          </a:prstGeom>
        </p:spPr>
      </p:pic>
      <p:sp>
        <p:nvSpPr>
          <p:cNvPr id="24" name="Rectangle 23">
            <a:extLst>
              <a:ext uri="{FF2B5EF4-FFF2-40B4-BE49-F238E27FC236}">
                <a16:creationId xmlns:a16="http://schemas.microsoft.com/office/drawing/2014/main" id="{0B121716-8B64-478F-ABDB-17030AD1B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24000">
                <a:schemeClr val="bg1">
                  <a:alpha val="20000"/>
                </a:schemeClr>
              </a:gs>
              <a:gs pos="78000">
                <a:schemeClr val="bg1">
                  <a:alpha val="30000"/>
                </a:schemeClr>
              </a:gs>
              <a:gs pos="50000">
                <a:schemeClr val="bg1">
                  <a:alpha val="30000"/>
                </a:schemeClr>
              </a:gs>
              <a:gs pos="100000">
                <a:schemeClr val="bg1">
                  <a:alpha val="40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A008FF-BC36-FB05-4CAB-F0282E889CC2}"/>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400" cap="all" spc="-100" dirty="0">
                <a:solidFill>
                  <a:schemeClr val="tx1"/>
                </a:solidFill>
              </a:rPr>
              <a:t>Cap- Coca Cola Bottle</a:t>
            </a:r>
          </a:p>
        </p:txBody>
      </p:sp>
    </p:spTree>
    <p:extLst>
      <p:ext uri="{BB962C8B-B14F-4D97-AF65-F5344CB8AC3E}">
        <p14:creationId xmlns:p14="http://schemas.microsoft.com/office/powerpoint/2010/main" val="1434548738"/>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4" name="Content Placeholder 3">
            <a:extLst>
              <a:ext uri="{FF2B5EF4-FFF2-40B4-BE49-F238E27FC236}">
                <a16:creationId xmlns:a16="http://schemas.microsoft.com/office/drawing/2014/main" id="{E18D0851-3BC3-BD8A-1F07-30DAF63AD698}"/>
              </a:ext>
            </a:extLst>
          </p:cNvPr>
          <p:cNvPicPr>
            <a:picLocks noGrp="1" noChangeAspect="1"/>
          </p:cNvPicPr>
          <p:nvPr>
            <p:ph idx="1"/>
          </p:nvPr>
        </p:nvPicPr>
        <p:blipFill>
          <a:blip r:embed="rId2"/>
          <a:stretch>
            <a:fillRect/>
          </a:stretch>
        </p:blipFill>
        <p:spPr>
          <a:xfrm>
            <a:off x="1143939" y="643467"/>
            <a:ext cx="9904122" cy="5571066"/>
          </a:xfrm>
          <a:prstGeom prst="rect">
            <a:avLst/>
          </a:prstGeom>
        </p:spPr>
      </p:pic>
    </p:spTree>
    <p:extLst>
      <p:ext uri="{BB962C8B-B14F-4D97-AF65-F5344CB8AC3E}">
        <p14:creationId xmlns:p14="http://schemas.microsoft.com/office/powerpoint/2010/main" val="2379524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7" name="Rectangle 12">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4" name="Content Placeholder 3">
            <a:extLst>
              <a:ext uri="{FF2B5EF4-FFF2-40B4-BE49-F238E27FC236}">
                <a16:creationId xmlns:a16="http://schemas.microsoft.com/office/drawing/2014/main" id="{4A8B1907-CCF2-BD50-0134-9EF21D9B99C9}"/>
              </a:ext>
            </a:extLst>
          </p:cNvPr>
          <p:cNvPicPr>
            <a:picLocks noGrp="1" noChangeAspect="1"/>
          </p:cNvPicPr>
          <p:nvPr>
            <p:ph idx="1"/>
          </p:nvPr>
        </p:nvPicPr>
        <p:blipFill>
          <a:blip r:embed="rId2"/>
          <a:stretch>
            <a:fillRect/>
          </a:stretch>
        </p:blipFill>
        <p:spPr>
          <a:xfrm>
            <a:off x="1529553" y="643467"/>
            <a:ext cx="9132894" cy="5571066"/>
          </a:xfrm>
          <a:prstGeom prst="rect">
            <a:avLst/>
          </a:prstGeom>
        </p:spPr>
      </p:pic>
    </p:spTree>
    <p:extLst>
      <p:ext uri="{BB962C8B-B14F-4D97-AF65-F5344CB8AC3E}">
        <p14:creationId xmlns:p14="http://schemas.microsoft.com/office/powerpoint/2010/main" val="498194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88D97064-F688-5765-0770-9E1F5CD37644}"/>
              </a:ext>
            </a:extLst>
          </p:cNvPr>
          <p:cNvPicPr>
            <a:picLocks noGrp="1" noChangeAspect="1"/>
          </p:cNvPicPr>
          <p:nvPr>
            <p:ph idx="1"/>
          </p:nvPr>
        </p:nvPicPr>
        <p:blipFill rotWithShape="1">
          <a:blip r:embed="rId2"/>
          <a:srcRect b="2598"/>
          <a:stretch/>
        </p:blipFill>
        <p:spPr>
          <a:xfrm>
            <a:off x="-1" y="10"/>
            <a:ext cx="12192000" cy="6857988"/>
          </a:xfrm>
          <a:prstGeom prst="rect">
            <a:avLst/>
          </a:prstGeom>
        </p:spPr>
      </p:pic>
      <p:sp>
        <p:nvSpPr>
          <p:cNvPr id="24" name="Rectangle 23">
            <a:extLst>
              <a:ext uri="{FF2B5EF4-FFF2-40B4-BE49-F238E27FC236}">
                <a16:creationId xmlns:a16="http://schemas.microsoft.com/office/drawing/2014/main" id="{0B121716-8B64-478F-ABDB-17030AD1B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24000">
                <a:schemeClr val="bg1">
                  <a:alpha val="20000"/>
                </a:schemeClr>
              </a:gs>
              <a:gs pos="78000">
                <a:schemeClr val="bg1">
                  <a:alpha val="30000"/>
                </a:schemeClr>
              </a:gs>
              <a:gs pos="50000">
                <a:schemeClr val="bg1">
                  <a:alpha val="30000"/>
                </a:schemeClr>
              </a:gs>
              <a:gs pos="100000">
                <a:schemeClr val="bg1">
                  <a:alpha val="40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618801-0BE8-9709-6655-76DACAFDFB99}"/>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endParaRPr lang="en-US" sz="4400" cap="all" spc="-100">
              <a:solidFill>
                <a:schemeClr val="tx1"/>
              </a:solidFill>
            </a:endParaRPr>
          </a:p>
        </p:txBody>
      </p:sp>
    </p:spTree>
    <p:extLst>
      <p:ext uri="{BB962C8B-B14F-4D97-AF65-F5344CB8AC3E}">
        <p14:creationId xmlns:p14="http://schemas.microsoft.com/office/powerpoint/2010/main" val="64757270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gnifying glass and question mark">
            <a:extLst>
              <a:ext uri="{FF2B5EF4-FFF2-40B4-BE49-F238E27FC236}">
                <a16:creationId xmlns:a16="http://schemas.microsoft.com/office/drawing/2014/main" id="{150DE91A-A0DD-A38F-40FA-608393516617}"/>
              </a:ext>
            </a:extLst>
          </p:cNvPr>
          <p:cNvPicPr>
            <a:picLocks noChangeAspect="1"/>
          </p:cNvPicPr>
          <p:nvPr/>
        </p:nvPicPr>
        <p:blipFill rotWithShape="1">
          <a:blip r:embed="rId2"/>
          <a:srcRect l="1"/>
          <a:stretch/>
        </p:blipFill>
        <p:spPr>
          <a:xfrm>
            <a:off x="20" y="-22"/>
            <a:ext cx="12191977" cy="6858022"/>
          </a:xfrm>
          <a:prstGeom prst="rect">
            <a:avLst/>
          </a:prstGeom>
        </p:spPr>
      </p:pic>
      <p:sp>
        <p:nvSpPr>
          <p:cNvPr id="24" name="Rectangle 23">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1E0B90-029C-3A2D-A08E-75BE71F2EFB6}"/>
              </a:ext>
            </a:extLst>
          </p:cNvPr>
          <p:cNvSpPr>
            <a:spLocks noGrp="1"/>
          </p:cNvSpPr>
          <p:nvPr>
            <p:ph type="title"/>
          </p:nvPr>
        </p:nvSpPr>
        <p:spPr>
          <a:xfrm>
            <a:off x="643466" y="643466"/>
            <a:ext cx="3184549" cy="4946803"/>
          </a:xfrm>
        </p:spPr>
        <p:txBody>
          <a:bodyPr vert="horz" lIns="91440" tIns="45720" rIns="91440" bIns="45720" rtlCol="0" anchor="t">
            <a:normAutofit/>
          </a:bodyPr>
          <a:lstStyle/>
          <a:p>
            <a:pPr>
              <a:lnSpc>
                <a:spcPct val="83000"/>
              </a:lnSpc>
            </a:pPr>
            <a:r>
              <a:rPr lang="en-US" sz="6000" cap="all" spc="-100" dirty="0">
                <a:solidFill>
                  <a:schemeClr val="bg1"/>
                </a:solidFill>
              </a:rPr>
              <a:t>What do you see?</a:t>
            </a:r>
          </a:p>
        </p:txBody>
      </p:sp>
      <p:sp>
        <p:nvSpPr>
          <p:cNvPr id="26" name="Rectangle 25">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31935" y="1397930"/>
            <a:ext cx="6858003" cy="4062128"/>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2186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29E6BBBE-97FB-8EF1-23E3-5A494AB21A35}"/>
              </a:ext>
            </a:extLst>
          </p:cNvPr>
          <p:cNvPicPr>
            <a:picLocks noGrp="1" noChangeAspect="1"/>
          </p:cNvPicPr>
          <p:nvPr>
            <p:ph idx="1"/>
          </p:nvPr>
        </p:nvPicPr>
        <p:blipFill rotWithShape="1">
          <a:blip r:embed="rId2"/>
          <a:srcRect b="2598"/>
          <a:stretch/>
        </p:blipFill>
        <p:spPr>
          <a:xfrm>
            <a:off x="-1" y="10"/>
            <a:ext cx="12192000" cy="6857988"/>
          </a:xfrm>
          <a:prstGeom prst="rect">
            <a:avLst/>
          </a:prstGeom>
        </p:spPr>
      </p:pic>
      <p:sp>
        <p:nvSpPr>
          <p:cNvPr id="24" name="Rectangle 23">
            <a:extLst>
              <a:ext uri="{FF2B5EF4-FFF2-40B4-BE49-F238E27FC236}">
                <a16:creationId xmlns:a16="http://schemas.microsoft.com/office/drawing/2014/main" id="{0B121716-8B64-478F-ABDB-17030AD1B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24000">
                <a:schemeClr val="bg1">
                  <a:alpha val="20000"/>
                </a:schemeClr>
              </a:gs>
              <a:gs pos="78000">
                <a:schemeClr val="bg1">
                  <a:alpha val="30000"/>
                </a:schemeClr>
              </a:gs>
              <a:gs pos="50000">
                <a:schemeClr val="bg1">
                  <a:alpha val="30000"/>
                </a:schemeClr>
              </a:gs>
              <a:gs pos="100000">
                <a:schemeClr val="bg1">
                  <a:alpha val="40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D735CA-2B99-CB55-5DD3-2E00B202CF1B}"/>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400" cap="all" spc="-100" dirty="0">
                <a:solidFill>
                  <a:schemeClr val="tx1"/>
                </a:solidFill>
              </a:rPr>
              <a:t>toothbrush</a:t>
            </a:r>
          </a:p>
        </p:txBody>
      </p:sp>
    </p:spTree>
    <p:extLst>
      <p:ext uri="{BB962C8B-B14F-4D97-AF65-F5344CB8AC3E}">
        <p14:creationId xmlns:p14="http://schemas.microsoft.com/office/powerpoint/2010/main" val="3571339302"/>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035" name="Rectangle 1034">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1026" name="Picture 2" descr="my thoughts are not your thoughts – I Live For JESUS !">
            <a:extLst>
              <a:ext uri="{FF2B5EF4-FFF2-40B4-BE49-F238E27FC236}">
                <a16:creationId xmlns:a16="http://schemas.microsoft.com/office/drawing/2014/main" id="{D1EEEA13-F293-5599-1ACC-406E28D5B00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5062" b="18688"/>
          <a:stretch/>
        </p:blipFill>
        <p:spPr bwMode="auto">
          <a:xfrm>
            <a:off x="20" y="237744"/>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542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5318F-D85C-4C52-18AB-177FF82554B2}"/>
              </a:ext>
            </a:extLst>
          </p:cNvPr>
          <p:cNvSpPr>
            <a:spLocks noGrp="1"/>
          </p:cNvSpPr>
          <p:nvPr>
            <p:ph type="title"/>
          </p:nvPr>
        </p:nvSpPr>
        <p:spPr/>
        <p:txBody>
          <a:bodyPr/>
          <a:lstStyle/>
          <a:p>
            <a:r>
              <a:rPr lang="en-US" dirty="0"/>
              <a:t>What is a Biblical Worldview?</a:t>
            </a:r>
          </a:p>
        </p:txBody>
      </p:sp>
      <p:sp>
        <p:nvSpPr>
          <p:cNvPr id="3" name="Content Placeholder 2">
            <a:extLst>
              <a:ext uri="{FF2B5EF4-FFF2-40B4-BE49-F238E27FC236}">
                <a16:creationId xmlns:a16="http://schemas.microsoft.com/office/drawing/2014/main" id="{6D896760-F3AC-EFC3-8CFA-8988D1B6E226}"/>
              </a:ext>
            </a:extLst>
          </p:cNvPr>
          <p:cNvSpPr>
            <a:spLocks noGrp="1"/>
          </p:cNvSpPr>
          <p:nvPr>
            <p:ph idx="1"/>
          </p:nvPr>
        </p:nvSpPr>
        <p:spPr/>
        <p:txBody>
          <a:bodyPr>
            <a:normAutofit/>
          </a:bodyPr>
          <a:lstStyle/>
          <a:p>
            <a:r>
              <a:rPr lang="en-US" sz="6000" dirty="0"/>
              <a:t>Seeing the world through the </a:t>
            </a:r>
            <a:r>
              <a:rPr lang="en-US" sz="6000" dirty="0" err="1"/>
              <a:t>lense</a:t>
            </a:r>
            <a:r>
              <a:rPr lang="en-US" sz="6000" dirty="0"/>
              <a:t> (eyes) of Scripture.</a:t>
            </a:r>
          </a:p>
        </p:txBody>
      </p:sp>
    </p:spTree>
    <p:extLst>
      <p:ext uri="{BB962C8B-B14F-4D97-AF65-F5344CB8AC3E}">
        <p14:creationId xmlns:p14="http://schemas.microsoft.com/office/powerpoint/2010/main" val="1850624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6C2D6-4D63-590D-A623-861BED44BD5B}"/>
              </a:ext>
            </a:extLst>
          </p:cNvPr>
          <p:cNvSpPr>
            <a:spLocks noGrp="1"/>
          </p:cNvSpPr>
          <p:nvPr>
            <p:ph type="title"/>
          </p:nvPr>
        </p:nvSpPr>
        <p:spPr/>
        <p:txBody>
          <a:bodyPr/>
          <a:lstStyle/>
          <a:p>
            <a:r>
              <a:rPr lang="en-US" dirty="0"/>
              <a:t>5 Questions we need to ask ourselves</a:t>
            </a:r>
          </a:p>
        </p:txBody>
      </p:sp>
      <p:sp>
        <p:nvSpPr>
          <p:cNvPr id="3" name="Content Placeholder 2">
            <a:extLst>
              <a:ext uri="{FF2B5EF4-FFF2-40B4-BE49-F238E27FC236}">
                <a16:creationId xmlns:a16="http://schemas.microsoft.com/office/drawing/2014/main" id="{DF2A4970-5504-49CF-4369-0D75F8FCC42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21783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7B58A187-A4B1-42EB-A4C7-8635BA507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2" name="Rectangle 11">
            <a:extLst>
              <a:ext uri="{FF2B5EF4-FFF2-40B4-BE49-F238E27FC236}">
                <a16:creationId xmlns:a16="http://schemas.microsoft.com/office/drawing/2014/main" id="{37F14E7F-3054-458C-ACF9-A8DA1757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4" name="Rectangle 13">
            <a:extLst>
              <a:ext uri="{FF2B5EF4-FFF2-40B4-BE49-F238E27FC236}">
                <a16:creationId xmlns:a16="http://schemas.microsoft.com/office/drawing/2014/main" id="{93747C1C-97FC-4D70-A6C8-A01FBCF5A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6" name="Group 15">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05CDC370-AE44-4300-98BA-FE204E8817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7B15501-CB9A-4642-80EE-2876EF039E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AFF9525-325F-47B3-A63C-93C12253AD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D071C0CD-5EFD-45A1-AAFD-61C3D4A651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A03302C-20A2-4C4F-9760-E85AE1041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10912338"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25" name="Rectangle 24">
            <a:extLst>
              <a:ext uri="{FF2B5EF4-FFF2-40B4-BE49-F238E27FC236}">
                <a16:creationId xmlns:a16="http://schemas.microsoft.com/office/drawing/2014/main" id="{D00F093B-0739-4429-B30D-D72924D088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9702" y="809244"/>
            <a:ext cx="10579608" cy="5239512"/>
          </a:xfrm>
          <a:prstGeom prst="rect">
            <a:avLst/>
          </a:prstGeom>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FA2C8974-8A18-9984-913C-C5897358E151}"/>
              </a:ext>
            </a:extLst>
          </p:cNvPr>
          <p:cNvSpPr>
            <a:spLocks noGrp="1"/>
          </p:cNvSpPr>
          <p:nvPr>
            <p:ph type="title"/>
          </p:nvPr>
        </p:nvSpPr>
        <p:spPr>
          <a:xfrm>
            <a:off x="1306286" y="1446715"/>
            <a:ext cx="9637485" cy="4587451"/>
          </a:xfrm>
        </p:spPr>
        <p:txBody>
          <a:bodyPr vert="horz" lIns="91440" tIns="45720" rIns="91440" bIns="45720" rtlCol="0" anchor="ctr">
            <a:normAutofit fontScale="90000"/>
          </a:bodyPr>
          <a:lstStyle/>
          <a:p>
            <a:pPr algn="l">
              <a:buFont typeface="+mj-lt"/>
              <a:buAutoNum type="arabicPeriod"/>
            </a:pPr>
            <a:r>
              <a:rPr lang="en-US" sz="18400" cap="all" spc="-100" dirty="0"/>
              <a:t> </a:t>
            </a:r>
            <a:r>
              <a:rPr lang="en-US" sz="8000" b="0" i="0" dirty="0">
                <a:solidFill>
                  <a:srgbClr val="1E1E32"/>
                </a:solidFill>
                <a:effectLst/>
                <a:latin typeface="Roboto" panose="02000000000000000000" pitchFamily="2" charset="0"/>
              </a:rPr>
              <a:t>Origin – where did I come from? Created in the image of God.</a:t>
            </a:r>
            <a:br>
              <a:rPr lang="en-US" sz="4000" b="0" i="0" dirty="0">
                <a:solidFill>
                  <a:srgbClr val="1E1E32"/>
                </a:solidFill>
                <a:effectLst/>
                <a:latin typeface="Roboto" panose="02000000000000000000" pitchFamily="2" charset="0"/>
              </a:rPr>
            </a:br>
            <a:br>
              <a:rPr lang="en-US" sz="4000" b="0" i="0" dirty="0">
                <a:solidFill>
                  <a:srgbClr val="1E1E32"/>
                </a:solidFill>
                <a:effectLst/>
                <a:latin typeface="Roboto" panose="02000000000000000000" pitchFamily="2" charset="0"/>
              </a:rPr>
            </a:br>
            <a:endParaRPr lang="en-US" sz="6800" cap="all" spc="-100" dirty="0"/>
          </a:p>
        </p:txBody>
      </p:sp>
      <p:sp>
        <p:nvSpPr>
          <p:cNvPr id="27" name="Rectangle 26">
            <a:extLst>
              <a:ext uri="{FF2B5EF4-FFF2-40B4-BE49-F238E27FC236}">
                <a16:creationId xmlns:a16="http://schemas.microsoft.com/office/drawing/2014/main" id="{1BB92999-6A40-480A-8965-2F20DFB032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640856"/>
            <a:ext cx="1920240" cy="73152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9" name="Straight Connector 28">
            <a:extLst>
              <a:ext uri="{FF2B5EF4-FFF2-40B4-BE49-F238E27FC236}">
                <a16:creationId xmlns:a16="http://schemas.microsoft.com/office/drawing/2014/main" id="{15573B87-7D61-460C-9ADA-EF63674E3A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640855"/>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AAF6B7C-985D-4351-9564-8DBDF5BB03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640855"/>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88433F4-33AB-4CE1-9DE3-72A8403654F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86150"/>
            <a:ext cx="1691640" cy="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9439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91DB0-AB75-3FD8-6456-2A087554C0A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50F439C-C94B-F1AD-BE9E-B89A7C35BDBA}"/>
              </a:ext>
            </a:extLst>
          </p:cNvPr>
          <p:cNvSpPr>
            <a:spLocks noGrp="1"/>
          </p:cNvSpPr>
          <p:nvPr>
            <p:ph idx="1"/>
          </p:nvPr>
        </p:nvSpPr>
        <p:spPr/>
        <p:txBody>
          <a:bodyPr/>
          <a:lstStyle/>
          <a:p>
            <a:endParaRPr lang="en-US"/>
          </a:p>
        </p:txBody>
      </p:sp>
      <p:pic>
        <p:nvPicPr>
          <p:cNvPr id="3074" name="Picture 2" descr="Genesis 1:27 - Bible verse - DailyVerses.net">
            <a:extLst>
              <a:ext uri="{FF2B5EF4-FFF2-40B4-BE49-F238E27FC236}">
                <a16:creationId xmlns:a16="http://schemas.microsoft.com/office/drawing/2014/main" id="{D9E29593-B08C-5A04-0B4A-D38747CE9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25"/>
            <a:ext cx="12192000" cy="638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466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68A5E-1825-A860-F299-3B1C1BCC787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07A4ACD-3D19-2724-F157-910A08F5C3A6}"/>
              </a:ext>
            </a:extLst>
          </p:cNvPr>
          <p:cNvSpPr>
            <a:spLocks noGrp="1"/>
          </p:cNvSpPr>
          <p:nvPr>
            <p:ph idx="1"/>
          </p:nvPr>
        </p:nvSpPr>
        <p:spPr/>
        <p:txBody>
          <a:bodyPr/>
          <a:lstStyle/>
          <a:p>
            <a:endParaRPr lang="en-US"/>
          </a:p>
        </p:txBody>
      </p:sp>
      <p:pic>
        <p:nvPicPr>
          <p:cNvPr id="2050" name="Picture 2" descr="Bible Verses KJV on Twitter: &quot;Genesis 2:7 KJV And the LORD God formed man  of the dust of the ground, and breathed into his nostrils the breath of  life; and man became">
            <a:extLst>
              <a:ext uri="{FF2B5EF4-FFF2-40B4-BE49-F238E27FC236}">
                <a16:creationId xmlns:a16="http://schemas.microsoft.com/office/drawing/2014/main" id="{045ECEC5-2305-F538-C584-FFF08D6885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225" y="-4007644"/>
            <a:ext cx="8301037" cy="12451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864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6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7B58A187-A4B1-42EB-A4C7-8635BA507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2" name="Rectangle 11">
            <a:extLst>
              <a:ext uri="{FF2B5EF4-FFF2-40B4-BE49-F238E27FC236}">
                <a16:creationId xmlns:a16="http://schemas.microsoft.com/office/drawing/2014/main" id="{37F14E7F-3054-458C-ACF9-A8DA1757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4" name="Rectangle 13">
            <a:extLst>
              <a:ext uri="{FF2B5EF4-FFF2-40B4-BE49-F238E27FC236}">
                <a16:creationId xmlns:a16="http://schemas.microsoft.com/office/drawing/2014/main" id="{93747C1C-97FC-4D70-A6C8-A01FBCF5A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6" name="Group 15">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05CDC370-AE44-4300-98BA-FE204E8817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7B15501-CB9A-4642-80EE-2876EF039E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AFF9525-325F-47B3-A63C-93C12253AD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B645BD8A-B13F-463A-9101-4FB883F06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4003B42-F17E-473C-9366-9369C04711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p:nvSpPr>
          <p:cNvPr id="25" name="Rectangle 24">
            <a:extLst>
              <a:ext uri="{FF2B5EF4-FFF2-40B4-BE49-F238E27FC236}">
                <a16:creationId xmlns:a16="http://schemas.microsoft.com/office/drawing/2014/main" id="{149DDF01-2EFB-49D0-864E-0CE29F33A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5AABE70-E833-2447-2CD6-6566CC3BD191}"/>
              </a:ext>
            </a:extLst>
          </p:cNvPr>
          <p:cNvSpPr>
            <a:spLocks noGrp="1"/>
          </p:cNvSpPr>
          <p:nvPr>
            <p:ph type="title"/>
          </p:nvPr>
        </p:nvSpPr>
        <p:spPr>
          <a:xfrm>
            <a:off x="1307868" y="2584807"/>
            <a:ext cx="9860547" cy="3005463"/>
          </a:xfrm>
        </p:spPr>
        <p:txBody>
          <a:bodyPr vert="horz" lIns="91440" tIns="45720" rIns="91440" bIns="45720" rtlCol="0" anchor="ctr">
            <a:normAutofit fontScale="90000"/>
          </a:bodyPr>
          <a:lstStyle/>
          <a:p>
            <a:pPr algn="l"/>
            <a:r>
              <a:rPr lang="en-US" sz="10700" cap="all" spc="-100" dirty="0">
                <a:solidFill>
                  <a:schemeClr val="bg1"/>
                </a:solidFill>
              </a:rPr>
              <a:t>2. </a:t>
            </a:r>
            <a:r>
              <a:rPr lang="en-US" sz="7300" b="0" i="0" dirty="0">
                <a:solidFill>
                  <a:schemeClr val="bg1"/>
                </a:solidFill>
                <a:effectLst/>
                <a:latin typeface="Roboto" panose="02000000000000000000" pitchFamily="2" charset="0"/>
              </a:rPr>
              <a:t>Destiny – </a:t>
            </a:r>
            <a:br>
              <a:rPr lang="en-US" sz="7300" b="0" i="0" dirty="0">
                <a:solidFill>
                  <a:schemeClr val="bg1"/>
                </a:solidFill>
                <a:effectLst/>
                <a:latin typeface="Roboto" panose="02000000000000000000" pitchFamily="2" charset="0"/>
              </a:rPr>
            </a:br>
            <a:r>
              <a:rPr lang="en-US" sz="7300" b="0" i="0" dirty="0">
                <a:solidFill>
                  <a:schemeClr val="bg1"/>
                </a:solidFill>
                <a:effectLst/>
                <a:latin typeface="Roboto" panose="02000000000000000000" pitchFamily="2" charset="0"/>
              </a:rPr>
              <a:t>where am I going?</a:t>
            </a:r>
            <a:br>
              <a:rPr lang="en-US" sz="7300" b="0" i="0" dirty="0">
                <a:solidFill>
                  <a:schemeClr val="bg1"/>
                </a:solidFill>
                <a:effectLst/>
                <a:latin typeface="Roboto" panose="02000000000000000000" pitchFamily="2" charset="0"/>
              </a:rPr>
            </a:br>
            <a:r>
              <a:rPr lang="en-US" sz="7300" b="0" i="0" dirty="0">
                <a:solidFill>
                  <a:schemeClr val="bg1"/>
                </a:solidFill>
                <a:effectLst/>
                <a:latin typeface="Roboto" panose="02000000000000000000" pitchFamily="2" charset="0"/>
              </a:rPr>
              <a:t>If you have received, Christ you will be with Him forever.</a:t>
            </a:r>
            <a:br>
              <a:rPr lang="en-US" sz="4000" b="0" i="0" dirty="0">
                <a:solidFill>
                  <a:srgbClr val="1E1E32"/>
                </a:solidFill>
                <a:effectLst/>
                <a:latin typeface="Roboto" panose="02000000000000000000" pitchFamily="2" charset="0"/>
              </a:rPr>
            </a:br>
            <a:br>
              <a:rPr lang="en-US" sz="4000" b="0" i="0" dirty="0">
                <a:solidFill>
                  <a:srgbClr val="1E1E32"/>
                </a:solidFill>
                <a:effectLst/>
                <a:latin typeface="Roboto" panose="02000000000000000000" pitchFamily="2" charset="0"/>
              </a:rPr>
            </a:br>
            <a:endParaRPr lang="en-US" sz="6800" cap="all" spc="-100" dirty="0">
              <a:solidFill>
                <a:schemeClr val="bg1"/>
              </a:solidFill>
            </a:endParaRPr>
          </a:p>
        </p:txBody>
      </p:sp>
      <p:sp>
        <p:nvSpPr>
          <p:cNvPr id="27" name="Rectangle 26">
            <a:extLst>
              <a:ext uri="{FF2B5EF4-FFF2-40B4-BE49-F238E27FC236}">
                <a16:creationId xmlns:a16="http://schemas.microsoft.com/office/drawing/2014/main" id="{8EEA5BB7-5B71-4B52-AD7F-3BA82A617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9" name="Straight Connector 28">
            <a:extLst>
              <a:ext uri="{FF2B5EF4-FFF2-40B4-BE49-F238E27FC236}">
                <a16:creationId xmlns:a16="http://schemas.microsoft.com/office/drawing/2014/main" id="{2A1BDD5A-B952-463D-8BF6-F89EC6F21C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55369"/>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2C2EF86-4721-4AC5-AC3A-5343FE12BA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455369"/>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42A6C7C-49DA-4D7E-9647-1696C74DF8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100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436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Rectangle 5128">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5131" name="Rectangle 5130">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5122" name="Picture 2" descr="A Sure Thing (Hebrews 9:27) | For You">
            <a:extLst>
              <a:ext uri="{FF2B5EF4-FFF2-40B4-BE49-F238E27FC236}">
                <a16:creationId xmlns:a16="http://schemas.microsoft.com/office/drawing/2014/main" id="{ECBF2796-0E5C-D7D6-11D8-0171A0F598B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 b="23466"/>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1981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9" name="Rectangle 4102">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0" name="Rectangle 4104">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4111" name="Rectangle 4106">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4098" name="Picture 2" descr="John 3:16 - Bible verse (KJV) - DailyVerses.net">
            <a:extLst>
              <a:ext uri="{FF2B5EF4-FFF2-40B4-BE49-F238E27FC236}">
                <a16:creationId xmlns:a16="http://schemas.microsoft.com/office/drawing/2014/main" id="{DA5AE9A4-2685-1363-1738-D5811702FC6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64837" y="643467"/>
            <a:ext cx="10662326"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313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 name="Rectangle 39">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42" name="Rectangle 41">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44" name="Rectangle 43">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6" name="Group 45">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47" name="Straight Connector 46">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51" name="Rectangle 50">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AF613A6-A51F-4561-EA31-04E18D2D18B6}"/>
              </a:ext>
            </a:extLst>
          </p:cNvPr>
          <p:cNvPicPr>
            <a:picLocks noChangeAspect="1"/>
          </p:cNvPicPr>
          <p:nvPr/>
        </p:nvPicPr>
        <p:blipFill rotWithShape="1">
          <a:blip r:embed="rId2"/>
          <a:srcRect t="5755" b="9975"/>
          <a:stretch/>
        </p:blipFill>
        <p:spPr>
          <a:xfrm>
            <a:off x="20" y="-22"/>
            <a:ext cx="12191977" cy="6858022"/>
          </a:xfrm>
          <a:prstGeom prst="rect">
            <a:avLst/>
          </a:prstGeom>
        </p:spPr>
      </p:pic>
      <p:sp>
        <p:nvSpPr>
          <p:cNvPr id="53" name="Rectangle 52">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47AABC-6D65-43FD-F175-74DE8224CB3B}"/>
              </a:ext>
            </a:extLst>
          </p:cNvPr>
          <p:cNvSpPr>
            <a:spLocks noGrp="1"/>
          </p:cNvSpPr>
          <p:nvPr>
            <p:ph type="title"/>
          </p:nvPr>
        </p:nvSpPr>
        <p:spPr>
          <a:xfrm>
            <a:off x="643466" y="643467"/>
            <a:ext cx="5452529" cy="3569242"/>
          </a:xfrm>
        </p:spPr>
        <p:txBody>
          <a:bodyPr vert="horz" lIns="91440" tIns="45720" rIns="91440" bIns="45720" rtlCol="0" anchor="t">
            <a:normAutofit/>
          </a:bodyPr>
          <a:lstStyle/>
          <a:p>
            <a:pPr>
              <a:lnSpc>
                <a:spcPct val="83000"/>
              </a:lnSpc>
            </a:pPr>
            <a:endParaRPr lang="en-US" sz="6000" cap="all" spc="-100">
              <a:solidFill>
                <a:schemeClr val="bg1"/>
              </a:solidFill>
            </a:endParaRPr>
          </a:p>
        </p:txBody>
      </p:sp>
      <p:sp>
        <p:nvSpPr>
          <p:cNvPr id="55" name="Rectangle 54">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31935" y="1397930"/>
            <a:ext cx="6858003" cy="4062128"/>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0181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84E22-FB88-B2E2-CA40-4914E78C890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620D5D6-51CC-1686-5631-F6F14A23A52A}"/>
              </a:ext>
            </a:extLst>
          </p:cNvPr>
          <p:cNvSpPr>
            <a:spLocks noGrp="1"/>
          </p:cNvSpPr>
          <p:nvPr>
            <p:ph idx="1"/>
          </p:nvPr>
        </p:nvSpPr>
        <p:spPr/>
        <p:txBody>
          <a:bodyPr/>
          <a:lstStyle/>
          <a:p>
            <a:endParaRPr lang="en-US"/>
          </a:p>
        </p:txBody>
      </p:sp>
      <p:pic>
        <p:nvPicPr>
          <p:cNvPr id="6146" name="Picture 2" descr="In My Fathers Houser (John 14:1-2) | Seeds Family Worship">
            <a:extLst>
              <a:ext uri="{FF2B5EF4-FFF2-40B4-BE49-F238E27FC236}">
                <a16:creationId xmlns:a16="http://schemas.microsoft.com/office/drawing/2014/main" id="{864EE909-A62D-BF21-1C7A-C9A94AA3CD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216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6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7B58A187-A4B1-42EB-A4C7-8635BA507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a:extLst>
              <a:ext uri="{FF2B5EF4-FFF2-40B4-BE49-F238E27FC236}">
                <a16:creationId xmlns:a16="http://schemas.microsoft.com/office/drawing/2014/main" id="{37F14E7F-3054-458C-ACF9-A8DA1757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3" name="Rectangle 12">
            <a:extLst>
              <a:ext uri="{FF2B5EF4-FFF2-40B4-BE49-F238E27FC236}">
                <a16:creationId xmlns:a16="http://schemas.microsoft.com/office/drawing/2014/main" id="{93747C1C-97FC-4D70-A6C8-A01FBCF5A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5" name="Group 14">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6" name="Straight Connector 15">
              <a:extLst>
                <a:ext uri="{FF2B5EF4-FFF2-40B4-BE49-F238E27FC236}">
                  <a16:creationId xmlns:a16="http://schemas.microsoft.com/office/drawing/2014/main" id="{05CDC370-AE44-4300-98BA-FE204E8817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7B15501-CB9A-4642-80EE-2876EF039E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AFF9525-325F-47B3-A63C-93C12253AD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B645BD8A-B13F-463A-9101-4FB883F06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4003B42-F17E-473C-9366-9369C04711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p:nvSpPr>
          <p:cNvPr id="24" name="Rectangle 23">
            <a:extLst>
              <a:ext uri="{FF2B5EF4-FFF2-40B4-BE49-F238E27FC236}">
                <a16:creationId xmlns:a16="http://schemas.microsoft.com/office/drawing/2014/main" id="{149DDF01-2EFB-49D0-864E-0CE29F33A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397F5FC-486A-D4CA-A36A-5A12DECE84F9}"/>
              </a:ext>
            </a:extLst>
          </p:cNvPr>
          <p:cNvSpPr>
            <a:spLocks noGrp="1"/>
          </p:cNvSpPr>
          <p:nvPr>
            <p:ph type="title"/>
          </p:nvPr>
        </p:nvSpPr>
        <p:spPr>
          <a:xfrm>
            <a:off x="1209040" y="1754659"/>
            <a:ext cx="9860547" cy="3005463"/>
          </a:xfrm>
        </p:spPr>
        <p:txBody>
          <a:bodyPr vert="horz" lIns="91440" tIns="45720" rIns="91440" bIns="45720" rtlCol="0" anchor="ctr">
            <a:normAutofit fontScale="90000"/>
          </a:bodyPr>
          <a:lstStyle/>
          <a:p>
            <a:pPr algn="ctr">
              <a:lnSpc>
                <a:spcPct val="83000"/>
              </a:lnSpc>
            </a:pPr>
            <a:r>
              <a:rPr lang="en-US" sz="6800" i="0" cap="all" spc="-100" dirty="0">
                <a:solidFill>
                  <a:schemeClr val="bg1"/>
                </a:solidFill>
              </a:rPr>
              <a:t>3. Purpose – </a:t>
            </a:r>
            <a:br>
              <a:rPr lang="en-US" sz="6800" i="0" cap="all" spc="-100" dirty="0">
                <a:solidFill>
                  <a:schemeClr val="bg1"/>
                </a:solidFill>
              </a:rPr>
            </a:br>
            <a:r>
              <a:rPr lang="en-US" sz="6800" i="0" cap="all" spc="-100" dirty="0">
                <a:solidFill>
                  <a:schemeClr val="bg1"/>
                </a:solidFill>
              </a:rPr>
              <a:t>Why am I here?</a:t>
            </a:r>
            <a:br>
              <a:rPr lang="en-US" sz="6800" i="0" cap="all" spc="-100" dirty="0">
                <a:solidFill>
                  <a:schemeClr val="bg1"/>
                </a:solidFill>
              </a:rPr>
            </a:br>
            <a:br>
              <a:rPr lang="en-US" sz="8000" i="0" cap="all" spc="-100" dirty="0">
                <a:solidFill>
                  <a:schemeClr val="bg1"/>
                </a:solidFill>
              </a:rPr>
            </a:br>
            <a:r>
              <a:rPr lang="en-US" sz="4400" i="0" dirty="0">
                <a:solidFill>
                  <a:schemeClr val="bg1"/>
                </a:solidFill>
              </a:rPr>
              <a:t>Man’s purpose is to glorify God and enjoy Him forever.</a:t>
            </a:r>
            <a:endParaRPr lang="en-US" sz="6800" cap="all" spc="-100" dirty="0">
              <a:solidFill>
                <a:schemeClr val="bg1"/>
              </a:solidFill>
            </a:endParaRPr>
          </a:p>
        </p:txBody>
      </p:sp>
      <p:sp>
        <p:nvSpPr>
          <p:cNvPr id="26" name="Rectangle 25">
            <a:extLst>
              <a:ext uri="{FF2B5EF4-FFF2-40B4-BE49-F238E27FC236}">
                <a16:creationId xmlns:a16="http://schemas.microsoft.com/office/drawing/2014/main" id="{8EEA5BB7-5B71-4B52-AD7F-3BA82A617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8" name="Straight Connector 27">
            <a:extLst>
              <a:ext uri="{FF2B5EF4-FFF2-40B4-BE49-F238E27FC236}">
                <a16:creationId xmlns:a16="http://schemas.microsoft.com/office/drawing/2014/main" id="{2A1BDD5A-B952-463D-8BF6-F89EC6F21C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55369"/>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2C2EF86-4721-4AC5-AC3A-5343FE12BA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455369"/>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42A6C7C-49DA-4D7E-9647-1696C74DF8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100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497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1" name="Rectangle 8200">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203" name="Rectangle 8202">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8194" name="Picture 2" descr="Psalm 86:9 All the nations You have made will come and bow before You, O  Lord, and they will glorify Your name.">
            <a:extLst>
              <a:ext uri="{FF2B5EF4-FFF2-40B4-BE49-F238E27FC236}">
                <a16:creationId xmlns:a16="http://schemas.microsoft.com/office/drawing/2014/main" id="{7DC37535-EA6A-C1DE-1EED-4A655B8221F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314" r="1" b="31600"/>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2DA882F-106E-A0A1-593F-A579094D674A}"/>
              </a:ext>
            </a:extLst>
          </p:cNvPr>
          <p:cNvSpPr txBox="1"/>
          <p:nvPr/>
        </p:nvSpPr>
        <p:spPr>
          <a:xfrm>
            <a:off x="9953956" y="5073009"/>
            <a:ext cx="1829273" cy="1077218"/>
          </a:xfrm>
          <a:prstGeom prst="rect">
            <a:avLst/>
          </a:prstGeom>
          <a:noFill/>
        </p:spPr>
        <p:txBody>
          <a:bodyPr wrap="square" rtlCol="0">
            <a:spAutoFit/>
          </a:bodyPr>
          <a:lstStyle/>
          <a:p>
            <a:r>
              <a:rPr lang="en-US" sz="3200" dirty="0">
                <a:solidFill>
                  <a:schemeClr val="bg1"/>
                </a:solidFill>
              </a:rPr>
              <a:t>Psalm 86:9</a:t>
            </a:r>
          </a:p>
        </p:txBody>
      </p:sp>
    </p:spTree>
    <p:extLst>
      <p:ext uri="{BB962C8B-B14F-4D97-AF65-F5344CB8AC3E}">
        <p14:creationId xmlns:p14="http://schemas.microsoft.com/office/powerpoint/2010/main" val="18561582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5" name="Rectangle 9224">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9227" name="Rectangle 9226">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9218" name="Picture 2" descr="1 Corinthians 6:19-20 — Verse of the Day for 06/19/2016">
            <a:extLst>
              <a:ext uri="{FF2B5EF4-FFF2-40B4-BE49-F238E27FC236}">
                <a16:creationId xmlns:a16="http://schemas.microsoft.com/office/drawing/2014/main" id="{B798BC05-DE4C-1F1B-38BA-743D5587749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9947" r="1" b="13519"/>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2436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7B58A187-A4B1-42EB-A4C7-8635BA507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2" name="Rectangle 11">
            <a:extLst>
              <a:ext uri="{FF2B5EF4-FFF2-40B4-BE49-F238E27FC236}">
                <a16:creationId xmlns:a16="http://schemas.microsoft.com/office/drawing/2014/main" id="{37F14E7F-3054-458C-ACF9-A8DA1757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4" name="Rectangle 13">
            <a:extLst>
              <a:ext uri="{FF2B5EF4-FFF2-40B4-BE49-F238E27FC236}">
                <a16:creationId xmlns:a16="http://schemas.microsoft.com/office/drawing/2014/main" id="{93747C1C-97FC-4D70-A6C8-A01FBCF5A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6" name="Group 15">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05CDC370-AE44-4300-98BA-FE204E8817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7B15501-CB9A-4642-80EE-2876EF039E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AFF9525-325F-47B3-A63C-93C12253AD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D071C0CD-5EFD-45A1-AAFD-61C3D4A651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A03302C-20A2-4C4F-9760-E85AE1041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10912338"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25" name="Rectangle 24">
            <a:extLst>
              <a:ext uri="{FF2B5EF4-FFF2-40B4-BE49-F238E27FC236}">
                <a16:creationId xmlns:a16="http://schemas.microsoft.com/office/drawing/2014/main" id="{D00F093B-0739-4429-B30D-D72924D088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9702" y="809244"/>
            <a:ext cx="10579608" cy="5239512"/>
          </a:xfrm>
          <a:prstGeom prst="rect">
            <a:avLst/>
          </a:prstGeom>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8B3B4DAE-A8D1-47B3-5B9B-3BC3DC68318C}"/>
              </a:ext>
            </a:extLst>
          </p:cNvPr>
          <p:cNvSpPr>
            <a:spLocks noGrp="1"/>
          </p:cNvSpPr>
          <p:nvPr>
            <p:ph type="title"/>
          </p:nvPr>
        </p:nvSpPr>
        <p:spPr>
          <a:xfrm>
            <a:off x="1246645" y="1739257"/>
            <a:ext cx="9637485" cy="3999670"/>
          </a:xfrm>
        </p:spPr>
        <p:txBody>
          <a:bodyPr vert="horz" lIns="91440" tIns="45720" rIns="91440" bIns="45720" rtlCol="0" anchor="ctr">
            <a:normAutofit fontScale="90000"/>
          </a:bodyPr>
          <a:lstStyle/>
          <a:p>
            <a:pPr algn="ctr">
              <a:lnSpc>
                <a:spcPct val="83000"/>
              </a:lnSpc>
            </a:pPr>
            <a:r>
              <a:rPr lang="en-US" sz="6600" cap="all" spc="-100" dirty="0"/>
              <a:t>4. </a:t>
            </a:r>
            <a:r>
              <a:rPr lang="en-US" sz="6600" b="0" i="0" dirty="0">
                <a:solidFill>
                  <a:srgbClr val="1E1E32"/>
                </a:solidFill>
                <a:effectLst/>
              </a:rPr>
              <a:t>Values – </a:t>
            </a:r>
            <a:br>
              <a:rPr lang="en-US" sz="6600" b="0" i="0" dirty="0">
                <a:solidFill>
                  <a:srgbClr val="1E1E32"/>
                </a:solidFill>
                <a:effectLst/>
              </a:rPr>
            </a:br>
            <a:r>
              <a:rPr lang="en-US" sz="6600" b="0" i="0" dirty="0">
                <a:solidFill>
                  <a:srgbClr val="1E1E32"/>
                </a:solidFill>
                <a:effectLst/>
              </a:rPr>
              <a:t>how should I live?</a:t>
            </a:r>
            <a:br>
              <a:rPr lang="en-US" sz="6600" b="0" i="0" dirty="0">
                <a:solidFill>
                  <a:srgbClr val="1E1E32"/>
                </a:solidFill>
                <a:effectLst/>
              </a:rPr>
            </a:br>
            <a:br>
              <a:rPr lang="en-US" sz="6600" b="0" i="0" dirty="0">
                <a:solidFill>
                  <a:srgbClr val="1E1E32"/>
                </a:solidFill>
                <a:effectLst/>
              </a:rPr>
            </a:br>
            <a:r>
              <a:rPr lang="en-US" sz="6600" b="0" i="0" dirty="0">
                <a:solidFill>
                  <a:srgbClr val="1E1E32"/>
                </a:solidFill>
                <a:effectLst/>
              </a:rPr>
              <a:t>In a manner that glorifies God.</a:t>
            </a:r>
            <a:br>
              <a:rPr lang="en-US" sz="4000" b="0" i="0" dirty="0">
                <a:solidFill>
                  <a:srgbClr val="1E1E32"/>
                </a:solidFill>
                <a:effectLst/>
                <a:latin typeface="Roboto" panose="02000000000000000000" pitchFamily="2" charset="0"/>
              </a:rPr>
            </a:br>
            <a:endParaRPr lang="en-US" sz="6800" cap="all" spc="-100" dirty="0"/>
          </a:p>
        </p:txBody>
      </p:sp>
      <p:sp>
        <p:nvSpPr>
          <p:cNvPr id="27" name="Rectangle 26">
            <a:extLst>
              <a:ext uri="{FF2B5EF4-FFF2-40B4-BE49-F238E27FC236}">
                <a16:creationId xmlns:a16="http://schemas.microsoft.com/office/drawing/2014/main" id="{1BB92999-6A40-480A-8965-2F20DFB032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640856"/>
            <a:ext cx="1920240" cy="73152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9" name="Straight Connector 28">
            <a:extLst>
              <a:ext uri="{FF2B5EF4-FFF2-40B4-BE49-F238E27FC236}">
                <a16:creationId xmlns:a16="http://schemas.microsoft.com/office/drawing/2014/main" id="{15573B87-7D61-460C-9ADA-EF63674E3A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640855"/>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AAF6B7C-985D-4351-9564-8DBDF5BB03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640855"/>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88433F4-33AB-4CE1-9DE3-72A8403654F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86150"/>
            <a:ext cx="1691640" cy="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42345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12279-02E4-A6EE-CB6E-EB8E8C761A3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F6A8C69-5F57-5381-35B4-E790B0A51B5A}"/>
              </a:ext>
            </a:extLst>
          </p:cNvPr>
          <p:cNvSpPr>
            <a:spLocks noGrp="1"/>
          </p:cNvSpPr>
          <p:nvPr>
            <p:ph idx="1"/>
          </p:nvPr>
        </p:nvSpPr>
        <p:spPr/>
        <p:txBody>
          <a:bodyPr/>
          <a:lstStyle/>
          <a:p>
            <a:endParaRPr lang="en-US"/>
          </a:p>
        </p:txBody>
      </p:sp>
      <p:pic>
        <p:nvPicPr>
          <p:cNvPr id="10242" name="Picture 2" descr="Colossians 1:10-14 KJV - That ye might walk worthy of the Lord unto all  pleasing, being fruitful in every good work, and increasing in the  knowledge of God;">
            <a:extLst>
              <a:ext uri="{FF2B5EF4-FFF2-40B4-BE49-F238E27FC236}">
                <a16:creationId xmlns:a16="http://schemas.microsoft.com/office/drawing/2014/main" id="{029E97AA-E6F1-1997-090F-72C3898595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12192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6931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49090-CC85-5377-91D7-F89D45E2E17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CBD39F0-78DC-62BC-9299-F18F72CFEC1D}"/>
              </a:ext>
            </a:extLst>
          </p:cNvPr>
          <p:cNvSpPr>
            <a:spLocks noGrp="1"/>
          </p:cNvSpPr>
          <p:nvPr>
            <p:ph idx="1"/>
          </p:nvPr>
        </p:nvSpPr>
        <p:spPr/>
        <p:txBody>
          <a:bodyPr/>
          <a:lstStyle/>
          <a:p>
            <a:endParaRPr lang="en-US"/>
          </a:p>
        </p:txBody>
      </p:sp>
      <p:pic>
        <p:nvPicPr>
          <p:cNvPr id="11266" name="Picture 2" descr="Romans 12:1 - Bible verse (ESV) - DailyVerses.net">
            <a:extLst>
              <a:ext uri="{FF2B5EF4-FFF2-40B4-BE49-F238E27FC236}">
                <a16:creationId xmlns:a16="http://schemas.microsoft.com/office/drawing/2014/main" id="{D25D24C4-7374-86E7-823A-EDADB4CF4E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25"/>
            <a:ext cx="12192000" cy="638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6820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40847-782B-C49D-EB59-1AFA08A5B3D3}"/>
              </a:ext>
            </a:extLst>
          </p:cNvPr>
          <p:cNvSpPr>
            <a:spLocks noGrp="1"/>
          </p:cNvSpPr>
          <p:nvPr>
            <p:ph type="title"/>
          </p:nvPr>
        </p:nvSpPr>
        <p:spPr>
          <a:xfrm>
            <a:off x="1066800" y="2447643"/>
            <a:ext cx="10058400" cy="1371600"/>
          </a:xfrm>
        </p:spPr>
        <p:txBody>
          <a:bodyPr>
            <a:noAutofit/>
          </a:bodyPr>
          <a:lstStyle/>
          <a:p>
            <a:pPr algn="ctr"/>
            <a:r>
              <a:rPr lang="en-US" sz="8800" b="0" i="0" dirty="0">
                <a:solidFill>
                  <a:srgbClr val="1E1E32"/>
                </a:solidFill>
                <a:effectLst/>
              </a:rPr>
              <a:t>5. Truth – </a:t>
            </a:r>
            <a:br>
              <a:rPr lang="en-US" sz="8800" b="0" i="0" dirty="0">
                <a:solidFill>
                  <a:srgbClr val="1E1E32"/>
                </a:solidFill>
                <a:effectLst/>
              </a:rPr>
            </a:br>
            <a:r>
              <a:rPr lang="en-US" sz="8800" b="0" i="0" dirty="0">
                <a:solidFill>
                  <a:srgbClr val="1E1E32"/>
                </a:solidFill>
                <a:effectLst/>
              </a:rPr>
              <a:t>what is the truth?</a:t>
            </a:r>
            <a:br>
              <a:rPr lang="en-US" sz="5400" b="0" i="0" dirty="0">
                <a:solidFill>
                  <a:srgbClr val="1E1E32"/>
                </a:solidFill>
                <a:effectLst/>
                <a:latin typeface="Roboto" panose="02000000000000000000" pitchFamily="2" charset="0"/>
              </a:rPr>
            </a:br>
            <a:br>
              <a:rPr lang="en-US" sz="5400" b="0" i="0" dirty="0">
                <a:solidFill>
                  <a:srgbClr val="1E1E32"/>
                </a:solidFill>
                <a:effectLst/>
                <a:latin typeface="Roboto" panose="02000000000000000000" pitchFamily="2" charset="0"/>
              </a:rPr>
            </a:br>
            <a:r>
              <a:rPr lang="en-US" sz="5400" b="0" i="1" dirty="0">
                <a:solidFill>
                  <a:srgbClr val="000000"/>
                </a:solidFill>
                <a:effectLst/>
                <a:latin typeface="Lora" panose="020F0502020204030204" pitchFamily="34" charset="0"/>
              </a:rPr>
              <a:t>Truth is the self-expression of God</a:t>
            </a:r>
            <a:r>
              <a:rPr lang="en-US" sz="5400" b="0" i="0" dirty="0">
                <a:solidFill>
                  <a:srgbClr val="000000"/>
                </a:solidFill>
                <a:effectLst/>
                <a:latin typeface="Lora" panose="020F0502020204030204" pitchFamily="34" charset="0"/>
              </a:rPr>
              <a:t>.</a:t>
            </a:r>
            <a:endParaRPr lang="en-US" sz="5400" dirty="0"/>
          </a:p>
        </p:txBody>
      </p:sp>
    </p:spTree>
    <p:extLst>
      <p:ext uri="{BB962C8B-B14F-4D97-AF65-F5344CB8AC3E}">
        <p14:creationId xmlns:p14="http://schemas.microsoft.com/office/powerpoint/2010/main" val="5393221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38707-7874-4EC3-5814-9A223419BC2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E188B9F-C120-7DAD-A1EE-FE5B9B9BC29A}"/>
              </a:ext>
            </a:extLst>
          </p:cNvPr>
          <p:cNvSpPr>
            <a:spLocks noGrp="1"/>
          </p:cNvSpPr>
          <p:nvPr>
            <p:ph idx="1"/>
          </p:nvPr>
        </p:nvSpPr>
        <p:spPr/>
        <p:txBody>
          <a:bodyPr/>
          <a:lstStyle/>
          <a:p>
            <a:endParaRPr lang="en-US"/>
          </a:p>
        </p:txBody>
      </p:sp>
      <p:pic>
        <p:nvPicPr>
          <p:cNvPr id="12290" name="Picture 2" descr="John 14:6 - Bible verse - DailyVerses.net">
            <a:extLst>
              <a:ext uri="{FF2B5EF4-FFF2-40B4-BE49-F238E27FC236}">
                <a16:creationId xmlns:a16="http://schemas.microsoft.com/office/drawing/2014/main" id="{FE055708-663A-55CE-D84C-A1ED3D1EFE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25"/>
            <a:ext cx="12192000" cy="638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1201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5038B-6016-E664-10B8-4D87C12917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9EB4063-8CC7-B744-C9EB-D76FA6C9C707}"/>
              </a:ext>
            </a:extLst>
          </p:cNvPr>
          <p:cNvSpPr>
            <a:spLocks noGrp="1"/>
          </p:cNvSpPr>
          <p:nvPr>
            <p:ph idx="1"/>
          </p:nvPr>
        </p:nvSpPr>
        <p:spPr/>
        <p:txBody>
          <a:bodyPr/>
          <a:lstStyle/>
          <a:p>
            <a:endParaRPr lang="en-US"/>
          </a:p>
        </p:txBody>
      </p:sp>
      <p:pic>
        <p:nvPicPr>
          <p:cNvPr id="13314" name="Picture 2" descr="John 17:17 - Inspirations">
            <a:extLst>
              <a:ext uri="{FF2B5EF4-FFF2-40B4-BE49-F238E27FC236}">
                <a16:creationId xmlns:a16="http://schemas.microsoft.com/office/drawing/2014/main" id="{24DA20AF-0109-65FC-3CA5-CF9F63B76A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2888"/>
            <a:ext cx="12192000" cy="6370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321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59FE6896-C4F3-55C1-5C4F-491F4B41D970}"/>
              </a:ext>
            </a:extLst>
          </p:cNvPr>
          <p:cNvPicPr>
            <a:picLocks noGrp="1" noChangeAspect="1"/>
          </p:cNvPicPr>
          <p:nvPr>
            <p:ph idx="1"/>
          </p:nvPr>
        </p:nvPicPr>
        <p:blipFill rotWithShape="1">
          <a:blip r:embed="rId2">
            <a:alphaModFix/>
          </a:blip>
          <a:srcRect t="13421" b="13050"/>
          <a:stretch/>
        </p:blipFill>
        <p:spPr>
          <a:xfrm>
            <a:off x="1" y="10"/>
            <a:ext cx="12191999" cy="6857989"/>
          </a:xfrm>
          <a:prstGeom prst="rect">
            <a:avLst/>
          </a:prstGeom>
        </p:spPr>
      </p:pic>
      <p:sp>
        <p:nvSpPr>
          <p:cNvPr id="24" name="Rectangle 23">
            <a:extLst>
              <a:ext uri="{FF2B5EF4-FFF2-40B4-BE49-F238E27FC236}">
                <a16:creationId xmlns:a16="http://schemas.microsoft.com/office/drawing/2014/main" id="{87FD26E4-041F-4EF2-B92D-6034C0F8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92E0E8-8D03-57D6-F239-9DBCC9FD281D}"/>
              </a:ext>
            </a:extLst>
          </p:cNvPr>
          <p:cNvSpPr>
            <a:spLocks noGrp="1"/>
          </p:cNvSpPr>
          <p:nvPr>
            <p:ph type="title"/>
          </p:nvPr>
        </p:nvSpPr>
        <p:spPr>
          <a:xfrm>
            <a:off x="1374322" y="1179739"/>
            <a:ext cx="9443357" cy="2753880"/>
          </a:xfrm>
        </p:spPr>
        <p:txBody>
          <a:bodyPr vert="horz" lIns="91440" tIns="45720" rIns="91440" bIns="45720" rtlCol="0" anchor="b">
            <a:normAutofit/>
          </a:bodyPr>
          <a:lstStyle/>
          <a:p>
            <a:pPr algn="ctr">
              <a:lnSpc>
                <a:spcPct val="83000"/>
              </a:lnSpc>
            </a:pPr>
            <a:r>
              <a:rPr lang="en-US" sz="6800" cap="all" spc="-100" dirty="0"/>
              <a:t>Cereal</a:t>
            </a:r>
          </a:p>
        </p:txBody>
      </p:sp>
    </p:spTree>
    <p:extLst>
      <p:ext uri="{BB962C8B-B14F-4D97-AF65-F5344CB8AC3E}">
        <p14:creationId xmlns:p14="http://schemas.microsoft.com/office/powerpoint/2010/main" val="1364400006"/>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7B58A187-A4B1-42EB-A4C7-8635BA507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a:extLst>
              <a:ext uri="{FF2B5EF4-FFF2-40B4-BE49-F238E27FC236}">
                <a16:creationId xmlns:a16="http://schemas.microsoft.com/office/drawing/2014/main" id="{37F14E7F-3054-458C-ACF9-A8DA1757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3" name="Rectangle 12">
            <a:extLst>
              <a:ext uri="{FF2B5EF4-FFF2-40B4-BE49-F238E27FC236}">
                <a16:creationId xmlns:a16="http://schemas.microsoft.com/office/drawing/2014/main" id="{93747C1C-97FC-4D70-A6C8-A01FBCF5A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5" name="Group 14">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6" name="Straight Connector 15">
              <a:extLst>
                <a:ext uri="{FF2B5EF4-FFF2-40B4-BE49-F238E27FC236}">
                  <a16:creationId xmlns:a16="http://schemas.microsoft.com/office/drawing/2014/main" id="{05CDC370-AE44-4300-98BA-FE204E8817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7B15501-CB9A-4642-80EE-2876EF039E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AFF9525-325F-47B3-A63C-93C12253AD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6EB4BFD6-A85D-4A13-A54A-9A5C9E31C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5DD78E9-DE0D-47AF-A0DB-F475221E3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24" name="Rectangle 23">
            <a:extLst>
              <a:ext uri="{FF2B5EF4-FFF2-40B4-BE49-F238E27FC236}">
                <a16:creationId xmlns:a16="http://schemas.microsoft.com/office/drawing/2014/main" id="{A118D329-2010-4A15-B57C-429FFAE35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D7138FBE-6915-6BBD-18AF-B825CBBDC3FB}"/>
              </a:ext>
            </a:extLst>
          </p:cNvPr>
          <p:cNvSpPr>
            <a:spLocks noGrp="1"/>
          </p:cNvSpPr>
          <p:nvPr>
            <p:ph type="title"/>
          </p:nvPr>
        </p:nvSpPr>
        <p:spPr>
          <a:xfrm>
            <a:off x="1263520" y="1272800"/>
            <a:ext cx="6544620" cy="4312402"/>
          </a:xfrm>
        </p:spPr>
        <p:txBody>
          <a:bodyPr vert="horz" lIns="91440" tIns="45720" rIns="91440" bIns="45720" rtlCol="0" anchor="ctr">
            <a:normAutofit/>
          </a:bodyPr>
          <a:lstStyle/>
          <a:p>
            <a:pPr algn="r">
              <a:lnSpc>
                <a:spcPct val="83000"/>
              </a:lnSpc>
            </a:pPr>
            <a:r>
              <a:rPr lang="en-US" sz="3200" cap="all" spc="-100">
                <a:solidFill>
                  <a:schemeClr val="tx1"/>
                </a:solidFill>
              </a:rPr>
              <a:t>SESSION 4:</a:t>
            </a:r>
            <a:br>
              <a:rPr lang="en-US" sz="3200" cap="all" spc="-100">
                <a:solidFill>
                  <a:schemeClr val="tx1"/>
                </a:solidFill>
              </a:rPr>
            </a:br>
            <a:r>
              <a:rPr lang="en-US" sz="3200" cap="all" spc="-100">
                <a:solidFill>
                  <a:schemeClr val="tx1"/>
                </a:solidFill>
              </a:rPr>
              <a:t>JESUS IS WORTH FOLLOWING</a:t>
            </a:r>
            <a:br>
              <a:rPr lang="en-US" sz="3200" cap="all" spc="-100">
                <a:solidFill>
                  <a:schemeClr val="tx1"/>
                </a:solidFill>
              </a:rPr>
            </a:br>
            <a:br>
              <a:rPr lang="en-US" sz="3200" cap="all" spc="-100">
                <a:solidFill>
                  <a:schemeClr val="tx1"/>
                </a:solidFill>
              </a:rPr>
            </a:br>
            <a:br>
              <a:rPr lang="en-US" sz="3200" cap="all" spc="-100">
                <a:solidFill>
                  <a:schemeClr val="tx1"/>
                </a:solidFill>
              </a:rPr>
            </a:br>
            <a:r>
              <a:rPr lang="en-US" sz="3200" cap="all" spc="-100">
                <a:solidFill>
                  <a:schemeClr val="tx1"/>
                </a:solidFill>
              </a:rPr>
              <a:t>BIBLE PASSAGE:</a:t>
            </a:r>
            <a:br>
              <a:rPr lang="en-US" sz="3200" cap="all" spc="-100">
                <a:solidFill>
                  <a:schemeClr val="tx1"/>
                </a:solidFill>
              </a:rPr>
            </a:br>
            <a:r>
              <a:rPr lang="en-US" sz="3200" cap="all" spc="-100">
                <a:solidFill>
                  <a:schemeClr val="tx1"/>
                </a:solidFill>
              </a:rPr>
              <a:t>Peter spoke Boldly about Jesus (Acts 3:1-4:24)</a:t>
            </a:r>
            <a:br>
              <a:rPr lang="en-US" sz="3200" cap="all" spc="-100">
                <a:solidFill>
                  <a:schemeClr val="tx1"/>
                </a:solidFill>
              </a:rPr>
            </a:br>
            <a:endParaRPr lang="en-US" sz="3200" cap="all" spc="-100">
              <a:solidFill>
                <a:schemeClr val="tx1"/>
              </a:solidFill>
            </a:endParaRPr>
          </a:p>
        </p:txBody>
      </p:sp>
      <p:cxnSp>
        <p:nvCxnSpPr>
          <p:cNvPr id="26" name="Straight Connector 25">
            <a:extLst>
              <a:ext uri="{FF2B5EF4-FFF2-40B4-BE49-F238E27FC236}">
                <a16:creationId xmlns:a16="http://schemas.microsoft.com/office/drawing/2014/main" id="{994262BC-EE98-4BD6-82DB-4955E8DCC2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2" y="2057401"/>
            <a:ext cx="0" cy="27432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49444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44C2E-0B12-6230-86DE-336D224604E7}"/>
              </a:ext>
            </a:extLst>
          </p:cNvPr>
          <p:cNvSpPr>
            <a:spLocks noGrp="1"/>
          </p:cNvSpPr>
          <p:nvPr>
            <p:ph type="title"/>
          </p:nvPr>
        </p:nvSpPr>
        <p:spPr>
          <a:xfrm>
            <a:off x="1066800" y="642593"/>
            <a:ext cx="10058400" cy="5577453"/>
          </a:xfrm>
        </p:spPr>
        <p:txBody>
          <a:bodyPr>
            <a:normAutofit/>
          </a:bodyPr>
          <a:lstStyle/>
          <a:p>
            <a:r>
              <a:rPr lang="en-US" sz="4000" dirty="0">
                <a:effectLst/>
                <a:latin typeface="Helvetica Neue" panose="02000503000000020004" pitchFamily="2" charset="0"/>
              </a:rPr>
              <a:t>Peter spoke boldly about Jesus because He is worth following, even when times get tough. Peter was willing to put his life on the line to make Jesus known. He even ended up in prison for his faith.</a:t>
            </a:r>
            <a:br>
              <a:rPr lang="en-US" sz="4000" dirty="0">
                <a:effectLst/>
                <a:latin typeface="Helvetica Neue" panose="02000503000000020004" pitchFamily="2" charset="0"/>
              </a:rPr>
            </a:br>
            <a:endParaRPr lang="en-US" sz="4000" dirty="0"/>
          </a:p>
        </p:txBody>
      </p:sp>
    </p:spTree>
    <p:extLst>
      <p:ext uri="{BB962C8B-B14F-4D97-AF65-F5344CB8AC3E}">
        <p14:creationId xmlns:p14="http://schemas.microsoft.com/office/powerpoint/2010/main" val="435575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Rectangle 41">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44" name="Rectangle 43">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46" name="Rectangle 45">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8" name="Group 4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49" name="Straight Connector 48">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53" name="Rectangle 52">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5" name="Rectangle 54">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4" descr="One in a crowd">
            <a:extLst>
              <a:ext uri="{FF2B5EF4-FFF2-40B4-BE49-F238E27FC236}">
                <a16:creationId xmlns:a16="http://schemas.microsoft.com/office/drawing/2014/main" id="{E85CB2E2-7DBB-2C06-9A8D-69F5576529C1}"/>
              </a:ext>
            </a:extLst>
          </p:cNvPr>
          <p:cNvPicPr>
            <a:picLocks noChangeAspect="1"/>
          </p:cNvPicPr>
          <p:nvPr/>
        </p:nvPicPr>
        <p:blipFill rotWithShape="1">
          <a:blip r:embed="rId2">
            <a:alphaModFix amt="45000"/>
          </a:blip>
          <a:srcRect t="8132" b="16868"/>
          <a:stretch/>
        </p:blipFill>
        <p:spPr>
          <a:xfrm>
            <a:off x="-1" y="10"/>
            <a:ext cx="12192000" cy="6857988"/>
          </a:xfrm>
          <a:prstGeom prst="rect">
            <a:avLst/>
          </a:prstGeom>
        </p:spPr>
      </p:pic>
      <p:sp>
        <p:nvSpPr>
          <p:cNvPr id="57" name="Rectangle 56">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le 1">
            <a:extLst>
              <a:ext uri="{FF2B5EF4-FFF2-40B4-BE49-F238E27FC236}">
                <a16:creationId xmlns:a16="http://schemas.microsoft.com/office/drawing/2014/main" id="{667143ED-23AD-12CE-408F-1F313A6FF0C9}"/>
              </a:ext>
            </a:extLst>
          </p:cNvPr>
          <p:cNvSpPr>
            <a:spLocks noGrp="1"/>
          </p:cNvSpPr>
          <p:nvPr>
            <p:ph type="title"/>
          </p:nvPr>
        </p:nvSpPr>
        <p:spPr>
          <a:xfrm>
            <a:off x="1573619" y="1552353"/>
            <a:ext cx="8999131" cy="3894032"/>
          </a:xfrm>
        </p:spPr>
        <p:txBody>
          <a:bodyPr vert="horz" lIns="91440" tIns="45720" rIns="91440" bIns="45720" rtlCol="0" anchor="ctr">
            <a:normAutofit/>
          </a:bodyPr>
          <a:lstStyle/>
          <a:p>
            <a:pPr algn="ctr">
              <a:lnSpc>
                <a:spcPct val="83000"/>
              </a:lnSpc>
            </a:pPr>
            <a:r>
              <a:rPr lang="en-US" sz="5400" cap="all" spc="-100" dirty="0"/>
              <a:t>1. God is praised when we serve Him faithfully in proclaiming His Gospel (Acts 3:1-10)</a:t>
            </a:r>
          </a:p>
        </p:txBody>
      </p:sp>
      <p:sp>
        <p:nvSpPr>
          <p:cNvPr id="59" name="Rectangle 58">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4270214804"/>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5" name="Rectangle 64">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67" name="Rectangle 66">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69" name="Rectangle 68">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1" name="Group 70">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72" name="Straight Connector 71">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76" name="Rectangle 75">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Child with brown eyes">
            <a:extLst>
              <a:ext uri="{FF2B5EF4-FFF2-40B4-BE49-F238E27FC236}">
                <a16:creationId xmlns:a16="http://schemas.microsoft.com/office/drawing/2014/main" id="{5730DBD4-E1DF-FA97-B77A-12EA9765DBAD}"/>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brightnessContrast bright="-40000" contrast="40000"/>
                    </a14:imgEffect>
                  </a14:imgLayer>
                </a14:imgProps>
              </a:ext>
            </a:extLst>
          </a:blip>
          <a:srcRect b="15730"/>
          <a:stretch/>
        </p:blipFill>
        <p:spPr>
          <a:xfrm>
            <a:off x="1" y="10"/>
            <a:ext cx="12191999" cy="6857989"/>
          </a:xfrm>
          <a:prstGeom prst="rect">
            <a:avLst/>
          </a:prstGeom>
        </p:spPr>
      </p:pic>
      <p:sp>
        <p:nvSpPr>
          <p:cNvPr id="78" name="Rectangle 77">
            <a:extLst>
              <a:ext uri="{FF2B5EF4-FFF2-40B4-BE49-F238E27FC236}">
                <a16:creationId xmlns:a16="http://schemas.microsoft.com/office/drawing/2014/main" id="{87FD26E4-041F-4EF2-B92D-6034C0F8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B40127-CCF9-A91F-7178-4E0A5F0C2EE0}"/>
              </a:ext>
            </a:extLst>
          </p:cNvPr>
          <p:cNvSpPr>
            <a:spLocks noGrp="1"/>
          </p:cNvSpPr>
          <p:nvPr>
            <p:ph type="title"/>
          </p:nvPr>
        </p:nvSpPr>
        <p:spPr>
          <a:xfrm>
            <a:off x="542925" y="549300"/>
            <a:ext cx="11158537" cy="5980087"/>
          </a:xfrm>
        </p:spPr>
        <p:txBody>
          <a:bodyPr vert="horz" lIns="91440" tIns="45720" rIns="91440" bIns="45720" rtlCol="0" anchor="b">
            <a:normAutofit/>
          </a:bodyPr>
          <a:lstStyle/>
          <a:p>
            <a:pPr algn="ctr">
              <a:lnSpc>
                <a:spcPct val="83000"/>
              </a:lnSpc>
            </a:pPr>
            <a:r>
              <a:rPr lang="en-US" sz="4800" cap="all" spc="-100" dirty="0"/>
              <a:t> </a:t>
            </a:r>
            <a:r>
              <a:rPr lang="en-US" sz="4800" i="0" cap="all" spc="-100" dirty="0">
                <a:latin typeface="Times New Roman" panose="02020603050405020304" pitchFamily="18" charset="0"/>
                <a:cs typeface="Times New Roman" panose="02020603050405020304" pitchFamily="18" charset="0"/>
              </a:rPr>
              <a:t>-They respond to the lame man’s plea for help</a:t>
            </a:r>
            <a:br>
              <a:rPr lang="en-US" sz="4800" i="0" cap="all" spc="-100" dirty="0">
                <a:latin typeface="Times New Roman" panose="02020603050405020304" pitchFamily="18" charset="0"/>
                <a:cs typeface="Times New Roman" panose="02020603050405020304" pitchFamily="18" charset="0"/>
              </a:rPr>
            </a:br>
            <a:r>
              <a:rPr lang="en-US" sz="4800" i="0" cap="all" spc="-100" dirty="0">
                <a:latin typeface="Times New Roman" panose="02020603050405020304" pitchFamily="18" charset="0"/>
                <a:cs typeface="Times New Roman" panose="02020603050405020304" pitchFamily="18" charset="0"/>
              </a:rPr>
              <a:t>-They value salvation more than material gain. </a:t>
            </a:r>
            <a:br>
              <a:rPr lang="en-US" sz="4800" i="0" cap="all" spc="-100" dirty="0">
                <a:latin typeface="Times New Roman" panose="02020603050405020304" pitchFamily="18" charset="0"/>
                <a:cs typeface="Times New Roman" panose="02020603050405020304" pitchFamily="18" charset="0"/>
              </a:rPr>
            </a:br>
            <a:r>
              <a:rPr lang="en-US" sz="4800" i="0" cap="all" spc="-100" dirty="0">
                <a:latin typeface="Times New Roman" panose="02020603050405020304" pitchFamily="18" charset="0"/>
                <a:cs typeface="Times New Roman" panose="02020603050405020304" pitchFamily="18" charset="0"/>
              </a:rPr>
              <a:t>-The man responds to be being healed by praising God.</a:t>
            </a:r>
            <a:br>
              <a:rPr lang="en-US" sz="4800" i="0" cap="all" spc="-100" dirty="0">
                <a:latin typeface="Times New Roman" panose="02020603050405020304" pitchFamily="18" charset="0"/>
                <a:cs typeface="Times New Roman" panose="02020603050405020304" pitchFamily="18" charset="0"/>
              </a:rPr>
            </a:br>
            <a:r>
              <a:rPr lang="en-US" sz="4800" i="0" cap="all" spc="-100" dirty="0">
                <a:latin typeface="Times New Roman" panose="02020603050405020304" pitchFamily="18" charset="0"/>
                <a:cs typeface="Times New Roman" panose="02020603050405020304" pitchFamily="18" charset="0"/>
              </a:rPr>
              <a:t>The name of God was feared. </a:t>
            </a:r>
          </a:p>
        </p:txBody>
      </p:sp>
    </p:spTree>
    <p:extLst>
      <p:ext uri="{BB962C8B-B14F-4D97-AF65-F5344CB8AC3E}">
        <p14:creationId xmlns:p14="http://schemas.microsoft.com/office/powerpoint/2010/main" val="109194993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6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7B58A187-A4B1-42EB-A4C7-8635BA507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2" name="Rectangle 11">
            <a:extLst>
              <a:ext uri="{FF2B5EF4-FFF2-40B4-BE49-F238E27FC236}">
                <a16:creationId xmlns:a16="http://schemas.microsoft.com/office/drawing/2014/main" id="{37F14E7F-3054-458C-ACF9-A8DA1757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4" name="Rectangle 13">
            <a:extLst>
              <a:ext uri="{FF2B5EF4-FFF2-40B4-BE49-F238E27FC236}">
                <a16:creationId xmlns:a16="http://schemas.microsoft.com/office/drawing/2014/main" id="{93747C1C-97FC-4D70-A6C8-A01FBCF5A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6" name="Group 15">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05CDC370-AE44-4300-98BA-FE204E8817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7B15501-CB9A-4642-80EE-2876EF039E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AFF9525-325F-47B3-A63C-93C12253AD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B645BD8A-B13F-463A-9101-4FB883F06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4003B42-F17E-473C-9366-9369C04711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p:nvSpPr>
          <p:cNvPr id="25" name="Rectangle 24">
            <a:extLst>
              <a:ext uri="{FF2B5EF4-FFF2-40B4-BE49-F238E27FC236}">
                <a16:creationId xmlns:a16="http://schemas.microsoft.com/office/drawing/2014/main" id="{149DDF01-2EFB-49D0-864E-0CE29F33A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A920201-7266-8BA1-A756-6C9EE3270FA2}"/>
              </a:ext>
            </a:extLst>
          </p:cNvPr>
          <p:cNvSpPr>
            <a:spLocks noGrp="1"/>
          </p:cNvSpPr>
          <p:nvPr>
            <p:ph type="title"/>
          </p:nvPr>
        </p:nvSpPr>
        <p:spPr>
          <a:xfrm>
            <a:off x="1209040" y="1754659"/>
            <a:ext cx="9860547" cy="3005463"/>
          </a:xfrm>
        </p:spPr>
        <p:txBody>
          <a:bodyPr vert="horz" lIns="91440" tIns="45720" rIns="91440" bIns="45720" rtlCol="0" anchor="ctr">
            <a:normAutofit/>
          </a:bodyPr>
          <a:lstStyle/>
          <a:p>
            <a:pPr algn="ctr">
              <a:lnSpc>
                <a:spcPct val="83000"/>
              </a:lnSpc>
            </a:pPr>
            <a:r>
              <a:rPr lang="en-US" sz="5300" cap="all" spc="-100" dirty="0">
                <a:solidFill>
                  <a:schemeClr val="bg1"/>
                </a:solidFill>
              </a:rPr>
              <a:t>2. God is praised when we preach the Gospel with boldness (Acts 3:11-26)</a:t>
            </a:r>
          </a:p>
        </p:txBody>
      </p:sp>
      <p:sp>
        <p:nvSpPr>
          <p:cNvPr id="27" name="Rectangle 26">
            <a:extLst>
              <a:ext uri="{FF2B5EF4-FFF2-40B4-BE49-F238E27FC236}">
                <a16:creationId xmlns:a16="http://schemas.microsoft.com/office/drawing/2014/main" id="{8EEA5BB7-5B71-4B52-AD7F-3BA82A617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9" name="Straight Connector 28">
            <a:extLst>
              <a:ext uri="{FF2B5EF4-FFF2-40B4-BE49-F238E27FC236}">
                <a16:creationId xmlns:a16="http://schemas.microsoft.com/office/drawing/2014/main" id="{2A1BDD5A-B952-463D-8BF6-F89EC6F21C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55369"/>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2C2EF86-4721-4AC5-AC3A-5343FE12BA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455369"/>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42A6C7C-49DA-4D7E-9647-1696C74DF8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100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80929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A8D512-3EB7-E4BB-6DF8-F93172C54E1D}"/>
              </a:ext>
            </a:extLst>
          </p:cNvPr>
          <p:cNvSpPr>
            <a:spLocks noGrp="1"/>
          </p:cNvSpPr>
          <p:nvPr>
            <p:ph idx="1"/>
          </p:nvPr>
        </p:nvSpPr>
        <p:spPr>
          <a:xfrm>
            <a:off x="542925" y="657225"/>
            <a:ext cx="11129963" cy="5729288"/>
          </a:xfrm>
        </p:spPr>
        <p:txBody>
          <a:bodyPr>
            <a:normAutofit lnSpcReduction="10000"/>
          </a:bodyPr>
          <a:lstStyle/>
          <a:p>
            <a:r>
              <a:rPr lang="en-US" sz="3600" dirty="0"/>
              <a:t>Peter and John did not take credit for the miracle.</a:t>
            </a:r>
          </a:p>
          <a:p>
            <a:r>
              <a:rPr lang="en-US" sz="3600" dirty="0"/>
              <a:t>They resisted the flattery of the people.</a:t>
            </a:r>
          </a:p>
          <a:p>
            <a:r>
              <a:rPr lang="en-US" sz="3600" dirty="0"/>
              <a:t>They transitioned into telling the people that their sins was the reason they needed a Savior.</a:t>
            </a:r>
          </a:p>
          <a:p>
            <a:r>
              <a:rPr lang="en-US" sz="3600" dirty="0"/>
              <a:t>Their message included the truth that the people needed to repent (change of heart and mind) and believe (trust) because they had killed Jesus. </a:t>
            </a:r>
          </a:p>
          <a:p>
            <a:r>
              <a:rPr lang="en-US" sz="3600" dirty="0"/>
              <a:t>Purpose- V. 26- save you from your evil ways.</a:t>
            </a:r>
          </a:p>
        </p:txBody>
      </p:sp>
    </p:spTree>
    <p:extLst>
      <p:ext uri="{BB962C8B-B14F-4D97-AF65-F5344CB8AC3E}">
        <p14:creationId xmlns:p14="http://schemas.microsoft.com/office/powerpoint/2010/main" val="33395307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7">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 name="Rectangle 9">
            <a:extLst>
              <a:ext uri="{FF2B5EF4-FFF2-40B4-BE49-F238E27FC236}">
                <a16:creationId xmlns:a16="http://schemas.microsoft.com/office/drawing/2014/main" id="{7B58A187-A4B1-42EB-A4C7-8635BA507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37" name="Rectangle 11">
            <a:extLst>
              <a:ext uri="{FF2B5EF4-FFF2-40B4-BE49-F238E27FC236}">
                <a16:creationId xmlns:a16="http://schemas.microsoft.com/office/drawing/2014/main" id="{37F14E7F-3054-458C-ACF9-A8DA1757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8" name="Rectangle 13">
            <a:extLst>
              <a:ext uri="{FF2B5EF4-FFF2-40B4-BE49-F238E27FC236}">
                <a16:creationId xmlns:a16="http://schemas.microsoft.com/office/drawing/2014/main" id="{93747C1C-97FC-4D70-A6C8-A01FBCF5A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9" name="Group 15">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05CDC370-AE44-4300-98BA-FE204E8817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7B15501-CB9A-4642-80EE-2876EF039E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AFF9525-325F-47B3-A63C-93C12253AD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40" name="Rectangle 20">
            <a:extLst>
              <a:ext uri="{FF2B5EF4-FFF2-40B4-BE49-F238E27FC236}">
                <a16:creationId xmlns:a16="http://schemas.microsoft.com/office/drawing/2014/main" id="{D071C0CD-5EFD-45A1-AAFD-61C3D4A651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41" name="Rectangle 22">
            <a:extLst>
              <a:ext uri="{FF2B5EF4-FFF2-40B4-BE49-F238E27FC236}">
                <a16:creationId xmlns:a16="http://schemas.microsoft.com/office/drawing/2014/main" id="{8A03302C-20A2-4C4F-9760-E85AE1041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10912338"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42" name="Rectangle 24">
            <a:extLst>
              <a:ext uri="{FF2B5EF4-FFF2-40B4-BE49-F238E27FC236}">
                <a16:creationId xmlns:a16="http://schemas.microsoft.com/office/drawing/2014/main" id="{D00F093B-0739-4429-B30D-D72924D088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9702" y="809244"/>
            <a:ext cx="10579608" cy="5239512"/>
          </a:xfrm>
          <a:prstGeom prst="rect">
            <a:avLst/>
          </a:prstGeom>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8ED9BDAD-807E-7CFD-30A3-F2D0DE2E1870}"/>
              </a:ext>
            </a:extLst>
          </p:cNvPr>
          <p:cNvSpPr>
            <a:spLocks noGrp="1"/>
          </p:cNvSpPr>
          <p:nvPr>
            <p:ph type="title"/>
          </p:nvPr>
        </p:nvSpPr>
        <p:spPr>
          <a:xfrm>
            <a:off x="1246645" y="1880378"/>
            <a:ext cx="9637485" cy="3299335"/>
          </a:xfrm>
        </p:spPr>
        <p:txBody>
          <a:bodyPr vert="horz" lIns="91440" tIns="45720" rIns="91440" bIns="45720" rtlCol="0" anchor="ctr">
            <a:normAutofit fontScale="90000"/>
          </a:bodyPr>
          <a:lstStyle/>
          <a:p>
            <a:pPr algn="ctr">
              <a:lnSpc>
                <a:spcPct val="83000"/>
              </a:lnSpc>
            </a:pPr>
            <a:r>
              <a:rPr lang="en-US" sz="6300" cap="all" spc="-100" dirty="0"/>
              <a:t>3. God is praised when his children suffer for the cause of Christ (Acts 4:1-12)</a:t>
            </a:r>
          </a:p>
        </p:txBody>
      </p:sp>
      <p:sp>
        <p:nvSpPr>
          <p:cNvPr id="43" name="Rectangle 26">
            <a:extLst>
              <a:ext uri="{FF2B5EF4-FFF2-40B4-BE49-F238E27FC236}">
                <a16:creationId xmlns:a16="http://schemas.microsoft.com/office/drawing/2014/main" id="{1BB92999-6A40-480A-8965-2F20DFB032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640856"/>
            <a:ext cx="1920240" cy="73152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4" name="Straight Connector 28">
            <a:extLst>
              <a:ext uri="{FF2B5EF4-FFF2-40B4-BE49-F238E27FC236}">
                <a16:creationId xmlns:a16="http://schemas.microsoft.com/office/drawing/2014/main" id="{15573B87-7D61-460C-9ADA-EF63674E3A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640855"/>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45" name="Straight Connector 30">
            <a:extLst>
              <a:ext uri="{FF2B5EF4-FFF2-40B4-BE49-F238E27FC236}">
                <a16:creationId xmlns:a16="http://schemas.microsoft.com/office/drawing/2014/main" id="{0AAF6B7C-985D-4351-9564-8DBDF5BB03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640855"/>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46" name="Straight Connector 32">
            <a:extLst>
              <a:ext uri="{FF2B5EF4-FFF2-40B4-BE49-F238E27FC236}">
                <a16:creationId xmlns:a16="http://schemas.microsoft.com/office/drawing/2014/main" id="{F88433F4-33AB-4CE1-9DE3-72A8403654F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86150"/>
            <a:ext cx="1691640" cy="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06740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D0865B-0925-F511-C72C-47608AC4AE5D}"/>
              </a:ext>
            </a:extLst>
          </p:cNvPr>
          <p:cNvSpPr>
            <a:spLocks noGrp="1"/>
          </p:cNvSpPr>
          <p:nvPr>
            <p:ph idx="1"/>
          </p:nvPr>
        </p:nvSpPr>
        <p:spPr/>
        <p:txBody>
          <a:bodyPr>
            <a:normAutofit lnSpcReduction="10000"/>
          </a:bodyPr>
          <a:lstStyle/>
          <a:p>
            <a:r>
              <a:rPr lang="en-US" sz="2800" dirty="0"/>
              <a:t>4:3- They seized them and put them in Jail overnight</a:t>
            </a:r>
          </a:p>
          <a:p>
            <a:r>
              <a:rPr lang="en-US" sz="2800" dirty="0"/>
              <a:t>4:2- tells us that they did this because of the Gospel (message about Jesus’ resurrection, cf. verse 10) </a:t>
            </a:r>
          </a:p>
          <a:p>
            <a:r>
              <a:rPr lang="en-US" sz="2800" dirty="0"/>
              <a:t>4:5- When they had to give an answer before the court- Peter boldly proclaims the Gospel- changes nothing.</a:t>
            </a:r>
          </a:p>
          <a:p>
            <a:r>
              <a:rPr lang="en-US" sz="2800" dirty="0"/>
              <a:t>V. 12- Key verse- No salvation in anyone else- salvation is only in Christ Jesus. </a:t>
            </a:r>
          </a:p>
        </p:txBody>
      </p:sp>
    </p:spTree>
    <p:extLst>
      <p:ext uri="{BB962C8B-B14F-4D97-AF65-F5344CB8AC3E}">
        <p14:creationId xmlns:p14="http://schemas.microsoft.com/office/powerpoint/2010/main" val="15174366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7">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 name="Rectangle 9">
            <a:extLst>
              <a:ext uri="{FF2B5EF4-FFF2-40B4-BE49-F238E27FC236}">
                <a16:creationId xmlns:a16="http://schemas.microsoft.com/office/drawing/2014/main" id="{7B58A187-A4B1-42EB-A4C7-8635BA507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37" name="Rectangle 11">
            <a:extLst>
              <a:ext uri="{FF2B5EF4-FFF2-40B4-BE49-F238E27FC236}">
                <a16:creationId xmlns:a16="http://schemas.microsoft.com/office/drawing/2014/main" id="{37F14E7F-3054-458C-ACF9-A8DA1757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8" name="Rectangle 13">
            <a:extLst>
              <a:ext uri="{FF2B5EF4-FFF2-40B4-BE49-F238E27FC236}">
                <a16:creationId xmlns:a16="http://schemas.microsoft.com/office/drawing/2014/main" id="{93747C1C-97FC-4D70-A6C8-A01FBCF5A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9" name="Group 15">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05CDC370-AE44-4300-98BA-FE204E8817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7B15501-CB9A-4642-80EE-2876EF039E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AFF9525-325F-47B3-A63C-93C12253AD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40" name="Rectangle 20">
            <a:extLst>
              <a:ext uri="{FF2B5EF4-FFF2-40B4-BE49-F238E27FC236}">
                <a16:creationId xmlns:a16="http://schemas.microsoft.com/office/drawing/2014/main" id="{D071C0CD-5EFD-45A1-AAFD-61C3D4A651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41" name="Rectangle 22">
            <a:extLst>
              <a:ext uri="{FF2B5EF4-FFF2-40B4-BE49-F238E27FC236}">
                <a16:creationId xmlns:a16="http://schemas.microsoft.com/office/drawing/2014/main" id="{8A03302C-20A2-4C4F-9760-E85AE1041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10912338"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42" name="Rectangle 24">
            <a:extLst>
              <a:ext uri="{FF2B5EF4-FFF2-40B4-BE49-F238E27FC236}">
                <a16:creationId xmlns:a16="http://schemas.microsoft.com/office/drawing/2014/main" id="{D00F093B-0739-4429-B30D-D72924D088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9702" y="809244"/>
            <a:ext cx="10579608" cy="5239512"/>
          </a:xfrm>
          <a:prstGeom prst="rect">
            <a:avLst/>
          </a:prstGeom>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8ED9BDAD-807E-7CFD-30A3-F2D0DE2E1870}"/>
              </a:ext>
            </a:extLst>
          </p:cNvPr>
          <p:cNvSpPr>
            <a:spLocks noGrp="1"/>
          </p:cNvSpPr>
          <p:nvPr>
            <p:ph type="title"/>
          </p:nvPr>
        </p:nvSpPr>
        <p:spPr>
          <a:xfrm>
            <a:off x="1246645" y="1880378"/>
            <a:ext cx="9637485" cy="3299335"/>
          </a:xfrm>
        </p:spPr>
        <p:txBody>
          <a:bodyPr vert="horz" lIns="91440" tIns="45720" rIns="91440" bIns="45720" rtlCol="0" anchor="ctr">
            <a:normAutofit/>
          </a:bodyPr>
          <a:lstStyle/>
          <a:p>
            <a:pPr algn="ctr">
              <a:lnSpc>
                <a:spcPct val="83000"/>
              </a:lnSpc>
            </a:pPr>
            <a:r>
              <a:rPr lang="en-US" sz="6300" cap="all" spc="-100" dirty="0"/>
              <a:t>3. God shows his power through faithful servants (Acts 4:13-22)</a:t>
            </a:r>
          </a:p>
        </p:txBody>
      </p:sp>
      <p:sp>
        <p:nvSpPr>
          <p:cNvPr id="43" name="Rectangle 26">
            <a:extLst>
              <a:ext uri="{FF2B5EF4-FFF2-40B4-BE49-F238E27FC236}">
                <a16:creationId xmlns:a16="http://schemas.microsoft.com/office/drawing/2014/main" id="{1BB92999-6A40-480A-8965-2F20DFB032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640856"/>
            <a:ext cx="1920240" cy="73152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4" name="Straight Connector 28">
            <a:extLst>
              <a:ext uri="{FF2B5EF4-FFF2-40B4-BE49-F238E27FC236}">
                <a16:creationId xmlns:a16="http://schemas.microsoft.com/office/drawing/2014/main" id="{15573B87-7D61-460C-9ADA-EF63674E3A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640855"/>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45" name="Straight Connector 30">
            <a:extLst>
              <a:ext uri="{FF2B5EF4-FFF2-40B4-BE49-F238E27FC236}">
                <a16:creationId xmlns:a16="http://schemas.microsoft.com/office/drawing/2014/main" id="{0AAF6B7C-985D-4351-9564-8DBDF5BB03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640855"/>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46" name="Straight Connector 32">
            <a:extLst>
              <a:ext uri="{FF2B5EF4-FFF2-40B4-BE49-F238E27FC236}">
                <a16:creationId xmlns:a16="http://schemas.microsoft.com/office/drawing/2014/main" id="{F88433F4-33AB-4CE1-9DE3-72A8403654F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86150"/>
            <a:ext cx="1691640" cy="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2279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92998BE6-4EE5-415B-5F9A-1ED37E07214A}"/>
              </a:ext>
            </a:extLst>
          </p:cNvPr>
          <p:cNvGraphicFramePr>
            <a:graphicFrameLocks noGrp="1"/>
          </p:cNvGraphicFramePr>
          <p:nvPr>
            <p:ph idx="1"/>
            <p:extLst>
              <p:ext uri="{D42A27DB-BD31-4B8C-83A1-F6EECF244321}">
                <p14:modId xmlns:p14="http://schemas.microsoft.com/office/powerpoint/2010/main" val="3135156172"/>
              </p:ext>
            </p:extLst>
          </p:nvPr>
        </p:nvGraphicFramePr>
        <p:xfrm>
          <a:off x="642938" y="942975"/>
          <a:ext cx="10482262" cy="50097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2875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87C19B28-32E3-FEFB-36FE-390DF16B6154}"/>
              </a:ext>
            </a:extLst>
          </p:cNvPr>
          <p:cNvPicPr>
            <a:picLocks noGrp="1" noChangeAspect="1"/>
          </p:cNvPicPr>
          <p:nvPr>
            <p:ph idx="1"/>
          </p:nvPr>
        </p:nvPicPr>
        <p:blipFill rotWithShape="1">
          <a:blip r:embed="rId2">
            <a:alphaModFix/>
          </a:blip>
          <a:srcRect t="15702" b="10769"/>
          <a:stretch/>
        </p:blipFill>
        <p:spPr>
          <a:xfrm>
            <a:off x="1" y="10"/>
            <a:ext cx="12191999" cy="6857989"/>
          </a:xfrm>
          <a:prstGeom prst="rect">
            <a:avLst/>
          </a:prstGeom>
        </p:spPr>
      </p:pic>
      <p:sp>
        <p:nvSpPr>
          <p:cNvPr id="24" name="Rectangle 23">
            <a:extLst>
              <a:ext uri="{FF2B5EF4-FFF2-40B4-BE49-F238E27FC236}">
                <a16:creationId xmlns:a16="http://schemas.microsoft.com/office/drawing/2014/main" id="{87FD26E4-041F-4EF2-B92D-6034C0F8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5986A6-1509-8E8F-C14C-44E23C2596B9}"/>
              </a:ext>
            </a:extLst>
          </p:cNvPr>
          <p:cNvSpPr>
            <a:spLocks noGrp="1"/>
          </p:cNvSpPr>
          <p:nvPr>
            <p:ph type="title"/>
          </p:nvPr>
        </p:nvSpPr>
        <p:spPr>
          <a:xfrm>
            <a:off x="1374322" y="1179739"/>
            <a:ext cx="9443357" cy="2753880"/>
          </a:xfrm>
        </p:spPr>
        <p:txBody>
          <a:bodyPr vert="horz" lIns="91440" tIns="45720" rIns="91440" bIns="45720" rtlCol="0" anchor="b">
            <a:normAutofit/>
          </a:bodyPr>
          <a:lstStyle/>
          <a:p>
            <a:pPr algn="ctr">
              <a:lnSpc>
                <a:spcPct val="83000"/>
              </a:lnSpc>
            </a:pPr>
            <a:endParaRPr lang="en-US" sz="6800" cap="all" spc="-100"/>
          </a:p>
        </p:txBody>
      </p:sp>
    </p:spTree>
    <p:extLst>
      <p:ext uri="{BB962C8B-B14F-4D97-AF65-F5344CB8AC3E}">
        <p14:creationId xmlns:p14="http://schemas.microsoft.com/office/powerpoint/2010/main" val="2657761816"/>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95000"/>
              </a:schemeClr>
              <a:schemeClr val="bg1">
                <a:shade val="92000"/>
                <a:satMod val="115000"/>
              </a:schemeClr>
            </a:duotone>
          </a:blip>
          <a:tile tx="0" ty="0" sx="60000" sy="6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7B58A187-A4B1-42EB-A4C7-8635BA507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a:extLst>
              <a:ext uri="{FF2B5EF4-FFF2-40B4-BE49-F238E27FC236}">
                <a16:creationId xmlns:a16="http://schemas.microsoft.com/office/drawing/2014/main" id="{37F14E7F-3054-458C-ACF9-A8DA1757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3" name="Rectangle 12">
            <a:extLst>
              <a:ext uri="{FF2B5EF4-FFF2-40B4-BE49-F238E27FC236}">
                <a16:creationId xmlns:a16="http://schemas.microsoft.com/office/drawing/2014/main" id="{93747C1C-97FC-4D70-A6C8-A01FBCF5A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5" name="Group 14">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6" name="Straight Connector 15">
              <a:extLst>
                <a:ext uri="{FF2B5EF4-FFF2-40B4-BE49-F238E27FC236}">
                  <a16:creationId xmlns:a16="http://schemas.microsoft.com/office/drawing/2014/main" id="{05CDC370-AE44-4300-98BA-FE204E8817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7B15501-CB9A-4642-80EE-2876EF039E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AFF9525-325F-47B3-A63C-93C12253AD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useBgFill="1">
        <p:nvSpPr>
          <p:cNvPr id="20" name="Rectangle 19">
            <a:extLst>
              <a:ext uri="{FF2B5EF4-FFF2-40B4-BE49-F238E27FC236}">
                <a16:creationId xmlns:a16="http://schemas.microsoft.com/office/drawing/2014/main" id="{B645BD8A-B13F-463A-9101-4FB883F06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4003B42-F17E-473C-9366-9369C04711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p:nvSpPr>
          <p:cNvPr id="24" name="Rectangle 23">
            <a:extLst>
              <a:ext uri="{FF2B5EF4-FFF2-40B4-BE49-F238E27FC236}">
                <a16:creationId xmlns:a16="http://schemas.microsoft.com/office/drawing/2014/main" id="{149DDF01-2EFB-49D0-864E-0CE29F33A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solidFill>
            <a:schemeClr val="accent1"/>
          </a:solidFill>
          <a:ln w="6350" cap="sq" cmpd="sng" algn="ctr">
            <a:noFill/>
            <a:prstDash val="solid"/>
            <a:miter lim="800000"/>
          </a:ln>
          <a:effectLst/>
        </p:spPr>
      </p:sp>
      <p:sp>
        <p:nvSpPr>
          <p:cNvPr id="2" name="Title 1">
            <a:extLst>
              <a:ext uri="{FF2B5EF4-FFF2-40B4-BE49-F238E27FC236}">
                <a16:creationId xmlns:a16="http://schemas.microsoft.com/office/drawing/2014/main" id="{5C03926C-F540-0AE0-CAFD-54E1134245CF}"/>
              </a:ext>
            </a:extLst>
          </p:cNvPr>
          <p:cNvSpPr>
            <a:spLocks noGrp="1"/>
          </p:cNvSpPr>
          <p:nvPr>
            <p:ph type="title"/>
          </p:nvPr>
        </p:nvSpPr>
        <p:spPr>
          <a:xfrm>
            <a:off x="1209040" y="1754659"/>
            <a:ext cx="9860547" cy="3005463"/>
          </a:xfrm>
        </p:spPr>
        <p:txBody>
          <a:bodyPr vert="horz" lIns="91440" tIns="45720" rIns="91440" bIns="45720" rtlCol="0" anchor="ctr">
            <a:normAutofit/>
          </a:bodyPr>
          <a:lstStyle/>
          <a:p>
            <a:pPr algn="ctr">
              <a:lnSpc>
                <a:spcPct val="83000"/>
              </a:lnSpc>
            </a:pPr>
            <a:r>
              <a:rPr lang="en-US" sz="5300" cap="all" spc="-100">
                <a:solidFill>
                  <a:srgbClr val="FFFFFF"/>
                </a:solidFill>
              </a:rPr>
              <a:t>5. God uses our witness to encourage others to serve with boldness (Acts 4:23, 31) </a:t>
            </a:r>
          </a:p>
        </p:txBody>
      </p:sp>
      <p:sp>
        <p:nvSpPr>
          <p:cNvPr id="26" name="Rectangle 25">
            <a:extLst>
              <a:ext uri="{FF2B5EF4-FFF2-40B4-BE49-F238E27FC236}">
                <a16:creationId xmlns:a16="http://schemas.microsoft.com/office/drawing/2014/main" id="{8EEA5BB7-5B71-4B52-AD7F-3BA82A617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446824"/>
            <a:ext cx="1920240" cy="73152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8" name="Straight Connector 27">
            <a:extLst>
              <a:ext uri="{FF2B5EF4-FFF2-40B4-BE49-F238E27FC236}">
                <a16:creationId xmlns:a16="http://schemas.microsoft.com/office/drawing/2014/main" id="{2A1BDD5A-B952-463D-8BF6-F89EC6F21C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55369"/>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2C2EF86-4721-4AC5-AC3A-5343FE12BA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455369"/>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42A6C7C-49DA-4D7E-9647-1696C74DF8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100664"/>
            <a:ext cx="1691640" cy="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14947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3" name="Rectangle 14342">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5" name="Rectangle 14344">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347" name="Rectangle 14346">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14338" name="Picture 2" descr="1 Corinthians 1:18 - Bible verse - DailyVerses.net">
            <a:extLst>
              <a:ext uri="{FF2B5EF4-FFF2-40B4-BE49-F238E27FC236}">
                <a16:creationId xmlns:a16="http://schemas.microsoft.com/office/drawing/2014/main" id="{4EB9B8AC-FC42-F135-9350-29F028B9C0C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561" r="4549"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5241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45A7A-A179-D227-CB2D-EC40FD51538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ED9EBBE-1867-EAD6-1467-AB5ED4E97396}"/>
              </a:ext>
            </a:extLst>
          </p:cNvPr>
          <p:cNvSpPr>
            <a:spLocks noGrp="1"/>
          </p:cNvSpPr>
          <p:nvPr>
            <p:ph idx="1"/>
          </p:nvPr>
        </p:nvSpPr>
        <p:spPr/>
        <p:txBody>
          <a:bodyPr/>
          <a:lstStyle/>
          <a:p>
            <a:endParaRPr lang="en-US"/>
          </a:p>
        </p:txBody>
      </p:sp>
      <p:pic>
        <p:nvPicPr>
          <p:cNvPr id="15362" name="Picture 2" descr="Matthew 7:21 - Bible verse - DailyVerses.net">
            <a:extLst>
              <a:ext uri="{FF2B5EF4-FFF2-40B4-BE49-F238E27FC236}">
                <a16:creationId xmlns:a16="http://schemas.microsoft.com/office/drawing/2014/main" id="{58A5E0D2-F5B5-D63A-5AF9-3B73C323D8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25"/>
            <a:ext cx="12192000" cy="638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5075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9920D-E4B3-67E9-CC35-8A25213E78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8689A51-D234-5F92-D4E2-62903B847F9E}"/>
              </a:ext>
            </a:extLst>
          </p:cNvPr>
          <p:cNvSpPr>
            <a:spLocks noGrp="1"/>
          </p:cNvSpPr>
          <p:nvPr>
            <p:ph idx="1"/>
          </p:nvPr>
        </p:nvSpPr>
        <p:spPr/>
        <p:txBody>
          <a:bodyPr/>
          <a:lstStyle/>
          <a:p>
            <a:endParaRPr lang="en-US"/>
          </a:p>
        </p:txBody>
      </p:sp>
      <p:pic>
        <p:nvPicPr>
          <p:cNvPr id="16388" name="Picture 4" descr="Acts 4:12 There Is No Other Way — Tell the Lord Thank You">
            <a:extLst>
              <a:ext uri="{FF2B5EF4-FFF2-40B4-BE49-F238E27FC236}">
                <a16:creationId xmlns:a16="http://schemas.microsoft.com/office/drawing/2014/main" id="{3D493EB2-67B4-C9B5-22C2-95EAAA7F2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247650"/>
            <a:ext cx="10160000" cy="636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2216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5" name="Rectangle 14">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37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descr="Steve Lawson OBLITERATES Joel Osteen | RFM Highlight #1">
            <a:hlinkClick r:id="" action="ppaction://media"/>
            <a:extLst>
              <a:ext uri="{FF2B5EF4-FFF2-40B4-BE49-F238E27FC236}">
                <a16:creationId xmlns:a16="http://schemas.microsoft.com/office/drawing/2014/main" id="{66C3D0AF-041A-6588-D8D9-EAB6FFA644CE}"/>
              </a:ext>
            </a:extLst>
          </p:cNvPr>
          <p:cNvPicPr>
            <a:picLocks noGrp="1" noRot="1" noChangeAspect="1"/>
          </p:cNvPicPr>
          <p:nvPr>
            <p:ph idx="1"/>
            <a:videoFile r:link="rId1"/>
          </p:nvPr>
        </p:nvPicPr>
        <p:blipFill>
          <a:blip r:embed="rId3"/>
          <a:stretch>
            <a:fillRect/>
          </a:stretch>
        </p:blipFill>
        <p:spPr>
          <a:xfrm>
            <a:off x="1448324" y="803063"/>
            <a:ext cx="9295352" cy="5251874"/>
          </a:xfrm>
          <a:prstGeom prst="rect">
            <a:avLst/>
          </a:prstGeom>
        </p:spPr>
      </p:pic>
    </p:spTree>
    <p:extLst>
      <p:ext uri="{BB962C8B-B14F-4D97-AF65-F5344CB8AC3E}">
        <p14:creationId xmlns:p14="http://schemas.microsoft.com/office/powerpoint/2010/main" val="59802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87776-9C20-9E3A-0595-70C87DB7595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147711-E642-589D-3091-947D536509D5}"/>
              </a:ext>
            </a:extLst>
          </p:cNvPr>
          <p:cNvSpPr>
            <a:spLocks noGrp="1"/>
          </p:cNvSpPr>
          <p:nvPr>
            <p:ph idx="1"/>
          </p:nvPr>
        </p:nvSpPr>
        <p:spPr/>
        <p:txBody>
          <a:bodyPr/>
          <a:lstStyle/>
          <a:p>
            <a:endParaRPr lang="en-US"/>
          </a:p>
        </p:txBody>
      </p:sp>
      <p:pic>
        <p:nvPicPr>
          <p:cNvPr id="17410" name="Picture 2" descr="March 13, 2021 - Bible verse of the day (ESV) - Romans 1:16 -  DailyVerses.net">
            <a:extLst>
              <a:ext uri="{FF2B5EF4-FFF2-40B4-BE49-F238E27FC236}">
                <a16:creationId xmlns:a16="http://schemas.microsoft.com/office/drawing/2014/main" id="{8C2AD1D0-39BD-BD98-7AAD-9220F088E7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25"/>
            <a:ext cx="12192000" cy="638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618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15DA2D68-FCE5-DBEC-3C11-C930BFD709D4}"/>
              </a:ext>
            </a:extLst>
          </p:cNvPr>
          <p:cNvPicPr>
            <a:picLocks noGrp="1" noChangeAspect="1"/>
          </p:cNvPicPr>
          <p:nvPr>
            <p:ph idx="1"/>
          </p:nvPr>
        </p:nvPicPr>
        <p:blipFill rotWithShape="1">
          <a:blip r:embed="rId2">
            <a:alphaModFix/>
          </a:blip>
          <a:srcRect b="13793"/>
          <a:stretch/>
        </p:blipFill>
        <p:spPr>
          <a:xfrm>
            <a:off x="1" y="10"/>
            <a:ext cx="12191999" cy="6857989"/>
          </a:xfrm>
          <a:prstGeom prst="rect">
            <a:avLst/>
          </a:prstGeom>
        </p:spPr>
      </p:pic>
      <p:sp>
        <p:nvSpPr>
          <p:cNvPr id="24" name="Rectangle 23">
            <a:extLst>
              <a:ext uri="{FF2B5EF4-FFF2-40B4-BE49-F238E27FC236}">
                <a16:creationId xmlns:a16="http://schemas.microsoft.com/office/drawing/2014/main" id="{87FD26E4-041F-4EF2-B92D-6034C0F8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A71286-DC61-DDE3-5FCE-CA22C8A8FC34}"/>
              </a:ext>
            </a:extLst>
          </p:cNvPr>
          <p:cNvSpPr>
            <a:spLocks noGrp="1"/>
          </p:cNvSpPr>
          <p:nvPr>
            <p:ph type="title"/>
          </p:nvPr>
        </p:nvSpPr>
        <p:spPr>
          <a:xfrm>
            <a:off x="2220141" y="3588433"/>
            <a:ext cx="9443357" cy="2753880"/>
          </a:xfrm>
        </p:spPr>
        <p:txBody>
          <a:bodyPr vert="horz" lIns="91440" tIns="45720" rIns="91440" bIns="45720" rtlCol="0" anchor="b">
            <a:normAutofit/>
          </a:bodyPr>
          <a:lstStyle/>
          <a:p>
            <a:pPr algn="ctr">
              <a:lnSpc>
                <a:spcPct val="83000"/>
              </a:lnSpc>
            </a:pPr>
            <a:r>
              <a:rPr lang="en-US" sz="6800" cap="all" spc="-100" dirty="0"/>
              <a:t>Pages of a book</a:t>
            </a:r>
          </a:p>
        </p:txBody>
      </p:sp>
    </p:spTree>
    <p:extLst>
      <p:ext uri="{BB962C8B-B14F-4D97-AF65-F5344CB8AC3E}">
        <p14:creationId xmlns:p14="http://schemas.microsoft.com/office/powerpoint/2010/main" val="1327189116"/>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D4475498-948A-8383-3D93-675BA4744FFE}"/>
              </a:ext>
            </a:extLst>
          </p:cNvPr>
          <p:cNvPicPr>
            <a:picLocks noGrp="1" noChangeAspect="1"/>
          </p:cNvPicPr>
          <p:nvPr>
            <p:ph idx="1"/>
          </p:nvPr>
        </p:nvPicPr>
        <p:blipFill rotWithShape="1">
          <a:blip r:embed="rId2">
            <a:alphaModFix/>
          </a:blip>
          <a:srcRect t="2701" b="16072"/>
          <a:stretch/>
        </p:blipFill>
        <p:spPr>
          <a:xfrm>
            <a:off x="1" y="10"/>
            <a:ext cx="12191999" cy="6857989"/>
          </a:xfrm>
          <a:prstGeom prst="rect">
            <a:avLst/>
          </a:prstGeom>
        </p:spPr>
      </p:pic>
      <p:sp>
        <p:nvSpPr>
          <p:cNvPr id="24" name="Rectangle 23">
            <a:extLst>
              <a:ext uri="{FF2B5EF4-FFF2-40B4-BE49-F238E27FC236}">
                <a16:creationId xmlns:a16="http://schemas.microsoft.com/office/drawing/2014/main" id="{87FD26E4-041F-4EF2-B92D-6034C0F8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F70B58-CB79-64A0-8B51-ED14D7019C8C}"/>
              </a:ext>
            </a:extLst>
          </p:cNvPr>
          <p:cNvSpPr>
            <a:spLocks noGrp="1"/>
          </p:cNvSpPr>
          <p:nvPr>
            <p:ph type="title"/>
          </p:nvPr>
        </p:nvSpPr>
        <p:spPr>
          <a:xfrm>
            <a:off x="1374322" y="1179739"/>
            <a:ext cx="9443357" cy="2753880"/>
          </a:xfrm>
        </p:spPr>
        <p:txBody>
          <a:bodyPr vert="horz" lIns="91440" tIns="45720" rIns="91440" bIns="45720" rtlCol="0" anchor="b">
            <a:normAutofit/>
          </a:bodyPr>
          <a:lstStyle/>
          <a:p>
            <a:pPr algn="ctr">
              <a:lnSpc>
                <a:spcPct val="83000"/>
              </a:lnSpc>
            </a:pPr>
            <a:endParaRPr lang="en-US" sz="6800" cap="all" spc="-100"/>
          </a:p>
        </p:txBody>
      </p:sp>
    </p:spTree>
    <p:extLst>
      <p:ext uri="{BB962C8B-B14F-4D97-AF65-F5344CB8AC3E}">
        <p14:creationId xmlns:p14="http://schemas.microsoft.com/office/powerpoint/2010/main" val="64819817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9C255EA0-7E60-7534-CDD6-FB606F33701E}"/>
              </a:ext>
            </a:extLst>
          </p:cNvPr>
          <p:cNvPicPr>
            <a:picLocks noGrp="1" noChangeAspect="1"/>
          </p:cNvPicPr>
          <p:nvPr>
            <p:ph idx="1"/>
          </p:nvPr>
        </p:nvPicPr>
        <p:blipFill rotWithShape="1">
          <a:blip r:embed="rId2"/>
          <a:srcRect t="793" b="14937"/>
          <a:stretch/>
        </p:blipFill>
        <p:spPr>
          <a:xfrm>
            <a:off x="20" y="-22"/>
            <a:ext cx="12191977" cy="6858022"/>
          </a:xfrm>
          <a:prstGeom prst="rect">
            <a:avLst/>
          </a:prstGeom>
        </p:spPr>
      </p:pic>
      <p:sp>
        <p:nvSpPr>
          <p:cNvPr id="24" name="Rectangle 23">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091678-19FF-3AE9-0F42-08B55849ABB9}"/>
              </a:ext>
            </a:extLst>
          </p:cNvPr>
          <p:cNvSpPr>
            <a:spLocks noGrp="1"/>
          </p:cNvSpPr>
          <p:nvPr>
            <p:ph type="title"/>
          </p:nvPr>
        </p:nvSpPr>
        <p:spPr>
          <a:xfrm>
            <a:off x="643466" y="643467"/>
            <a:ext cx="5452529" cy="3569242"/>
          </a:xfrm>
        </p:spPr>
        <p:txBody>
          <a:bodyPr vert="horz" lIns="91440" tIns="45720" rIns="91440" bIns="45720" rtlCol="0" anchor="t">
            <a:normAutofit/>
          </a:bodyPr>
          <a:lstStyle/>
          <a:p>
            <a:pPr>
              <a:lnSpc>
                <a:spcPct val="83000"/>
              </a:lnSpc>
            </a:pPr>
            <a:r>
              <a:rPr lang="en-US" sz="6000" cap="all" spc="-100" dirty="0" err="1">
                <a:solidFill>
                  <a:schemeClr val="bg1"/>
                </a:solidFill>
              </a:rPr>
              <a:t>PAsta</a:t>
            </a:r>
            <a:endParaRPr lang="en-US" sz="6000" cap="all" spc="-100" dirty="0">
              <a:solidFill>
                <a:schemeClr val="bg1"/>
              </a:solidFill>
            </a:endParaRPr>
          </a:p>
        </p:txBody>
      </p:sp>
      <p:sp>
        <p:nvSpPr>
          <p:cNvPr id="26" name="Rectangle 25">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31935" y="1397930"/>
            <a:ext cx="6858003" cy="4062128"/>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9740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0">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30" name="Rectangle 12">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4" name="Content Placeholder 3">
            <a:extLst>
              <a:ext uri="{FF2B5EF4-FFF2-40B4-BE49-F238E27FC236}">
                <a16:creationId xmlns:a16="http://schemas.microsoft.com/office/drawing/2014/main" id="{952AFDFC-BE17-9B4C-1561-2B9FFAC18617}"/>
              </a:ext>
            </a:extLst>
          </p:cNvPr>
          <p:cNvPicPr>
            <a:picLocks noGrp="1" noChangeAspect="1"/>
          </p:cNvPicPr>
          <p:nvPr>
            <p:ph idx="1"/>
          </p:nvPr>
        </p:nvPicPr>
        <p:blipFill rotWithShape="1">
          <a:blip r:embed="rId2"/>
          <a:srcRect l="7556"/>
          <a:stretch/>
        </p:blipFill>
        <p:spPr>
          <a:xfrm>
            <a:off x="20" y="10"/>
            <a:ext cx="12191980" cy="6857990"/>
          </a:xfrm>
          <a:prstGeom prst="rect">
            <a:avLst/>
          </a:prstGeom>
        </p:spPr>
      </p:pic>
    </p:spTree>
    <p:extLst>
      <p:ext uri="{BB962C8B-B14F-4D97-AF65-F5344CB8AC3E}">
        <p14:creationId xmlns:p14="http://schemas.microsoft.com/office/powerpoint/2010/main" val="8647556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AnalogousFromRegularSeed_2SEEDS">
      <a:dk1>
        <a:srgbClr val="000000"/>
      </a:dk1>
      <a:lt1>
        <a:srgbClr val="FFFFFF"/>
      </a:lt1>
      <a:dk2>
        <a:srgbClr val="1B2F2E"/>
      </a:dk2>
      <a:lt2>
        <a:srgbClr val="F3F1F0"/>
      </a:lt2>
      <a:accent1>
        <a:srgbClr val="3B9EB1"/>
      </a:accent1>
      <a:accent2>
        <a:srgbClr val="46B196"/>
      </a:accent2>
      <a:accent3>
        <a:srgbClr val="4D7EC3"/>
      </a:accent3>
      <a:accent4>
        <a:srgbClr val="B13B3E"/>
      </a:accent4>
      <a:accent5>
        <a:srgbClr val="C37B4D"/>
      </a:accent5>
      <a:accent6>
        <a:srgbClr val="B19A3B"/>
      </a:accent6>
      <a:hlink>
        <a:srgbClr val="C05944"/>
      </a:hlink>
      <a:folHlink>
        <a:srgbClr val="7F7F7F"/>
      </a:folHlink>
    </a:clrScheme>
    <a:fontScheme name="Savon">
      <a:majorFont>
        <a:latin typeface="Georgia Pro Cond Blac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docProps/app.xml><?xml version="1.0" encoding="utf-8"?>
<Properties xmlns="http://schemas.openxmlformats.org/officeDocument/2006/extended-properties" xmlns:vt="http://schemas.openxmlformats.org/officeDocument/2006/docPropsVTypes">
  <TotalTime>136</TotalTime>
  <Words>534</Words>
  <Application>Microsoft Macintosh PowerPoint</Application>
  <PresentationFormat>Widescreen</PresentationFormat>
  <Paragraphs>40</Paragraphs>
  <Slides>55</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55</vt:i4>
      </vt:variant>
    </vt:vector>
  </HeadingPairs>
  <TitlesOfParts>
    <vt:vector size="65" baseType="lpstr">
      <vt:lpstr>AppleSystemUIFont</vt:lpstr>
      <vt:lpstr>Arial</vt:lpstr>
      <vt:lpstr>Garamond</vt:lpstr>
      <vt:lpstr>Georgia Pro</vt:lpstr>
      <vt:lpstr>Georgia Pro Cond Black</vt:lpstr>
      <vt:lpstr>Helvetica Neue</vt:lpstr>
      <vt:lpstr>Lora</vt:lpstr>
      <vt:lpstr>Roboto</vt:lpstr>
      <vt:lpstr>Times New Roman</vt:lpstr>
      <vt:lpstr>SavonVTI</vt:lpstr>
      <vt:lpstr>JESUS IS WORTH FOLLOWING</vt:lpstr>
      <vt:lpstr>What do you see?</vt:lpstr>
      <vt:lpstr>PowerPoint Presentation</vt:lpstr>
      <vt:lpstr>Cereal</vt:lpstr>
      <vt:lpstr>PowerPoint Presentation</vt:lpstr>
      <vt:lpstr>Pages of a book</vt:lpstr>
      <vt:lpstr>PowerPoint Presentation</vt:lpstr>
      <vt:lpstr>PAsta</vt:lpstr>
      <vt:lpstr>PowerPoint Presentation</vt:lpstr>
      <vt:lpstr>match</vt:lpstr>
      <vt:lpstr>PowerPoint Presentation</vt:lpstr>
      <vt:lpstr>Guitar</vt:lpstr>
      <vt:lpstr>PowerPoint Presentation</vt:lpstr>
      <vt:lpstr>Stem of apple</vt:lpstr>
      <vt:lpstr>PowerPoint Presentation</vt:lpstr>
      <vt:lpstr>Cap- Coca Cola Bottle</vt:lpstr>
      <vt:lpstr>PowerPoint Presentation</vt:lpstr>
      <vt:lpstr>PowerPoint Presentation</vt:lpstr>
      <vt:lpstr>PowerPoint Presentation</vt:lpstr>
      <vt:lpstr>toothbrush</vt:lpstr>
      <vt:lpstr>PowerPoint Presentation</vt:lpstr>
      <vt:lpstr>What is a Biblical Worldview?</vt:lpstr>
      <vt:lpstr>5 Questions we need to ask ourselves</vt:lpstr>
      <vt:lpstr> Origin – where did I come from? Created in the image of God.  </vt:lpstr>
      <vt:lpstr>PowerPoint Presentation</vt:lpstr>
      <vt:lpstr>PowerPoint Presentation</vt:lpstr>
      <vt:lpstr>2. Destiny –  where am I going? If you have received, Christ you will be with Him forever.  </vt:lpstr>
      <vt:lpstr>PowerPoint Presentation</vt:lpstr>
      <vt:lpstr>PowerPoint Presentation</vt:lpstr>
      <vt:lpstr>PowerPoint Presentation</vt:lpstr>
      <vt:lpstr>3. Purpose –  Why am I here?  Man’s purpose is to glorify God and enjoy Him forever.</vt:lpstr>
      <vt:lpstr>PowerPoint Presentation</vt:lpstr>
      <vt:lpstr>PowerPoint Presentation</vt:lpstr>
      <vt:lpstr>4. Values –  how should I live?  In a manner that glorifies God. </vt:lpstr>
      <vt:lpstr>PowerPoint Presentation</vt:lpstr>
      <vt:lpstr>PowerPoint Presentation</vt:lpstr>
      <vt:lpstr>5. Truth –  what is the truth?  Truth is the self-expression of God.</vt:lpstr>
      <vt:lpstr>PowerPoint Presentation</vt:lpstr>
      <vt:lpstr>PowerPoint Presentation</vt:lpstr>
      <vt:lpstr>SESSION 4: JESUS IS WORTH FOLLOWING   BIBLE PASSAGE: Peter spoke Boldly about Jesus (Acts 3:1-4:24) </vt:lpstr>
      <vt:lpstr>Peter spoke boldly about Jesus because He is worth following, even when times get tough. Peter was willing to put his life on the line to make Jesus known. He even ended up in prison for his faith. </vt:lpstr>
      <vt:lpstr>1. God is praised when we serve Him faithfully in proclaiming His Gospel (Acts 3:1-10)</vt:lpstr>
      <vt:lpstr> -They respond to the lame man’s plea for help -They value salvation more than material gain.  -The man responds to be being healed by praising God. The name of God was feared. </vt:lpstr>
      <vt:lpstr>2. God is praised when we preach the Gospel with boldness (Acts 3:11-26)</vt:lpstr>
      <vt:lpstr>PowerPoint Presentation</vt:lpstr>
      <vt:lpstr>3. God is praised when his children suffer for the cause of Christ (Acts 4:1-12)</vt:lpstr>
      <vt:lpstr>PowerPoint Presentation</vt:lpstr>
      <vt:lpstr>3. God shows his power through faithful servants (Acts 4:13-22)</vt:lpstr>
      <vt:lpstr>PowerPoint Presentation</vt:lpstr>
      <vt:lpstr>5. God uses our witness to encourage others to serve with boldness (Acts 4:23, 31)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IS WORTH FOLLOWING</dc:title>
  <dc:creator>Gutierrez, Josiah</dc:creator>
  <cp:lastModifiedBy>Gutierrez, Josiah</cp:lastModifiedBy>
  <cp:revision>1</cp:revision>
  <dcterms:created xsi:type="dcterms:W3CDTF">2023-06-02T17:29:04Z</dcterms:created>
  <dcterms:modified xsi:type="dcterms:W3CDTF">2023-06-02T19:45:51Z</dcterms:modified>
</cp:coreProperties>
</file>